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462" r:id="rId3"/>
    <p:sldId id="466" r:id="rId4"/>
    <p:sldId id="467" r:id="rId5"/>
    <p:sldId id="468" r:id="rId6"/>
    <p:sldId id="469" r:id="rId7"/>
    <p:sldId id="470" r:id="rId8"/>
    <p:sldId id="471" r:id="rId9"/>
    <p:sldId id="472" r:id="rId10"/>
    <p:sldId id="473" r:id="rId11"/>
    <p:sldId id="474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>
      <p:cViewPr>
        <p:scale>
          <a:sx n="84" d="100"/>
          <a:sy n="84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49AB6-FC4A-4C6F-90AD-4692BD7B9F79}" type="datetimeFigureOut">
              <a:rPr lang="es-MX" smtClean="0"/>
              <a:t>09/07/2015</a:t>
            </a:fld>
            <a:endParaRPr lang="es-MX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DD631-B967-4BF5-936D-35AC2D88BCF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97002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5226C3-2BD5-4099-805E-7ECDA099091C}" type="slidenum">
              <a:rPr lang="es-MX"/>
              <a:pPr/>
              <a:t>2</a:t>
            </a:fld>
            <a:endParaRPr lang="es-MX" dirty="0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777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686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969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40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17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423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734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490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3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940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261D0C-CC90-4B2B-95A9-FE188A7FAB71}" type="datetimeFigureOut">
              <a:rPr lang="es-ES" smtClean="0"/>
              <a:t>09/07/2015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02442-1F57-45D4-88F8-9D2DCDD1D0C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11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ER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088233" cy="10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8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90971" y="175204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40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SISTEMA DE FILTRACION,SEAQUEST, SISTEMAS REMOTOS</a:t>
            </a:r>
            <a:endParaRPr lang="es-ES" sz="4000" b="1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47" y="5877272"/>
            <a:ext cx="2333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53497"/>
            <a:ext cx="45243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2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/>
              <a:t>Mecanismos de protección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79512" y="1335418"/>
            <a:ext cx="4320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Arial" pitchFamily="34" charset="0"/>
                <a:cs typeface="Arial" pitchFamily="34" charset="0"/>
              </a:rPr>
              <a:t>Mecanismos de protección</a:t>
            </a:r>
          </a:p>
          <a:p>
            <a:r>
              <a:rPr lang="es-MX" sz="1200" dirty="0">
                <a:latin typeface="Arial" pitchFamily="34" charset="0"/>
                <a:cs typeface="Arial" pitchFamily="34" charset="0"/>
              </a:rPr>
              <a:t>El sistema contiene los siguientes mecanismos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 Protección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y alarma: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Caudales descontrolados.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Flujo de fertilizante descontrolado.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Pérdidas en el sistema de abastecimiento (protección de la red).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Baja presión.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Alto caudal y bajo caudal.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Falla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químicos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(sin indicación de flujo).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Pérdida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químicos.</a:t>
            </a:r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EC / pH fuera de rango.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Repeticiones sin fin del retrolavado de los filtros.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Batería baja (en sistemas DC).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Falta de energía AC (en sistemas AC).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Salidas en cortocircuito (en sistemas AC).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Problemas de comunicación con interfases.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Problemas de comunicación con RTUs.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Problemas de comunicación con PC.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Protección contra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químicos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sin caudal de agua</a:t>
            </a:r>
          </a:p>
        </p:txBody>
      </p:sp>
      <p:pic>
        <p:nvPicPr>
          <p:cNvPr id="6" name="2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97467"/>
            <a:ext cx="3303588" cy="439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15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/>
              <a:t>Programación confortable</a:t>
            </a:r>
          </a:p>
        </p:txBody>
      </p:sp>
      <p:sp>
        <p:nvSpPr>
          <p:cNvPr id="2" name="1 Rectángulo"/>
          <p:cNvSpPr/>
          <p:nvPr/>
        </p:nvSpPr>
        <p:spPr>
          <a:xfrm>
            <a:off x="395536" y="155679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1200" b="1" dirty="0">
                <a:latin typeface="Arial" pitchFamily="34" charset="0"/>
                <a:cs typeface="Arial" pitchFamily="34" charset="0"/>
              </a:rPr>
              <a:t>Programación confortable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Gran pantalla gráfica de LCD con retroiluminación para lograr una buena visibilidad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diurna y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nocturna.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Teclado numérico que sirve además como atajo para saltar directamente hacia los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temas importantes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Teclas de función dependientes de la posición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Teclas especiales para moverse entre pantallas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Software bilingüe. Se cambia de idioma mediante la pulsación de una sola tecla.</a:t>
            </a:r>
          </a:p>
        </p:txBody>
      </p:sp>
      <p:pic>
        <p:nvPicPr>
          <p:cNvPr id="8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57" y="1556792"/>
            <a:ext cx="3174056" cy="423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14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1115616" y="3860800"/>
            <a:ext cx="691276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609600" indent="-609600" algn="ctr">
              <a:lnSpc>
                <a:spcPct val="80000"/>
              </a:lnSpc>
              <a:spcBef>
                <a:spcPct val="20000"/>
              </a:spcBef>
            </a:pPr>
            <a:r>
              <a:rPr lang="es-MX" sz="4400" b="1" dirty="0" smtClean="0"/>
              <a:t>AUTOMATIZACION SISTEMAS REMOTOS</a:t>
            </a:r>
            <a:endParaRPr lang="es-MX" sz="4400" b="1" u="none" dirty="0"/>
          </a:p>
        </p:txBody>
      </p:sp>
      <p:sp>
        <p:nvSpPr>
          <p:cNvPr id="276488" name="Line 8"/>
          <p:cNvSpPr>
            <a:spLocks noChangeShapeType="1"/>
          </p:cNvSpPr>
          <p:nvPr/>
        </p:nvSpPr>
        <p:spPr bwMode="auto">
          <a:xfrm>
            <a:off x="1439863" y="3463925"/>
            <a:ext cx="6408737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MX" u="none" dirty="0"/>
          </a:p>
        </p:txBody>
      </p:sp>
      <p:sp>
        <p:nvSpPr>
          <p:cNvPr id="276491" name="WordArt 11"/>
          <p:cNvSpPr>
            <a:spLocks noChangeArrowheads="1" noChangeShapeType="1" noTextEdit="1"/>
          </p:cNvSpPr>
          <p:nvPr/>
        </p:nvSpPr>
        <p:spPr bwMode="auto">
          <a:xfrm>
            <a:off x="3995738" y="2312988"/>
            <a:ext cx="900112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MX" sz="3600" kern="10" dirty="0" smtClean="0">
                <a:ln w="9525">
                  <a:solidFill>
                    <a:srgbClr val="3333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  <a:endParaRPr lang="es-MX" sz="3600" u="none" kern="10" dirty="0">
              <a:ln w="9525">
                <a:solidFill>
                  <a:srgbClr val="333300"/>
                </a:solidFill>
                <a:round/>
                <a:headEnd/>
                <a:tailEnd/>
              </a:ln>
              <a:solidFill>
                <a:schemeClr val="bg2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78211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>
                <a:latin typeface="Arial" pitchFamily="34" charset="0"/>
                <a:cs typeface="Arial" pitchFamily="34" charset="0"/>
              </a:rPr>
              <a:t>El sistema RTU radio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268760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El sistema RTU radio de TALGIL ofrece una solución perfecta para controlar sistemas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bombeo distribuidos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, cuando el uso de cables resulta imposible o no es deseado. El sistema utiliza baja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energía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transmisión y por lo tanto no se requiere ninguna licencia. Bajo buenas condiciones se puede cubrir</a:t>
            </a: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una distancia de 2 km. Un RTU radio puede servir también como un repetidor para RTUs remotos,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esa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forma se multiplica el rango de comunicación a 4 km. Los RTUs radio son energizados por medio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baterías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estándar o células solares que a su vez activan solenoides tipo LATCH con modalidad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ahorro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energía, por lo tanto son adecuados para usarlos en aquellos lugares en donde no haya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energía eléctrica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. La comunicación bidireccional entre los RTUs y la unidad de control permite no solo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activación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salidas remotas sino también la lectura de entrada remota, y debido a que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cada comunicación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toma una señal de confirmación la transferencia de información es altamente confiable.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El RTU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radio tiene una estructura modular con una capacidad máxima de 8 salidas y 4 entradas digitales.</a:t>
            </a: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Un canal de radio RTU puede manejar hasta 63 unidades.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32856"/>
            <a:ext cx="3790300" cy="248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27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95536" y="1484784"/>
            <a:ext cx="47525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>
                <a:latin typeface="Arial" pitchFamily="34" charset="0"/>
                <a:cs typeface="Arial" pitchFamily="34" charset="0"/>
              </a:rPr>
              <a:t>El radio de comunicación de 2 km puede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ser duplicado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utilizando un RTU como un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repetidor para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otros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s-MX" sz="1200" dirty="0">
              <a:latin typeface="Arial" pitchFamily="34" charset="0"/>
              <a:cs typeface="Arial" pitchFamily="34" charset="0"/>
            </a:endParaRP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Comunicación bidireccional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2.-  Energizado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mediante batería o energía solar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3.-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Hasta 63 RTUs por canal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4.-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16 opciones de selección de frecuencia de canal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5.-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Exento de licencia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6.-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Modo de testeo RF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7.-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Tasa de escaneo flexible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8.-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No. de salidas - 2,4,6,8 (2 conductores tipo LATCH)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9.-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No. de entradas digitales – 4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10.-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No. de entradas analógicas – 2 o 4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11.-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Modo de test I/O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12.-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Cierre automático de salidas cuando hay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pérdida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comunicación y recuperación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automática cuando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se recupera la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comunicación.</a:t>
            </a:r>
            <a:endParaRPr lang="es-MX" sz="1200" dirty="0">
              <a:latin typeface="Arial" pitchFamily="34" charset="0"/>
              <a:cs typeface="Arial" pitchFamily="34" charset="0"/>
            </a:endParaRP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13.- Señales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estado, visuales y sonoras,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mediante LED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y bocina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14.- 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Informe de batería baja del RTU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807" y="1123370"/>
            <a:ext cx="3145432" cy="446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 err="1" smtClean="0">
                <a:latin typeface="Arial" pitchFamily="34" charset="0"/>
                <a:cs typeface="Arial" pitchFamily="34" charset="0"/>
              </a:rPr>
              <a:t>Caracteristicas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38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 smtClean="0">
                <a:latin typeface="Arial" pitchFamily="34" charset="0"/>
                <a:cs typeface="Arial" pitchFamily="34" charset="0"/>
              </a:rPr>
              <a:t>Hardware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498" y="1988840"/>
            <a:ext cx="2910855" cy="275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05833" y="1196752"/>
            <a:ext cx="5534319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050" dirty="0" smtClean="0">
                <a:latin typeface="Arial" pitchFamily="34" charset="0"/>
                <a:cs typeface="Arial" pitchFamily="34" charset="0"/>
              </a:rPr>
              <a:t>PODEROSO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Y FLEXIBLE: DREAM consiste 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un CPU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poderoso con una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gran capacidad de memoria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, que comunica las diversas unidades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de entrada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y salida a través de una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comunicación serial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, utilizando una variedad de interfases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I/O. Se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pueden conectar hasta 5 interfases I/O 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la misma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unidad Dream.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I/O LOCAL: Las salidas y entradas locales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son manejadas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por “interfases I/O locales” DC o AC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. Cada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interfase I/O local puede manejar hasta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2 tableros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de 16 salidas / 8 entradas. Las salidas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AC son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de 24v AC y las salidas DC de 12v DC de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tipo latch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de 2 conductores, las entradas son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contactos secos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I/O LOCAL INSTALADA EN FORMA REMOTA: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Las interfases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I/O locales + tableros I/O, pueden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ser instalados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en forma remota desde DREAM. 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este caso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se requiere un tablero “puente”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 entre el DREAM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y la interfase. Los tableros instalados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en forma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remota requieren ser energizados 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forma local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UNIDADES RTU DE CABLE UNICO Y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2 CONDUCTORES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: Un canal RTU de 2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conductores está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formado por una interfase de 2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conductores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y hasta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60 unidades RTU. Una unidad DREAM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puede manejar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varios canales RTU. Hay dos tipos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de unidades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RTU: “RTU modular” y “RTU compacto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”. El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RTU modular puede tener 2, 4, 6 u 8 salidas y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4 u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8 entradas, cada 4 entradas digitales pueden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ser reemplazadas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por 2 entradas analógicas. El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RTU compacto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puede tener hasta 2 salidas y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2 entradas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digitales o 1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entrada analógica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lugar de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las digitales. Todas las salidas son del tipo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latch de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12v DC.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I/O REMOTO POR MEDIO DE UNIDADES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RTU INALAMBRICAS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: Exentas de licencia,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energizadas por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baterías de baja potencia, el sistema RF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RTU maneja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hasta 60 unidades por canal con 2, 4, 6,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8 salidas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tipo latch de 12v DC y 4 entradas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digitales por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RTU. La distancia entre el centro y un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RTU inalámbrico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puede ser de 2,5 km con línea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de horizonte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clara, cada RTU puede servir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como repetidora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y por lo tanto las distancias pueden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ser duplicadas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. Los RTUs son energizados por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medio de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baterías del tipo 4x1.5 v "D" .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ENTRADAS ANALOGICAS LOCALES: Las entradas analógicas pueden ser conectadas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al DREAM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por medio de interfases apropiadas. Hay una pequeña interfase para conectar</a:t>
            </a:r>
          </a:p>
          <a:p>
            <a:pPr algn="just"/>
            <a:r>
              <a:rPr lang="es-MX" sz="1050" dirty="0">
                <a:latin typeface="Arial" pitchFamily="34" charset="0"/>
                <a:cs typeface="Arial" pitchFamily="34" charset="0"/>
              </a:rPr>
              <a:t>hasta 4 entradas analógicas y una interfase modular que puede manejar hasta 8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tableros con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8 entradas analógicas cada uno.</a:t>
            </a:r>
          </a:p>
          <a:p>
            <a:r>
              <a:rPr lang="es-MX" sz="1050" dirty="0">
                <a:latin typeface="Arial" pitchFamily="34" charset="0"/>
                <a:cs typeface="Arial" pitchFamily="34" charset="0"/>
              </a:rPr>
              <a:t>SOPORTA UNIDADES RTU DE TIPO SAPIR: Como un servicio adicional para </a:t>
            </a:r>
            <a:r>
              <a:rPr lang="es-MX" sz="1050" dirty="0" smtClean="0">
                <a:latin typeface="Arial" pitchFamily="34" charset="0"/>
                <a:cs typeface="Arial" pitchFamily="34" charset="0"/>
              </a:rPr>
              <a:t>aquellos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clientes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que utilicen RTUs de tipo Sapir, es posible conectar RTUs de tipo Sapir con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4 </a:t>
            </a:r>
            <a:r>
              <a:rPr lang="es-MX" sz="1050" dirty="0">
                <a:latin typeface="Arial" pitchFamily="34" charset="0"/>
                <a:cs typeface="Arial" pitchFamily="34" charset="0"/>
              </a:rPr>
              <a:t>conductores a través de una interfase especial al DREAM, permitiendo el reemplazo de la</a:t>
            </a:r>
          </a:p>
          <a:p>
            <a:r>
              <a:rPr lang="es-MX" sz="1050" dirty="0">
                <a:latin typeface="Arial" pitchFamily="34" charset="0"/>
                <a:cs typeface="Arial" pitchFamily="34" charset="0"/>
              </a:rPr>
              <a:t>generación anterior de controladores por la nueva, con bajos costos.</a:t>
            </a:r>
          </a:p>
        </p:txBody>
      </p:sp>
    </p:spTree>
    <p:extLst>
      <p:ext uri="{BB962C8B-B14F-4D97-AF65-F5344CB8AC3E}">
        <p14:creationId xmlns:p14="http://schemas.microsoft.com/office/powerpoint/2010/main" val="219776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 smtClean="0">
                <a:latin typeface="Arial" pitchFamily="34" charset="0"/>
                <a:cs typeface="Arial" pitchFamily="34" charset="0"/>
              </a:rPr>
              <a:t>Fuentes de Agua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21" y="1545706"/>
            <a:ext cx="41044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latin typeface="Arial" pitchFamily="34" charset="0"/>
                <a:cs typeface="Arial" pitchFamily="34" charset="0"/>
              </a:rPr>
              <a:t>Fuentes de agua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El sistema puede manejar hasta 6 fuentes de agua, cada una de las cuales puede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tener hasta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6 bombas de agua.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Las bombas pueden ser dispuestas en combinaciones para ser activadas de acuerdo 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demanda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caudal.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Se pueden definir retardos diferentes para cambiar la combinación cuando la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demanda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caudal crece o se reduce.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Cada fuente de agua puede tener un medidor de agua real o virtual para medir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cantidad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agua provista por la fuente.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Cada fuente de agua puede tener una definición del límite de caudal que puede proveer.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Antes de comenzar el riego de otra válvula se compara la demanda total con el límite y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si se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excede dicho límite, la válvula deberá esperar.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45706"/>
            <a:ext cx="4376968" cy="332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76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/>
              <a:t>Retrolavado de los filtros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26085" y="1985625"/>
            <a:ext cx="432048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b="1" dirty="0">
                <a:latin typeface="Arial" pitchFamily="34" charset="0"/>
                <a:cs typeface="Arial" pitchFamily="34" charset="0"/>
              </a:rPr>
              <a:t>Retrolavado de los filtros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Pueden definirse sitios de filtración local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que sirvan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a líneas individuales o sitios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filtración central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que sirvan a múltiples líneas.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Los ciclos de lavado pueden ser disparados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por tiempo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o por presión diferencial.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El sistema maneja VALVULAS AGUAS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ABAJO (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sosteniendo presión) que aseguran una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presión alta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para lograr un retrolavado eficiente.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El sistema lleva un registro del número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ciclos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retrolavado ejecutados por tiempo y por DP.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El sistema detecta y elimina repeticiones sin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fin provocadas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por indicaciones defectuosas de DP.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El usuario puede indicar que durante el proceso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retrolavado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el riego y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fertilización espere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o continúe.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428" y="1630700"/>
            <a:ext cx="42957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32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/>
              <a:t>Dosificación de agua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06129" y="1412776"/>
            <a:ext cx="4320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b="1" dirty="0">
                <a:latin typeface="Arial" pitchFamily="34" charset="0"/>
                <a:cs typeface="Arial" pitchFamily="34" charset="0"/>
              </a:rPr>
              <a:t>Dosificación de agua</a:t>
            </a: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La dosificación de agua para cada válvula o grupo de válvulas puede ser definida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diversas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formas: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En forma volumétrica en m3.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Por tiempo en términos de </a:t>
            </a:r>
            <a:r>
              <a:rPr lang="es-MX" sz="1200" dirty="0" err="1">
                <a:latin typeface="Arial" pitchFamily="34" charset="0"/>
                <a:cs typeface="Arial" pitchFamily="34" charset="0"/>
              </a:rPr>
              <a:t>horas:minutos:segundos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En términos de volumen por superficie, por ejemplo m3/ hectárea.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Por evaporación – La dosificación de agua de todas las válvulas se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calcula automáticamente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en forma diaria basada en la evaporación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acumulada.</a:t>
            </a:r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La medición del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agua,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por cada línea, puede ser realizada por el medidor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agua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la línea específica, ya sea el medidor real o virtual. Las líneas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que no tengan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medidor de agua utilizarán en forma automática el medidor de agua de la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fuente asociada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para medir el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agua.</a:t>
            </a:r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Se puede variar la dosificación cambiando el porcentaje dentro del rango 0 - 255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%.Volviendo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a 100% se restauran los valores originales.</a:t>
            </a:r>
          </a:p>
          <a:p>
            <a:pPr algn="just"/>
            <a:r>
              <a:rPr lang="es-MX" sz="1200" dirty="0">
                <a:latin typeface="Arial" pitchFamily="34" charset="0"/>
                <a:cs typeface="Arial" pitchFamily="34" charset="0"/>
              </a:rPr>
              <a:t>El sistema recuerda la modalidad de dosificación predeterminada usada por cada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válvula individual.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282892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947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32648" cy="504056"/>
          </a:xfrm>
        </p:spPr>
        <p:txBody>
          <a:bodyPr/>
          <a:lstStyle/>
          <a:p>
            <a:r>
              <a:rPr lang="es-MX" sz="2800" b="1" dirty="0"/>
              <a:t>Control de EC / pH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79512" y="1335419"/>
            <a:ext cx="40324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Arial" pitchFamily="34" charset="0"/>
                <a:cs typeface="Arial" pitchFamily="34" charset="0"/>
              </a:rPr>
              <a:t>Control de EC / pH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forma opcional se puede controlar la inyección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químicos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por medio de los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niveles de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EC y pH. </a:t>
            </a:r>
            <a:endParaRPr lang="es-MX" sz="12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 smtClean="0">
                <a:latin typeface="Arial" pitchFamily="34" charset="0"/>
                <a:cs typeface="Arial" pitchFamily="34" charset="0"/>
              </a:rPr>
              <a:t>Capacidad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de inyectar pulsos cortos en una fracción de segundos.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Medición precisa de valores de pH y EC por medio de sensores analógicos que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incluyen compensación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por temperatura.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Incluye herramientas para una calibración sencilla de los sensores y herramientas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para medir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parámetros importantes del sistema tales como el caudal actual de los inyectores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y la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latencia del sistema de control. La latencia del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sistema expresa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el retardo entre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inyección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y la medición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de resultados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por medio de los sensores en el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sistema específico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Guardadas por los mecanismos de protección, nunca se permite que las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concentraciones de químicos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excedan los límites predefinidos.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Cada nuevo proceso toma en consideración los resultados de la última activación de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la fórmula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específica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Software especial de PC que permite el monitoreo del proceso, mostrando los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valores actuales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y los valores promedio de EC y pH en una pantalla gráfica, creando un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registro que 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puede ser mostrado más adelante para analizar el comportamiento del proceso.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332536" cy="3253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562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1666</Words>
  <Application>Microsoft Office PowerPoint</Application>
  <PresentationFormat>Presentación en pantalla (4:3)</PresentationFormat>
  <Paragraphs>96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El sistema RTU radio</vt:lpstr>
      <vt:lpstr>Caracteristicas</vt:lpstr>
      <vt:lpstr>Hardware</vt:lpstr>
      <vt:lpstr>Fuentes de Agua</vt:lpstr>
      <vt:lpstr>Retrolavado de los filtros</vt:lpstr>
      <vt:lpstr>Dosificación de agua</vt:lpstr>
      <vt:lpstr>Control de EC / pH</vt:lpstr>
      <vt:lpstr>Mecanismos de protección</vt:lpstr>
      <vt:lpstr>Programación confortable</vt:lpstr>
    </vt:vector>
  </TitlesOfParts>
  <Company>Windows XP Titan Ultimate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</dc:creator>
  <cp:lastModifiedBy>EyR</cp:lastModifiedBy>
  <cp:revision>79</cp:revision>
  <dcterms:created xsi:type="dcterms:W3CDTF">2012-03-14T21:44:07Z</dcterms:created>
  <dcterms:modified xsi:type="dcterms:W3CDTF">2015-07-09T22:29:12Z</dcterms:modified>
</cp:coreProperties>
</file>