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21.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saveSubsetFonts="1">
  <p:sldMasterIdLst>
    <p:sldMasterId id="2147483648" r:id="rId1"/>
  </p:sldMasterIdLst>
  <p:notesMasterIdLst>
    <p:notesMasterId r:id="rId26"/>
  </p:notesMasterIdLst>
  <p:sldIdLst>
    <p:sldId id="350" r:id="rId2"/>
    <p:sldId id="351" r:id="rId3"/>
    <p:sldId id="352" r:id="rId4"/>
    <p:sldId id="353" r:id="rId5"/>
    <p:sldId id="343" r:id="rId6"/>
    <p:sldId id="308" r:id="rId7"/>
    <p:sldId id="311" r:id="rId8"/>
    <p:sldId id="312" r:id="rId9"/>
    <p:sldId id="347" r:id="rId10"/>
    <p:sldId id="314" r:id="rId11"/>
    <p:sldId id="320" r:id="rId12"/>
    <p:sldId id="321" r:id="rId13"/>
    <p:sldId id="322" r:id="rId14"/>
    <p:sldId id="323" r:id="rId15"/>
    <p:sldId id="324" r:id="rId16"/>
    <p:sldId id="333" r:id="rId17"/>
    <p:sldId id="345" r:id="rId18"/>
    <p:sldId id="335" r:id="rId19"/>
    <p:sldId id="337" r:id="rId20"/>
    <p:sldId id="338" r:id="rId21"/>
    <p:sldId id="339" r:id="rId22"/>
    <p:sldId id="349" r:id="rId23"/>
    <p:sldId id="340" r:id="rId24"/>
    <p:sldId id="348" r:id="rId25"/>
  </p:sldIdLst>
  <p:sldSz cx="12192000" cy="6858000"/>
  <p:notesSz cx="6858000" cy="9144000"/>
  <p:embeddedFontLst>
    <p:embeddedFont>
      <p:font typeface="Calibri" panose="020F0502020204030204" pitchFamily="34" charset="0"/>
      <p:regular r:id="rId27"/>
      <p:bold r:id="rId28"/>
      <p:italic r:id="rId29"/>
      <p:boldItalic r:id="rId30"/>
    </p:embeddedFont>
    <p:embeddedFont>
      <p:font typeface="Open Sans" panose="020B0604020202020204" charset="0"/>
      <p:bold r:id="rId31"/>
      <p:boldItalic r:id="rId32"/>
    </p:embeddedFont>
    <p:embeddedFont>
      <p:font typeface="Georgia" panose="02040502050405020303" pitchFamily="18" charset="0"/>
      <p:regular r:id="rId33"/>
      <p:bold r:id="rId34"/>
      <p:italic r:id="rId35"/>
      <p:boldItalic r:id="rId36"/>
    </p:embeddedFont>
  </p:embeddedFontLst>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504" userDrawn="1">
          <p15:clr>
            <a:srgbClr val="A4A3A4"/>
          </p15:clr>
        </p15:guide>
        <p15:guide id="4" orient="horz" pos="2514">
          <p15:clr>
            <a:srgbClr val="A4A3A4"/>
          </p15:clr>
        </p15:guide>
        <p15:guide id="5" orient="horz" pos="3792">
          <p15:clr>
            <a:srgbClr val="A4A3A4"/>
          </p15:clr>
        </p15:guide>
        <p15:guide id="6" pos="724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8496" autoAdjust="0"/>
    <p:restoredTop sz="99813" autoAdjust="0"/>
  </p:normalViewPr>
  <p:slideViewPr>
    <p:cSldViewPr snapToGrid="0" snapToObjects="1" showGuides="1">
      <p:cViewPr varScale="1">
        <p:scale>
          <a:sx n="116" d="100"/>
          <a:sy n="116" d="100"/>
        </p:scale>
        <p:origin x="594" y="84"/>
      </p:cViewPr>
      <p:guideLst>
        <p:guide orient="horz" pos="2160"/>
        <p:guide pos="3840"/>
        <p:guide orient="horz" pos="504"/>
        <p:guide orient="horz" pos="2514"/>
        <p:guide orient="horz" pos="3792"/>
        <p:guide pos="7242"/>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showGuides="1">
      <p:cViewPr varScale="1">
        <p:scale>
          <a:sx n="124" d="100"/>
          <a:sy n="124" d="100"/>
        </p:scale>
        <p:origin x="409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826F47EE-6294-4F82-AA72-2F909FFFBCAE}" type="datetimeFigureOut">
              <a:rPr lang="he-IL" smtClean="0"/>
              <a:t>י"ז/תמוז/תשע"ז</a:t>
            </a:fld>
            <a:endParaRPr lang="he-IL"/>
          </a:p>
        </p:txBody>
      </p:sp>
      <p:sp>
        <p:nvSpPr>
          <p:cNvPr id="4" name="מציין מיקום של תמונת שקופית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6" name="מציין מיקום של כותרת תחתונה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DDBB1755-4F44-47CF-A3D6-E58F4166A3AB}" type="slidenum">
              <a:rPr lang="he-IL" smtClean="0"/>
              <a:t>‹#›</a:t>
            </a:fld>
            <a:endParaRPr lang="he-IL"/>
          </a:p>
        </p:txBody>
      </p:sp>
    </p:spTree>
    <p:extLst>
      <p:ext uri="{BB962C8B-B14F-4D97-AF65-F5344CB8AC3E}">
        <p14:creationId xmlns:p14="http://schemas.microsoft.com/office/powerpoint/2010/main" val="3505027296"/>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he-IL" dirty="0"/>
              <a:t>לחץ כדי לערוך סגנון כותרת של תבנית בסיס</a:t>
            </a:r>
          </a:p>
        </p:txBody>
      </p:sp>
      <p:sp>
        <p:nvSpPr>
          <p:cNvPr id="3" name="כותרת משנה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p:cNvSpPr>
            <a:spLocks noGrp="1"/>
          </p:cNvSpPr>
          <p:nvPr>
            <p:ph type="dt" sz="half" idx="10"/>
          </p:nvPr>
        </p:nvSpPr>
        <p:spPr>
          <a:xfrm>
            <a:off x="8610600" y="6356350"/>
            <a:ext cx="2743200" cy="365125"/>
          </a:xfrm>
          <a:prstGeom prst="rect">
            <a:avLst/>
          </a:prstGeom>
        </p:spPr>
        <p:txBody>
          <a:bodyPr/>
          <a:lstStyle/>
          <a:p>
            <a:fld id="{0BB765FC-AAE4-4969-ADC6-D5642AEB56C0}" type="datetimeFigureOut">
              <a:rPr lang="he-IL" smtClean="0"/>
              <a:t>י"ז/תמוז/תשע"ז</a:t>
            </a:fld>
            <a:endParaRPr lang="he-IL"/>
          </a:p>
        </p:txBody>
      </p:sp>
      <p:sp>
        <p:nvSpPr>
          <p:cNvPr id="5" name="מציין מיקום של כותרת תחתונה 4"/>
          <p:cNvSpPr>
            <a:spLocks noGrp="1"/>
          </p:cNvSpPr>
          <p:nvPr>
            <p:ph type="ftr" sz="quarter" idx="11"/>
          </p:nvPr>
        </p:nvSpPr>
        <p:spPr>
          <a:xfrm>
            <a:off x="4038600" y="6356350"/>
            <a:ext cx="4114800" cy="365125"/>
          </a:xfrm>
          <a:prstGeom prst="rect">
            <a:avLst/>
          </a:prstGeom>
        </p:spPr>
        <p:txBody>
          <a:bodyPr/>
          <a:lstStyle/>
          <a:p>
            <a:endParaRPr lang="he-IL"/>
          </a:p>
        </p:txBody>
      </p:sp>
      <p:sp>
        <p:nvSpPr>
          <p:cNvPr id="6" name="מציין מיקום של מספר שקופית 5"/>
          <p:cNvSpPr>
            <a:spLocks noGrp="1"/>
          </p:cNvSpPr>
          <p:nvPr>
            <p:ph type="sldNum" sz="quarter" idx="12"/>
          </p:nvPr>
        </p:nvSpPr>
        <p:spPr>
          <a:xfrm>
            <a:off x="838200" y="6356350"/>
            <a:ext cx="2743200" cy="365125"/>
          </a:xfrm>
          <a:prstGeom prst="rect">
            <a:avLst/>
          </a:prstGeom>
        </p:spPr>
        <p:txBody>
          <a:bodyPr/>
          <a:lstStyle/>
          <a:p>
            <a:fld id="{E1F767F5-0C98-4706-8AFB-FCD5A80B5AF3}" type="slidenum">
              <a:rPr lang="he-IL" smtClean="0"/>
              <a:t>‹#›</a:t>
            </a:fld>
            <a:endParaRPr lang="he-IL"/>
          </a:p>
        </p:txBody>
      </p:sp>
    </p:spTree>
    <p:extLst>
      <p:ext uri="{BB962C8B-B14F-4D97-AF65-F5344CB8AC3E}">
        <p14:creationId xmlns:p14="http://schemas.microsoft.com/office/powerpoint/2010/main" val="1450948595"/>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a:xfrm>
            <a:off x="838200" y="365125"/>
            <a:ext cx="10515600" cy="1325563"/>
          </a:xfrm>
          <a:prstGeom prst="rect">
            <a:avLst/>
          </a:prstGeom>
        </p:spPr>
        <p:txBody>
          <a:bodyPr/>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a:xfrm>
            <a:off x="838200" y="1825625"/>
            <a:ext cx="10515600" cy="4351338"/>
          </a:xfrm>
          <a:prstGeom prst="rect">
            <a:avLst/>
          </a:prstGeom>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a:xfrm>
            <a:off x="8610600" y="6356350"/>
            <a:ext cx="2743200" cy="365125"/>
          </a:xfrm>
          <a:prstGeom prst="rect">
            <a:avLst/>
          </a:prstGeom>
        </p:spPr>
        <p:txBody>
          <a:bodyPr/>
          <a:lstStyle/>
          <a:p>
            <a:fld id="{0BB765FC-AAE4-4969-ADC6-D5642AEB56C0}" type="datetimeFigureOut">
              <a:rPr lang="he-IL" smtClean="0"/>
              <a:t>י"ז/תמוז/תשע"ז</a:t>
            </a:fld>
            <a:endParaRPr lang="he-IL"/>
          </a:p>
        </p:txBody>
      </p:sp>
      <p:sp>
        <p:nvSpPr>
          <p:cNvPr id="5" name="מציין מיקום של כותרת תחתונה 4"/>
          <p:cNvSpPr>
            <a:spLocks noGrp="1"/>
          </p:cNvSpPr>
          <p:nvPr>
            <p:ph type="ftr" sz="quarter" idx="11"/>
          </p:nvPr>
        </p:nvSpPr>
        <p:spPr>
          <a:xfrm>
            <a:off x="4038600" y="6356350"/>
            <a:ext cx="4114800" cy="365125"/>
          </a:xfrm>
          <a:prstGeom prst="rect">
            <a:avLst/>
          </a:prstGeom>
        </p:spPr>
        <p:txBody>
          <a:bodyPr/>
          <a:lstStyle/>
          <a:p>
            <a:endParaRPr lang="he-IL"/>
          </a:p>
        </p:txBody>
      </p:sp>
      <p:sp>
        <p:nvSpPr>
          <p:cNvPr id="6" name="מציין מיקום של מספר שקופית 5"/>
          <p:cNvSpPr>
            <a:spLocks noGrp="1"/>
          </p:cNvSpPr>
          <p:nvPr>
            <p:ph type="sldNum" sz="quarter" idx="12"/>
          </p:nvPr>
        </p:nvSpPr>
        <p:spPr>
          <a:xfrm>
            <a:off x="838200" y="6356350"/>
            <a:ext cx="2743200" cy="365125"/>
          </a:xfrm>
          <a:prstGeom prst="rect">
            <a:avLst/>
          </a:prstGeom>
        </p:spPr>
        <p:txBody>
          <a:bodyPr/>
          <a:lstStyle/>
          <a:p>
            <a:fld id="{E1F767F5-0C98-4706-8AFB-FCD5A80B5AF3}" type="slidenum">
              <a:rPr lang="he-IL" smtClean="0"/>
              <a:t>‹#›</a:t>
            </a:fld>
            <a:endParaRPr lang="he-IL"/>
          </a:p>
        </p:txBody>
      </p:sp>
    </p:spTree>
    <p:extLst>
      <p:ext uri="{BB962C8B-B14F-4D97-AF65-F5344CB8AC3E}">
        <p14:creationId xmlns:p14="http://schemas.microsoft.com/office/powerpoint/2010/main" val="1589675040"/>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8724900" y="365125"/>
            <a:ext cx="2628900" cy="5811838"/>
          </a:xfrm>
          <a:prstGeom prst="rect">
            <a:avLst/>
          </a:prstGeom>
        </p:spPr>
        <p:txBody>
          <a:bodyPr vert="eaVert"/>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a:xfrm>
            <a:off x="838200" y="365125"/>
            <a:ext cx="7734300" cy="5811838"/>
          </a:xfrm>
          <a:prstGeom prst="rect">
            <a:avLst/>
          </a:prstGeom>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a:xfrm>
            <a:off x="8610600" y="6356350"/>
            <a:ext cx="2743200" cy="365125"/>
          </a:xfrm>
          <a:prstGeom prst="rect">
            <a:avLst/>
          </a:prstGeom>
        </p:spPr>
        <p:txBody>
          <a:bodyPr/>
          <a:lstStyle/>
          <a:p>
            <a:fld id="{0BB765FC-AAE4-4969-ADC6-D5642AEB56C0}" type="datetimeFigureOut">
              <a:rPr lang="he-IL" smtClean="0"/>
              <a:t>י"ז/תמוז/תשע"ז</a:t>
            </a:fld>
            <a:endParaRPr lang="he-IL"/>
          </a:p>
        </p:txBody>
      </p:sp>
      <p:sp>
        <p:nvSpPr>
          <p:cNvPr id="5" name="מציין מיקום של כותרת תחתונה 4"/>
          <p:cNvSpPr>
            <a:spLocks noGrp="1"/>
          </p:cNvSpPr>
          <p:nvPr>
            <p:ph type="ftr" sz="quarter" idx="11"/>
          </p:nvPr>
        </p:nvSpPr>
        <p:spPr>
          <a:xfrm>
            <a:off x="4038600" y="6356350"/>
            <a:ext cx="4114800" cy="365125"/>
          </a:xfrm>
          <a:prstGeom prst="rect">
            <a:avLst/>
          </a:prstGeom>
        </p:spPr>
        <p:txBody>
          <a:bodyPr/>
          <a:lstStyle/>
          <a:p>
            <a:endParaRPr lang="he-IL"/>
          </a:p>
        </p:txBody>
      </p:sp>
      <p:sp>
        <p:nvSpPr>
          <p:cNvPr id="6" name="מציין מיקום של מספר שקופית 5"/>
          <p:cNvSpPr>
            <a:spLocks noGrp="1"/>
          </p:cNvSpPr>
          <p:nvPr>
            <p:ph type="sldNum" sz="quarter" idx="12"/>
          </p:nvPr>
        </p:nvSpPr>
        <p:spPr>
          <a:xfrm>
            <a:off x="838200" y="6356350"/>
            <a:ext cx="2743200" cy="365125"/>
          </a:xfrm>
          <a:prstGeom prst="rect">
            <a:avLst/>
          </a:prstGeom>
        </p:spPr>
        <p:txBody>
          <a:bodyPr/>
          <a:lstStyle/>
          <a:p>
            <a:fld id="{E1F767F5-0C98-4706-8AFB-FCD5A80B5AF3}" type="slidenum">
              <a:rPr lang="he-IL" smtClean="0"/>
              <a:t>‹#›</a:t>
            </a:fld>
            <a:endParaRPr lang="he-IL"/>
          </a:p>
        </p:txBody>
      </p:sp>
    </p:spTree>
    <p:extLst>
      <p:ext uri="{BB962C8B-B14F-4D97-AF65-F5344CB8AC3E}">
        <p14:creationId xmlns:p14="http://schemas.microsoft.com/office/powerpoint/2010/main" val="2722289429"/>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a:xfrm>
            <a:off x="838200" y="365125"/>
            <a:ext cx="10515600" cy="1325563"/>
          </a:xfrm>
          <a:prstGeom prst="rect">
            <a:avLst/>
          </a:prstGeom>
        </p:spPr>
        <p:txBody>
          <a:bodyPr/>
          <a:lstStyle/>
          <a:p>
            <a:r>
              <a:rPr lang="he-IL" dirty="0"/>
              <a:t>לחץ כדי לערוך סגנון כותרת של תבנית בסיס</a:t>
            </a:r>
          </a:p>
        </p:txBody>
      </p:sp>
      <p:sp>
        <p:nvSpPr>
          <p:cNvPr id="3" name="מציין מיקום תוכן 2"/>
          <p:cNvSpPr>
            <a:spLocks noGrp="1"/>
          </p:cNvSpPr>
          <p:nvPr>
            <p:ph idx="1"/>
          </p:nvPr>
        </p:nvSpPr>
        <p:spPr>
          <a:xfrm>
            <a:off x="838200" y="1825625"/>
            <a:ext cx="10515600" cy="4351338"/>
          </a:xfrm>
          <a:prstGeom prst="rect">
            <a:avLst/>
          </a:prstGeo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a:xfrm>
            <a:off x="8610600" y="6356350"/>
            <a:ext cx="2743200" cy="365125"/>
          </a:xfrm>
          <a:prstGeom prst="rect">
            <a:avLst/>
          </a:prstGeom>
        </p:spPr>
        <p:txBody>
          <a:bodyPr/>
          <a:lstStyle/>
          <a:p>
            <a:fld id="{0BB765FC-AAE4-4969-ADC6-D5642AEB56C0}" type="datetimeFigureOut">
              <a:rPr lang="he-IL" smtClean="0"/>
              <a:t>י"ז/תמוז/תשע"ז</a:t>
            </a:fld>
            <a:endParaRPr lang="he-IL"/>
          </a:p>
        </p:txBody>
      </p:sp>
      <p:sp>
        <p:nvSpPr>
          <p:cNvPr id="5" name="מציין מיקום של כותרת תחתונה 4"/>
          <p:cNvSpPr>
            <a:spLocks noGrp="1"/>
          </p:cNvSpPr>
          <p:nvPr>
            <p:ph type="ftr" sz="quarter" idx="11"/>
          </p:nvPr>
        </p:nvSpPr>
        <p:spPr>
          <a:xfrm>
            <a:off x="4038600" y="6356350"/>
            <a:ext cx="4114800" cy="365125"/>
          </a:xfrm>
          <a:prstGeom prst="rect">
            <a:avLst/>
          </a:prstGeom>
        </p:spPr>
        <p:txBody>
          <a:bodyPr/>
          <a:lstStyle/>
          <a:p>
            <a:endParaRPr lang="he-IL"/>
          </a:p>
        </p:txBody>
      </p:sp>
      <p:sp>
        <p:nvSpPr>
          <p:cNvPr id="6" name="מציין מיקום של מספר שקופית 5"/>
          <p:cNvSpPr>
            <a:spLocks noGrp="1"/>
          </p:cNvSpPr>
          <p:nvPr>
            <p:ph type="sldNum" sz="quarter" idx="12"/>
          </p:nvPr>
        </p:nvSpPr>
        <p:spPr>
          <a:xfrm>
            <a:off x="881063" y="6327775"/>
            <a:ext cx="2743200" cy="365125"/>
          </a:xfrm>
          <a:prstGeom prst="rect">
            <a:avLst/>
          </a:prstGeom>
        </p:spPr>
        <p:txBody>
          <a:bodyPr/>
          <a:lstStyle/>
          <a:p>
            <a:fld id="{E1F767F5-0C98-4706-8AFB-FCD5A80B5AF3}" type="slidenum">
              <a:rPr lang="he-IL" smtClean="0"/>
              <a:t>‹#›</a:t>
            </a:fld>
            <a:endParaRPr lang="he-IL" dirty="0"/>
          </a:p>
        </p:txBody>
      </p:sp>
    </p:spTree>
    <p:extLst>
      <p:ext uri="{BB962C8B-B14F-4D97-AF65-F5344CB8AC3E}">
        <p14:creationId xmlns:p14="http://schemas.microsoft.com/office/powerpoint/2010/main" val="3312804305"/>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831850" y="1709738"/>
            <a:ext cx="10515600" cy="2852737"/>
          </a:xfrm>
          <a:prstGeom prst="rect">
            <a:avLst/>
          </a:prstGeom>
        </p:spPr>
        <p:txBody>
          <a:bodyPr anchor="b"/>
          <a:lstStyle>
            <a:lvl1pPr>
              <a:defRPr sz="6000"/>
            </a:lvl1pPr>
          </a:lstStyle>
          <a:p>
            <a:r>
              <a:rPr lang="he-IL"/>
              <a:t>לחץ כדי לערוך סגנון כותרת של תבנית בסיס</a:t>
            </a:r>
          </a:p>
        </p:txBody>
      </p:sp>
      <p:sp>
        <p:nvSpPr>
          <p:cNvPr id="3" name="מציין מיקום טקסט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ערוך סגנונות טקסט של תבנית בסיס</a:t>
            </a:r>
          </a:p>
        </p:txBody>
      </p:sp>
      <p:sp>
        <p:nvSpPr>
          <p:cNvPr id="4" name="מציין מיקום של תאריך 3"/>
          <p:cNvSpPr>
            <a:spLocks noGrp="1"/>
          </p:cNvSpPr>
          <p:nvPr>
            <p:ph type="dt" sz="half" idx="10"/>
          </p:nvPr>
        </p:nvSpPr>
        <p:spPr>
          <a:xfrm>
            <a:off x="8610600" y="6356350"/>
            <a:ext cx="2743200" cy="365125"/>
          </a:xfrm>
          <a:prstGeom prst="rect">
            <a:avLst/>
          </a:prstGeom>
        </p:spPr>
        <p:txBody>
          <a:bodyPr/>
          <a:lstStyle/>
          <a:p>
            <a:fld id="{0BB765FC-AAE4-4969-ADC6-D5642AEB56C0}" type="datetimeFigureOut">
              <a:rPr lang="he-IL" smtClean="0"/>
              <a:t>י"ז/תמוז/תשע"ז</a:t>
            </a:fld>
            <a:endParaRPr lang="he-IL"/>
          </a:p>
        </p:txBody>
      </p:sp>
      <p:sp>
        <p:nvSpPr>
          <p:cNvPr id="5" name="מציין מיקום של כותרת תחתונה 4"/>
          <p:cNvSpPr>
            <a:spLocks noGrp="1"/>
          </p:cNvSpPr>
          <p:nvPr>
            <p:ph type="ftr" sz="quarter" idx="11"/>
          </p:nvPr>
        </p:nvSpPr>
        <p:spPr>
          <a:xfrm>
            <a:off x="4038600" y="6356350"/>
            <a:ext cx="4114800" cy="365125"/>
          </a:xfrm>
          <a:prstGeom prst="rect">
            <a:avLst/>
          </a:prstGeom>
        </p:spPr>
        <p:txBody>
          <a:bodyPr/>
          <a:lstStyle/>
          <a:p>
            <a:endParaRPr lang="he-IL"/>
          </a:p>
        </p:txBody>
      </p:sp>
      <p:sp>
        <p:nvSpPr>
          <p:cNvPr id="6" name="מציין מיקום של מספר שקופית 5"/>
          <p:cNvSpPr>
            <a:spLocks noGrp="1"/>
          </p:cNvSpPr>
          <p:nvPr>
            <p:ph type="sldNum" sz="quarter" idx="12"/>
          </p:nvPr>
        </p:nvSpPr>
        <p:spPr>
          <a:xfrm>
            <a:off x="838200" y="6356350"/>
            <a:ext cx="2743200" cy="365125"/>
          </a:xfrm>
          <a:prstGeom prst="rect">
            <a:avLst/>
          </a:prstGeom>
        </p:spPr>
        <p:txBody>
          <a:bodyPr/>
          <a:lstStyle/>
          <a:p>
            <a:fld id="{E1F767F5-0C98-4706-8AFB-FCD5A80B5AF3}" type="slidenum">
              <a:rPr lang="he-IL" smtClean="0"/>
              <a:t>‹#›</a:t>
            </a:fld>
            <a:endParaRPr lang="he-IL"/>
          </a:p>
        </p:txBody>
      </p:sp>
    </p:spTree>
    <p:extLst>
      <p:ext uri="{BB962C8B-B14F-4D97-AF65-F5344CB8AC3E}">
        <p14:creationId xmlns:p14="http://schemas.microsoft.com/office/powerpoint/2010/main" val="3975119071"/>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a:xfrm>
            <a:off x="838200" y="365125"/>
            <a:ext cx="10515600" cy="1325563"/>
          </a:xfrm>
          <a:prstGeom prst="rect">
            <a:avLst/>
          </a:prstGeom>
        </p:spPr>
        <p:txBody>
          <a:bodyPr/>
          <a:lstStyle/>
          <a:p>
            <a:r>
              <a:rPr lang="he-IL"/>
              <a:t>לחץ כדי לערוך סגנון כותרת של תבנית בסיס</a:t>
            </a:r>
          </a:p>
        </p:txBody>
      </p:sp>
      <p:sp>
        <p:nvSpPr>
          <p:cNvPr id="3" name="מציין מיקום תוכן 2"/>
          <p:cNvSpPr>
            <a:spLocks noGrp="1"/>
          </p:cNvSpPr>
          <p:nvPr>
            <p:ph sz="half" idx="1"/>
          </p:nvPr>
        </p:nvSpPr>
        <p:spPr>
          <a:xfrm>
            <a:off x="838200" y="1825625"/>
            <a:ext cx="5181600" cy="4351338"/>
          </a:xfrm>
          <a:prstGeom prst="rect">
            <a:avLst/>
          </a:prstGeo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תוכן 3"/>
          <p:cNvSpPr>
            <a:spLocks noGrp="1"/>
          </p:cNvSpPr>
          <p:nvPr>
            <p:ph sz="half" idx="2"/>
          </p:nvPr>
        </p:nvSpPr>
        <p:spPr>
          <a:xfrm>
            <a:off x="6172200" y="1825625"/>
            <a:ext cx="5181600" cy="4351338"/>
          </a:xfrm>
          <a:prstGeom prst="rect">
            <a:avLst/>
          </a:prstGeo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5" name="מציין מיקום של תאריך 4"/>
          <p:cNvSpPr>
            <a:spLocks noGrp="1"/>
          </p:cNvSpPr>
          <p:nvPr>
            <p:ph type="dt" sz="half" idx="10"/>
          </p:nvPr>
        </p:nvSpPr>
        <p:spPr>
          <a:xfrm>
            <a:off x="8610600" y="6356350"/>
            <a:ext cx="2743200" cy="365125"/>
          </a:xfrm>
          <a:prstGeom prst="rect">
            <a:avLst/>
          </a:prstGeom>
        </p:spPr>
        <p:txBody>
          <a:bodyPr/>
          <a:lstStyle/>
          <a:p>
            <a:fld id="{0BB765FC-AAE4-4969-ADC6-D5642AEB56C0}" type="datetimeFigureOut">
              <a:rPr lang="he-IL" smtClean="0"/>
              <a:t>י"ז/תמוז/תשע"ז</a:t>
            </a:fld>
            <a:endParaRPr lang="he-IL"/>
          </a:p>
        </p:txBody>
      </p:sp>
      <p:sp>
        <p:nvSpPr>
          <p:cNvPr id="6" name="מציין מיקום של כותרת תחתונה 5"/>
          <p:cNvSpPr>
            <a:spLocks noGrp="1"/>
          </p:cNvSpPr>
          <p:nvPr>
            <p:ph type="ftr" sz="quarter" idx="11"/>
          </p:nvPr>
        </p:nvSpPr>
        <p:spPr>
          <a:xfrm>
            <a:off x="4038600" y="6356350"/>
            <a:ext cx="4114800" cy="365125"/>
          </a:xfrm>
          <a:prstGeom prst="rect">
            <a:avLst/>
          </a:prstGeom>
        </p:spPr>
        <p:txBody>
          <a:bodyPr/>
          <a:lstStyle/>
          <a:p>
            <a:endParaRPr lang="he-IL"/>
          </a:p>
        </p:txBody>
      </p:sp>
      <p:sp>
        <p:nvSpPr>
          <p:cNvPr id="7" name="מציין מיקום של מספר שקופית 6"/>
          <p:cNvSpPr>
            <a:spLocks noGrp="1"/>
          </p:cNvSpPr>
          <p:nvPr>
            <p:ph type="sldNum" sz="quarter" idx="12"/>
          </p:nvPr>
        </p:nvSpPr>
        <p:spPr>
          <a:xfrm>
            <a:off x="838200" y="6356350"/>
            <a:ext cx="2743200" cy="365125"/>
          </a:xfrm>
          <a:prstGeom prst="rect">
            <a:avLst/>
          </a:prstGeom>
        </p:spPr>
        <p:txBody>
          <a:bodyPr/>
          <a:lstStyle/>
          <a:p>
            <a:fld id="{E1F767F5-0C98-4706-8AFB-FCD5A80B5AF3}" type="slidenum">
              <a:rPr lang="he-IL" smtClean="0"/>
              <a:t>‹#›</a:t>
            </a:fld>
            <a:endParaRPr lang="he-IL"/>
          </a:p>
        </p:txBody>
      </p:sp>
    </p:spTree>
    <p:extLst>
      <p:ext uri="{BB962C8B-B14F-4D97-AF65-F5344CB8AC3E}">
        <p14:creationId xmlns:p14="http://schemas.microsoft.com/office/powerpoint/2010/main" val="3907416025"/>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365125"/>
            <a:ext cx="10515600" cy="1325563"/>
          </a:xfrm>
          <a:prstGeom prst="rect">
            <a:avLst/>
          </a:prstGeom>
        </p:spPr>
        <p:txBody>
          <a:bodyPr/>
          <a:lstStyle/>
          <a:p>
            <a:r>
              <a:rPr lang="he-IL"/>
              <a:t>לחץ כדי לערוך סגנון כותרת של תבנית בסיס</a:t>
            </a:r>
          </a:p>
        </p:txBody>
      </p:sp>
      <p:sp>
        <p:nvSpPr>
          <p:cNvPr id="3" name="מציין מיקום טקסט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4" name="מציין מיקום תוכן 3"/>
          <p:cNvSpPr>
            <a:spLocks noGrp="1"/>
          </p:cNvSpPr>
          <p:nvPr>
            <p:ph sz="half" idx="2"/>
          </p:nvPr>
        </p:nvSpPr>
        <p:spPr>
          <a:xfrm>
            <a:off x="839788" y="2505075"/>
            <a:ext cx="5157787" cy="3684588"/>
          </a:xfrm>
          <a:prstGeom prst="rect">
            <a:avLst/>
          </a:prstGeo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5" name="מציין מיקום טקסט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6" name="מציין מיקום תוכן 5"/>
          <p:cNvSpPr>
            <a:spLocks noGrp="1"/>
          </p:cNvSpPr>
          <p:nvPr>
            <p:ph sz="quarter" idx="4"/>
          </p:nvPr>
        </p:nvSpPr>
        <p:spPr>
          <a:xfrm>
            <a:off x="6172200" y="2505075"/>
            <a:ext cx="5183188" cy="3684588"/>
          </a:xfrm>
          <a:prstGeom prst="rect">
            <a:avLst/>
          </a:prstGeo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7" name="מציין מיקום של תאריך 6"/>
          <p:cNvSpPr>
            <a:spLocks noGrp="1"/>
          </p:cNvSpPr>
          <p:nvPr>
            <p:ph type="dt" sz="half" idx="10"/>
          </p:nvPr>
        </p:nvSpPr>
        <p:spPr>
          <a:xfrm>
            <a:off x="8610600" y="6356350"/>
            <a:ext cx="2743200" cy="365125"/>
          </a:xfrm>
          <a:prstGeom prst="rect">
            <a:avLst/>
          </a:prstGeom>
        </p:spPr>
        <p:txBody>
          <a:bodyPr/>
          <a:lstStyle/>
          <a:p>
            <a:fld id="{0BB765FC-AAE4-4969-ADC6-D5642AEB56C0}" type="datetimeFigureOut">
              <a:rPr lang="he-IL" smtClean="0"/>
              <a:t>י"ז/תמוז/תשע"ז</a:t>
            </a:fld>
            <a:endParaRPr lang="he-IL"/>
          </a:p>
        </p:txBody>
      </p:sp>
      <p:sp>
        <p:nvSpPr>
          <p:cNvPr id="8" name="מציין מיקום של כותרת תחתונה 7"/>
          <p:cNvSpPr>
            <a:spLocks noGrp="1"/>
          </p:cNvSpPr>
          <p:nvPr>
            <p:ph type="ftr" sz="quarter" idx="11"/>
          </p:nvPr>
        </p:nvSpPr>
        <p:spPr>
          <a:xfrm>
            <a:off x="4038600" y="6356350"/>
            <a:ext cx="4114800" cy="365125"/>
          </a:xfrm>
          <a:prstGeom prst="rect">
            <a:avLst/>
          </a:prstGeom>
        </p:spPr>
        <p:txBody>
          <a:bodyPr/>
          <a:lstStyle/>
          <a:p>
            <a:endParaRPr lang="he-IL"/>
          </a:p>
        </p:txBody>
      </p:sp>
      <p:sp>
        <p:nvSpPr>
          <p:cNvPr id="9" name="מציין מיקום של מספר שקופית 8"/>
          <p:cNvSpPr>
            <a:spLocks noGrp="1"/>
          </p:cNvSpPr>
          <p:nvPr>
            <p:ph type="sldNum" sz="quarter" idx="12"/>
          </p:nvPr>
        </p:nvSpPr>
        <p:spPr>
          <a:xfrm>
            <a:off x="838200" y="6356350"/>
            <a:ext cx="2743200" cy="365125"/>
          </a:xfrm>
          <a:prstGeom prst="rect">
            <a:avLst/>
          </a:prstGeom>
        </p:spPr>
        <p:txBody>
          <a:bodyPr/>
          <a:lstStyle/>
          <a:p>
            <a:fld id="{E1F767F5-0C98-4706-8AFB-FCD5A80B5AF3}" type="slidenum">
              <a:rPr lang="he-IL" smtClean="0"/>
              <a:t>‹#›</a:t>
            </a:fld>
            <a:endParaRPr lang="he-IL"/>
          </a:p>
        </p:txBody>
      </p:sp>
    </p:spTree>
    <p:extLst>
      <p:ext uri="{BB962C8B-B14F-4D97-AF65-F5344CB8AC3E}">
        <p14:creationId xmlns:p14="http://schemas.microsoft.com/office/powerpoint/2010/main" val="566840360"/>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a:xfrm>
            <a:off x="838200" y="365125"/>
            <a:ext cx="10515600" cy="1325563"/>
          </a:xfrm>
          <a:prstGeom prst="rect">
            <a:avLst/>
          </a:prstGeom>
        </p:spPr>
        <p:txBody>
          <a:bodyPr/>
          <a:lstStyle/>
          <a:p>
            <a:r>
              <a:rPr lang="he-IL"/>
              <a:t>לחץ כדי לערוך סגנון כותרת של תבנית בסיס</a:t>
            </a:r>
          </a:p>
        </p:txBody>
      </p:sp>
      <p:sp>
        <p:nvSpPr>
          <p:cNvPr id="3" name="מציין מיקום של תאריך 2"/>
          <p:cNvSpPr>
            <a:spLocks noGrp="1"/>
          </p:cNvSpPr>
          <p:nvPr>
            <p:ph type="dt" sz="half" idx="10"/>
          </p:nvPr>
        </p:nvSpPr>
        <p:spPr>
          <a:xfrm>
            <a:off x="8610600" y="6356350"/>
            <a:ext cx="2743200" cy="365125"/>
          </a:xfrm>
          <a:prstGeom prst="rect">
            <a:avLst/>
          </a:prstGeom>
        </p:spPr>
        <p:txBody>
          <a:bodyPr/>
          <a:lstStyle/>
          <a:p>
            <a:fld id="{0BB765FC-AAE4-4969-ADC6-D5642AEB56C0}" type="datetimeFigureOut">
              <a:rPr lang="he-IL" smtClean="0"/>
              <a:t>י"ז/תמוז/תשע"ז</a:t>
            </a:fld>
            <a:endParaRPr lang="he-IL"/>
          </a:p>
        </p:txBody>
      </p:sp>
      <p:sp>
        <p:nvSpPr>
          <p:cNvPr id="4" name="מציין מיקום של כותרת תחתונה 3"/>
          <p:cNvSpPr>
            <a:spLocks noGrp="1"/>
          </p:cNvSpPr>
          <p:nvPr>
            <p:ph type="ftr" sz="quarter" idx="11"/>
          </p:nvPr>
        </p:nvSpPr>
        <p:spPr>
          <a:xfrm>
            <a:off x="4038600" y="6356350"/>
            <a:ext cx="4114800" cy="365125"/>
          </a:xfrm>
          <a:prstGeom prst="rect">
            <a:avLst/>
          </a:prstGeom>
        </p:spPr>
        <p:txBody>
          <a:bodyPr/>
          <a:lstStyle/>
          <a:p>
            <a:endParaRPr lang="he-IL"/>
          </a:p>
        </p:txBody>
      </p:sp>
      <p:sp>
        <p:nvSpPr>
          <p:cNvPr id="5" name="מציין מיקום של מספר שקופית 4"/>
          <p:cNvSpPr>
            <a:spLocks noGrp="1"/>
          </p:cNvSpPr>
          <p:nvPr>
            <p:ph type="sldNum" sz="quarter" idx="12"/>
          </p:nvPr>
        </p:nvSpPr>
        <p:spPr>
          <a:xfrm>
            <a:off x="838200" y="6356350"/>
            <a:ext cx="2743200" cy="365125"/>
          </a:xfrm>
          <a:prstGeom prst="rect">
            <a:avLst/>
          </a:prstGeom>
        </p:spPr>
        <p:txBody>
          <a:bodyPr/>
          <a:lstStyle/>
          <a:p>
            <a:fld id="{E1F767F5-0C98-4706-8AFB-FCD5A80B5AF3}" type="slidenum">
              <a:rPr lang="he-IL" smtClean="0"/>
              <a:t>‹#›</a:t>
            </a:fld>
            <a:endParaRPr lang="he-IL"/>
          </a:p>
        </p:txBody>
      </p:sp>
    </p:spTree>
    <p:extLst>
      <p:ext uri="{BB962C8B-B14F-4D97-AF65-F5344CB8AC3E}">
        <p14:creationId xmlns:p14="http://schemas.microsoft.com/office/powerpoint/2010/main" val="1376758455"/>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a:xfrm>
            <a:off x="8610600" y="6356350"/>
            <a:ext cx="2743200" cy="365125"/>
          </a:xfrm>
          <a:prstGeom prst="rect">
            <a:avLst/>
          </a:prstGeom>
        </p:spPr>
        <p:txBody>
          <a:bodyPr/>
          <a:lstStyle/>
          <a:p>
            <a:fld id="{0BB765FC-AAE4-4969-ADC6-D5642AEB56C0}" type="datetimeFigureOut">
              <a:rPr lang="he-IL" smtClean="0"/>
              <a:t>י"ז/תמוז/תשע"ז</a:t>
            </a:fld>
            <a:endParaRPr lang="he-IL"/>
          </a:p>
        </p:txBody>
      </p:sp>
      <p:sp>
        <p:nvSpPr>
          <p:cNvPr id="3" name="מציין מיקום של כותרת תחתונה 2"/>
          <p:cNvSpPr>
            <a:spLocks noGrp="1"/>
          </p:cNvSpPr>
          <p:nvPr>
            <p:ph type="ftr" sz="quarter" idx="11"/>
          </p:nvPr>
        </p:nvSpPr>
        <p:spPr>
          <a:xfrm>
            <a:off x="4038600" y="6356350"/>
            <a:ext cx="4114800" cy="365125"/>
          </a:xfrm>
          <a:prstGeom prst="rect">
            <a:avLst/>
          </a:prstGeom>
        </p:spPr>
        <p:txBody>
          <a:bodyPr/>
          <a:lstStyle/>
          <a:p>
            <a:endParaRPr lang="he-IL"/>
          </a:p>
        </p:txBody>
      </p:sp>
      <p:sp>
        <p:nvSpPr>
          <p:cNvPr id="4" name="מציין מיקום של מספר שקופית 3"/>
          <p:cNvSpPr>
            <a:spLocks noGrp="1"/>
          </p:cNvSpPr>
          <p:nvPr>
            <p:ph type="sldNum" sz="quarter" idx="12"/>
          </p:nvPr>
        </p:nvSpPr>
        <p:spPr>
          <a:xfrm>
            <a:off x="838200" y="6356350"/>
            <a:ext cx="2743200" cy="365125"/>
          </a:xfrm>
          <a:prstGeom prst="rect">
            <a:avLst/>
          </a:prstGeom>
        </p:spPr>
        <p:txBody>
          <a:bodyPr/>
          <a:lstStyle/>
          <a:p>
            <a:fld id="{E1F767F5-0C98-4706-8AFB-FCD5A80B5AF3}" type="slidenum">
              <a:rPr lang="he-IL" smtClean="0"/>
              <a:t>‹#›</a:t>
            </a:fld>
            <a:endParaRPr lang="he-IL"/>
          </a:p>
        </p:txBody>
      </p:sp>
    </p:spTree>
    <p:extLst>
      <p:ext uri="{BB962C8B-B14F-4D97-AF65-F5344CB8AC3E}">
        <p14:creationId xmlns:p14="http://schemas.microsoft.com/office/powerpoint/2010/main" val="3002268390"/>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a:prstGeom prst="rect">
            <a:avLst/>
          </a:prstGeom>
        </p:spPr>
        <p:txBody>
          <a:bodyPr anchor="b"/>
          <a:lstStyle>
            <a:lvl1pPr>
              <a:defRPr sz="3200"/>
            </a:lvl1pPr>
          </a:lstStyle>
          <a:p>
            <a:r>
              <a:rPr lang="he-IL"/>
              <a:t>לחץ כדי לערוך סגנון כותרת של תבנית בסיס</a:t>
            </a:r>
          </a:p>
        </p:txBody>
      </p:sp>
      <p:sp>
        <p:nvSpPr>
          <p:cNvPr id="3" name="מציין מיקום תוכן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טקסט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מציין מיקום של תאריך 4"/>
          <p:cNvSpPr>
            <a:spLocks noGrp="1"/>
          </p:cNvSpPr>
          <p:nvPr>
            <p:ph type="dt" sz="half" idx="10"/>
          </p:nvPr>
        </p:nvSpPr>
        <p:spPr>
          <a:xfrm>
            <a:off x="8610600" y="6356350"/>
            <a:ext cx="2743200" cy="365125"/>
          </a:xfrm>
          <a:prstGeom prst="rect">
            <a:avLst/>
          </a:prstGeom>
        </p:spPr>
        <p:txBody>
          <a:bodyPr/>
          <a:lstStyle/>
          <a:p>
            <a:fld id="{0BB765FC-AAE4-4969-ADC6-D5642AEB56C0}" type="datetimeFigureOut">
              <a:rPr lang="he-IL" smtClean="0"/>
              <a:t>י"ז/תמוז/תשע"ז</a:t>
            </a:fld>
            <a:endParaRPr lang="he-IL"/>
          </a:p>
        </p:txBody>
      </p:sp>
      <p:sp>
        <p:nvSpPr>
          <p:cNvPr id="6" name="מציין מיקום של כותרת תחתונה 5"/>
          <p:cNvSpPr>
            <a:spLocks noGrp="1"/>
          </p:cNvSpPr>
          <p:nvPr>
            <p:ph type="ftr" sz="quarter" idx="11"/>
          </p:nvPr>
        </p:nvSpPr>
        <p:spPr>
          <a:xfrm>
            <a:off x="4038600" y="6356350"/>
            <a:ext cx="4114800" cy="365125"/>
          </a:xfrm>
          <a:prstGeom prst="rect">
            <a:avLst/>
          </a:prstGeom>
        </p:spPr>
        <p:txBody>
          <a:bodyPr/>
          <a:lstStyle/>
          <a:p>
            <a:endParaRPr lang="he-IL"/>
          </a:p>
        </p:txBody>
      </p:sp>
      <p:sp>
        <p:nvSpPr>
          <p:cNvPr id="7" name="מציין מיקום של מספר שקופית 6"/>
          <p:cNvSpPr>
            <a:spLocks noGrp="1"/>
          </p:cNvSpPr>
          <p:nvPr>
            <p:ph type="sldNum" sz="quarter" idx="12"/>
          </p:nvPr>
        </p:nvSpPr>
        <p:spPr>
          <a:xfrm>
            <a:off x="838200" y="6356350"/>
            <a:ext cx="2743200" cy="365125"/>
          </a:xfrm>
          <a:prstGeom prst="rect">
            <a:avLst/>
          </a:prstGeom>
        </p:spPr>
        <p:txBody>
          <a:bodyPr/>
          <a:lstStyle/>
          <a:p>
            <a:fld id="{E1F767F5-0C98-4706-8AFB-FCD5A80B5AF3}" type="slidenum">
              <a:rPr lang="he-IL" smtClean="0"/>
              <a:t>‹#›</a:t>
            </a:fld>
            <a:endParaRPr lang="he-IL"/>
          </a:p>
        </p:txBody>
      </p:sp>
    </p:spTree>
    <p:extLst>
      <p:ext uri="{BB962C8B-B14F-4D97-AF65-F5344CB8AC3E}">
        <p14:creationId xmlns:p14="http://schemas.microsoft.com/office/powerpoint/2010/main" val="1937847570"/>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a:prstGeom prst="rect">
            <a:avLst/>
          </a:prstGeom>
        </p:spPr>
        <p:txBody>
          <a:bodyPr anchor="b"/>
          <a:lstStyle>
            <a:lvl1pPr>
              <a:defRPr sz="3200"/>
            </a:lvl1pPr>
          </a:lstStyle>
          <a:p>
            <a:r>
              <a:rPr lang="he-IL"/>
              <a:t>לחץ כדי לערוך סגנון כותרת של תבנית בסיס</a:t>
            </a:r>
          </a:p>
        </p:txBody>
      </p:sp>
      <p:sp>
        <p:nvSpPr>
          <p:cNvPr id="3" name="מציין מיקום של תמונה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מציין מיקום של תאריך 4"/>
          <p:cNvSpPr>
            <a:spLocks noGrp="1"/>
          </p:cNvSpPr>
          <p:nvPr>
            <p:ph type="dt" sz="half" idx="10"/>
          </p:nvPr>
        </p:nvSpPr>
        <p:spPr>
          <a:xfrm>
            <a:off x="8610600" y="6356350"/>
            <a:ext cx="2743200" cy="365125"/>
          </a:xfrm>
          <a:prstGeom prst="rect">
            <a:avLst/>
          </a:prstGeom>
        </p:spPr>
        <p:txBody>
          <a:bodyPr/>
          <a:lstStyle/>
          <a:p>
            <a:fld id="{0BB765FC-AAE4-4969-ADC6-D5642AEB56C0}" type="datetimeFigureOut">
              <a:rPr lang="he-IL" smtClean="0"/>
              <a:t>י"ז/תמוז/תשע"ז</a:t>
            </a:fld>
            <a:endParaRPr lang="he-IL"/>
          </a:p>
        </p:txBody>
      </p:sp>
      <p:sp>
        <p:nvSpPr>
          <p:cNvPr id="6" name="מציין מיקום של כותרת תחתונה 5"/>
          <p:cNvSpPr>
            <a:spLocks noGrp="1"/>
          </p:cNvSpPr>
          <p:nvPr>
            <p:ph type="ftr" sz="quarter" idx="11"/>
          </p:nvPr>
        </p:nvSpPr>
        <p:spPr>
          <a:xfrm>
            <a:off x="4038600" y="6356350"/>
            <a:ext cx="4114800" cy="365125"/>
          </a:xfrm>
          <a:prstGeom prst="rect">
            <a:avLst/>
          </a:prstGeom>
        </p:spPr>
        <p:txBody>
          <a:bodyPr/>
          <a:lstStyle/>
          <a:p>
            <a:endParaRPr lang="he-IL"/>
          </a:p>
        </p:txBody>
      </p:sp>
      <p:sp>
        <p:nvSpPr>
          <p:cNvPr id="7" name="מציין מיקום של מספר שקופית 6"/>
          <p:cNvSpPr>
            <a:spLocks noGrp="1"/>
          </p:cNvSpPr>
          <p:nvPr>
            <p:ph type="sldNum" sz="quarter" idx="12"/>
          </p:nvPr>
        </p:nvSpPr>
        <p:spPr>
          <a:xfrm>
            <a:off x="838200" y="6356350"/>
            <a:ext cx="2743200" cy="365125"/>
          </a:xfrm>
          <a:prstGeom prst="rect">
            <a:avLst/>
          </a:prstGeom>
        </p:spPr>
        <p:txBody>
          <a:bodyPr/>
          <a:lstStyle/>
          <a:p>
            <a:fld id="{E1F767F5-0C98-4706-8AFB-FCD5A80B5AF3}" type="slidenum">
              <a:rPr lang="he-IL" smtClean="0"/>
              <a:t>‹#›</a:t>
            </a:fld>
            <a:endParaRPr lang="he-IL"/>
          </a:p>
        </p:txBody>
      </p:sp>
    </p:spTree>
    <p:extLst>
      <p:ext uri="{BB962C8B-B14F-4D97-AF65-F5344CB8AC3E}">
        <p14:creationId xmlns:p14="http://schemas.microsoft.com/office/powerpoint/2010/main" val="3456240658"/>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תמונה 6"/>
          <p:cNvPicPr>
            <a:picLocks noChangeAspect="1"/>
          </p:cNvPicPr>
          <p:nvPr userDrawn="1"/>
        </p:nvPicPr>
        <p:blipFill rotWithShape="1">
          <a:blip r:embed="rId13" cstate="email">
            <a:extLst>
              <a:ext uri="{28A0092B-C50C-407E-A947-70E740481C1C}">
                <a14:useLocalDpi xmlns:a14="http://schemas.microsoft.com/office/drawing/2010/main"/>
              </a:ext>
            </a:extLst>
          </a:blip>
          <a:srcRect/>
          <a:stretch/>
        </p:blipFill>
        <p:spPr>
          <a:xfrm>
            <a:off x="10462818" y="6149141"/>
            <a:ext cx="1588370" cy="471957"/>
          </a:xfrm>
          <a:prstGeom prst="rect">
            <a:avLst/>
          </a:prstGeom>
        </p:spPr>
      </p:pic>
      <p:sp>
        <p:nvSpPr>
          <p:cNvPr id="8" name="TextBox 7"/>
          <p:cNvSpPr txBox="1"/>
          <p:nvPr userDrawn="1"/>
        </p:nvSpPr>
        <p:spPr>
          <a:xfrm>
            <a:off x="10638692" y="6588107"/>
            <a:ext cx="1324708" cy="307777"/>
          </a:xfrm>
          <a:prstGeom prst="rect">
            <a:avLst/>
          </a:prstGeom>
          <a:noFill/>
        </p:spPr>
        <p:txBody>
          <a:bodyPr wrap="square" rtlCol="1">
            <a:spAutoFit/>
          </a:bodyPr>
          <a:lstStyle/>
          <a:p>
            <a:pPr algn="ctr" rtl="0"/>
            <a:r>
              <a:rPr lang="en-US" sz="1400" b="1" dirty="0">
                <a:solidFill>
                  <a:schemeClr val="bg1">
                    <a:lumMod val="65000"/>
                  </a:schemeClr>
                </a:solidFill>
                <a:latin typeface="+mj-lt"/>
              </a:rPr>
              <a:t>SINCE 1935</a:t>
            </a:r>
            <a:endParaRPr lang="he-IL" sz="1400" b="1" dirty="0">
              <a:solidFill>
                <a:schemeClr val="bg1">
                  <a:lumMod val="65000"/>
                </a:schemeClr>
              </a:solidFill>
              <a:latin typeface="+mj-lt"/>
            </a:endParaRPr>
          </a:p>
        </p:txBody>
      </p:sp>
    </p:spTree>
    <p:extLst>
      <p:ext uri="{BB962C8B-B14F-4D97-AF65-F5344CB8AC3E}">
        <p14:creationId xmlns:p14="http://schemas.microsoft.com/office/powerpoint/2010/main" val="21127338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 Id="rId9" Type="http://schemas.openxmlformats.org/officeDocument/2006/relationships/image" Target="../media/image31.jpeg"/></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7.xml"/><Relationship Id="rId1" Type="http://schemas.openxmlformats.org/officeDocument/2006/relationships/slideLayout" Target="../slideLayouts/slideLayout2.xml"/><Relationship Id="rId5" Type="http://schemas.openxmlformats.org/officeDocument/2006/relationships/slide" Target="slide8.xml"/><Relationship Id="rId4" Type="http://schemas.openxmlformats.org/officeDocument/2006/relationships/slide" Target="slide4.xml"/></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974541" y="0"/>
            <a:ext cx="5217459" cy="6858000"/>
          </a:xfrm>
          <a:prstGeom prst="rect">
            <a:avLst/>
          </a:prstGeom>
        </p:spPr>
      </p:pic>
      <p:sp>
        <p:nvSpPr>
          <p:cNvPr id="3" name="מלבן 2"/>
          <p:cNvSpPr/>
          <p:nvPr/>
        </p:nvSpPr>
        <p:spPr>
          <a:xfrm>
            <a:off x="6989056" y="437676"/>
            <a:ext cx="5202944" cy="1208244"/>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מלבן 5"/>
          <p:cNvSpPr/>
          <p:nvPr/>
        </p:nvSpPr>
        <p:spPr>
          <a:xfrm>
            <a:off x="0" y="0"/>
            <a:ext cx="6974541" cy="6858000"/>
          </a:xfrm>
          <a:prstGeom prst="rect">
            <a:avLst/>
          </a:prstGeom>
          <a:solidFill>
            <a:schemeClr val="accent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1" rtl="0"/>
            <a:endParaRPr lang="he-IL" dirty="0"/>
          </a:p>
        </p:txBody>
      </p:sp>
      <p:cxnSp>
        <p:nvCxnSpPr>
          <p:cNvPr id="14" name="מחבר ישר 13"/>
          <p:cNvCxnSpPr>
            <a:cxnSpLocks/>
          </p:cNvCxnSpPr>
          <p:nvPr/>
        </p:nvCxnSpPr>
        <p:spPr>
          <a:xfrm flipH="1">
            <a:off x="6989055" y="0"/>
            <a:ext cx="1" cy="685800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תמונה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726969" y="443538"/>
            <a:ext cx="3372117" cy="1095176"/>
          </a:xfrm>
          <a:prstGeom prst="rect">
            <a:avLst/>
          </a:prstGeom>
          <a:effectLst/>
        </p:spPr>
      </p:pic>
      <p:sp>
        <p:nvSpPr>
          <p:cNvPr id="5" name="TextBox 4"/>
          <p:cNvSpPr txBox="1"/>
          <p:nvPr/>
        </p:nvSpPr>
        <p:spPr>
          <a:xfrm>
            <a:off x="-313585" y="4375250"/>
            <a:ext cx="7332771" cy="523220"/>
          </a:xfrm>
          <a:prstGeom prst="rect">
            <a:avLst/>
          </a:prstGeom>
          <a:noFill/>
        </p:spPr>
        <p:txBody>
          <a:bodyPr wrap="square" rtlCol="1">
            <a:spAutoFit/>
          </a:bodyPr>
          <a:lstStyle/>
          <a:p>
            <a:pPr algn="ctr"/>
            <a:r>
              <a:rPr lang="en-US" sz="2800" b="1" dirty="0">
                <a:solidFill>
                  <a:schemeClr val="bg1"/>
                </a:solidFill>
              </a:rPr>
              <a:t>YOUR CHALLENGE IS OUR MISSION</a:t>
            </a:r>
          </a:p>
        </p:txBody>
      </p:sp>
      <p:sp>
        <p:nvSpPr>
          <p:cNvPr id="10" name="TextBox 9"/>
          <p:cNvSpPr txBox="1"/>
          <p:nvPr/>
        </p:nvSpPr>
        <p:spPr>
          <a:xfrm>
            <a:off x="322730" y="5074498"/>
            <a:ext cx="6060141" cy="830997"/>
          </a:xfrm>
          <a:prstGeom prst="rect">
            <a:avLst/>
          </a:prstGeom>
          <a:noFill/>
        </p:spPr>
        <p:txBody>
          <a:bodyPr wrap="square" rtlCol="1">
            <a:spAutoFit/>
          </a:bodyPr>
          <a:lstStyle/>
          <a:p>
            <a:pPr algn="l"/>
            <a:r>
              <a:rPr lang="en-US" sz="2400" dirty="0">
                <a:solidFill>
                  <a:schemeClr val="bg1"/>
                </a:solidFill>
              </a:rPr>
              <a:t>WASTE WATER, WATER</a:t>
            </a:r>
            <a:r>
              <a:rPr lang="en-US" sz="2400">
                <a:solidFill>
                  <a:schemeClr val="bg1"/>
                </a:solidFill>
              </a:rPr>
              <a:t>, </a:t>
            </a:r>
            <a:r>
              <a:rPr lang="en-US" sz="2400" smtClean="0">
                <a:solidFill>
                  <a:schemeClr val="bg1"/>
                </a:solidFill>
              </a:rPr>
              <a:t>ENERGY &amp; </a:t>
            </a:r>
            <a:r>
              <a:rPr lang="en-US" sz="2400" dirty="0">
                <a:solidFill>
                  <a:schemeClr val="bg1"/>
                </a:solidFill>
              </a:rPr>
              <a:t>INFRASTRUCTURE PROJECTS</a:t>
            </a:r>
            <a:endParaRPr lang="he-IL" sz="2400" dirty="0">
              <a:solidFill>
                <a:schemeClr val="bg1"/>
              </a:solidFill>
            </a:endParaRPr>
          </a:p>
        </p:txBody>
      </p:sp>
      <p:grpSp>
        <p:nvGrpSpPr>
          <p:cNvPr id="9" name="קבוצה 8"/>
          <p:cNvGrpSpPr/>
          <p:nvPr/>
        </p:nvGrpSpPr>
        <p:grpSpPr>
          <a:xfrm rot="10800000">
            <a:off x="6737913" y="1941187"/>
            <a:ext cx="502283" cy="1784336"/>
            <a:chOff x="275771" y="81807"/>
            <a:chExt cx="377372" cy="1340594"/>
          </a:xfrm>
        </p:grpSpPr>
        <p:sp>
          <p:nvSpPr>
            <p:cNvPr id="11" name="מלבן 10"/>
            <p:cNvSpPr/>
            <p:nvPr/>
          </p:nvSpPr>
          <p:spPr>
            <a:xfrm>
              <a:off x="275771" y="81807"/>
              <a:ext cx="377372" cy="3773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400"/>
            </a:p>
          </p:txBody>
        </p:sp>
        <p:sp>
          <p:nvSpPr>
            <p:cNvPr id="12" name="מלבן 11"/>
            <p:cNvSpPr/>
            <p:nvPr/>
          </p:nvSpPr>
          <p:spPr>
            <a:xfrm>
              <a:off x="275771" y="570016"/>
              <a:ext cx="377372" cy="3773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400"/>
            </a:p>
          </p:txBody>
        </p:sp>
        <p:sp>
          <p:nvSpPr>
            <p:cNvPr id="13" name="מלבן 12"/>
            <p:cNvSpPr/>
            <p:nvPr/>
          </p:nvSpPr>
          <p:spPr>
            <a:xfrm>
              <a:off x="275771" y="1045029"/>
              <a:ext cx="377372" cy="3773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400" dirty="0"/>
            </a:p>
          </p:txBody>
        </p:sp>
      </p:grpSp>
      <p:sp>
        <p:nvSpPr>
          <p:cNvPr id="8" name="מלבן 7"/>
          <p:cNvSpPr/>
          <p:nvPr/>
        </p:nvSpPr>
        <p:spPr>
          <a:xfrm>
            <a:off x="-609977" y="1428627"/>
            <a:ext cx="5221539" cy="1569660"/>
          </a:xfrm>
          <a:prstGeom prst="rect">
            <a:avLst/>
          </a:prstGeom>
        </p:spPr>
        <p:txBody>
          <a:bodyPr wrap="square">
            <a:spAutoFit/>
          </a:bodyPr>
          <a:lstStyle/>
          <a:p>
            <a:pPr marL="1200150" indent="-285750" algn="l" rtl="0">
              <a:buFont typeface="Arial" panose="020B0604020202020204" pitchFamily="34" charset="0"/>
              <a:buChar char="•"/>
            </a:pPr>
            <a:r>
              <a:rPr lang="en-US" sz="2400" dirty="0">
                <a:solidFill>
                  <a:schemeClr val="bg1"/>
                </a:solidFill>
                <a:latin typeface="Calibri" panose="020F0502020204030204" pitchFamily="34" charset="0"/>
              </a:rPr>
              <a:t>SHTANG WASTE WATER</a:t>
            </a:r>
            <a:endParaRPr lang="en-US" sz="2800" dirty="0">
              <a:solidFill>
                <a:schemeClr val="bg1"/>
              </a:solidFill>
              <a:latin typeface="Times New Roman" panose="02020603050405020304" pitchFamily="18" charset="0"/>
            </a:endParaRPr>
          </a:p>
          <a:p>
            <a:pPr marL="1200150" indent="-285750" algn="l" rtl="0">
              <a:buFont typeface="Arial" panose="020B0604020202020204" pitchFamily="34" charset="0"/>
              <a:buChar char="•"/>
            </a:pPr>
            <a:r>
              <a:rPr lang="en-US" sz="2400" dirty="0">
                <a:solidFill>
                  <a:schemeClr val="bg1"/>
                </a:solidFill>
                <a:latin typeface="Calibri" panose="020F0502020204030204" pitchFamily="34" charset="0"/>
              </a:rPr>
              <a:t>SHTANG WATER</a:t>
            </a:r>
            <a:endParaRPr lang="en-US" sz="2800" dirty="0">
              <a:solidFill>
                <a:schemeClr val="bg1"/>
              </a:solidFill>
              <a:latin typeface="Times New Roman" panose="02020603050405020304" pitchFamily="18" charset="0"/>
            </a:endParaRPr>
          </a:p>
          <a:p>
            <a:pPr marL="1200150" indent="-285750" algn="l" rtl="0">
              <a:buFont typeface="Arial" panose="020B0604020202020204" pitchFamily="34" charset="0"/>
              <a:buChar char="•"/>
            </a:pPr>
            <a:r>
              <a:rPr lang="en-US" sz="2400" dirty="0" smtClean="0">
                <a:solidFill>
                  <a:schemeClr val="bg1"/>
                </a:solidFill>
                <a:latin typeface="Calibri" panose="020F0502020204030204" pitchFamily="34" charset="0"/>
              </a:rPr>
              <a:t>SHTANG ENERGY</a:t>
            </a:r>
            <a:endParaRPr lang="en-US" sz="2800" dirty="0" smtClean="0">
              <a:solidFill>
                <a:schemeClr val="bg1"/>
              </a:solidFill>
              <a:latin typeface="Times New Roman" panose="02020603050405020304" pitchFamily="18" charset="0"/>
            </a:endParaRPr>
          </a:p>
          <a:p>
            <a:pPr marL="1200150" indent="-285750" algn="l" rtl="0">
              <a:buFont typeface="Arial" panose="020B0604020202020204" pitchFamily="34" charset="0"/>
              <a:buChar char="•"/>
            </a:pPr>
            <a:r>
              <a:rPr lang="en-US" sz="2400" dirty="0" smtClean="0">
                <a:solidFill>
                  <a:schemeClr val="bg1"/>
                </a:solidFill>
                <a:latin typeface="Calibri" panose="020F0502020204030204" pitchFamily="34" charset="0"/>
              </a:rPr>
              <a:t>SHTANG </a:t>
            </a:r>
            <a:r>
              <a:rPr lang="en-US" sz="2400" dirty="0">
                <a:solidFill>
                  <a:schemeClr val="bg1"/>
                </a:solidFill>
                <a:latin typeface="Calibri" panose="020F0502020204030204" pitchFamily="34" charset="0"/>
              </a:rPr>
              <a:t>INFRASTRUCTURE</a:t>
            </a:r>
            <a:endParaRPr lang="en-US" sz="2800" b="0" i="0" dirty="0">
              <a:solidFill>
                <a:schemeClr val="bg1"/>
              </a:solidFill>
              <a:effectLst/>
              <a:latin typeface="Times New Roman" panose="02020603050405020304" pitchFamily="18" charset="0"/>
            </a:endParaRPr>
          </a:p>
        </p:txBody>
      </p:sp>
    </p:spTree>
    <p:extLst>
      <p:ext uri="{BB962C8B-B14F-4D97-AF65-F5344CB8AC3E}">
        <p14:creationId xmlns:p14="http://schemas.microsoft.com/office/powerpoint/2010/main" val="4147814266"/>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תמונה 6"/>
          <p:cNvPicPr>
            <a:picLocks noChangeAspect="1"/>
          </p:cNvPicPr>
          <p:nvPr/>
        </p:nvPicPr>
        <p:blipFill>
          <a:blip r:embed="rId2">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flipH="1">
            <a:off x="0" y="-3947"/>
            <a:ext cx="12192000" cy="6858000"/>
          </a:xfrm>
          <a:prstGeom prst="rect">
            <a:avLst/>
          </a:prstGeom>
        </p:spPr>
      </p:pic>
      <p:sp>
        <p:nvSpPr>
          <p:cNvPr id="6" name="מלבן 5"/>
          <p:cNvSpPr/>
          <p:nvPr/>
        </p:nvSpPr>
        <p:spPr>
          <a:xfrm>
            <a:off x="0" y="0"/>
            <a:ext cx="6974541" cy="6858000"/>
          </a:xfrm>
          <a:prstGeom prst="rect">
            <a:avLst/>
          </a:prstGeom>
          <a:solidFill>
            <a:schemeClr val="accent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a:endParaRPr lang="he-IL" dirty="0"/>
          </a:p>
        </p:txBody>
      </p:sp>
      <p:pic>
        <p:nvPicPr>
          <p:cNvPr id="4" name="תמונה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56347" y="-45702"/>
            <a:ext cx="2736955" cy="1499946"/>
          </a:xfrm>
          <a:prstGeom prst="rect">
            <a:avLst/>
          </a:prstGeom>
        </p:spPr>
      </p:pic>
      <p:sp>
        <p:nvSpPr>
          <p:cNvPr id="5" name="TextBox 4"/>
          <p:cNvSpPr txBox="1"/>
          <p:nvPr/>
        </p:nvSpPr>
        <p:spPr>
          <a:xfrm>
            <a:off x="322730" y="4375250"/>
            <a:ext cx="6060141" cy="584775"/>
          </a:xfrm>
          <a:prstGeom prst="rect">
            <a:avLst/>
          </a:prstGeom>
          <a:noFill/>
        </p:spPr>
        <p:txBody>
          <a:bodyPr wrap="square" rtlCol="1">
            <a:spAutoFit/>
          </a:bodyPr>
          <a:lstStyle/>
          <a:p>
            <a:pPr algn="l"/>
            <a:r>
              <a:rPr lang="en-US" sz="3200" b="1" dirty="0">
                <a:solidFill>
                  <a:schemeClr val="bg1"/>
                </a:solidFill>
              </a:rPr>
              <a:t>SAMPLE PROJECTS</a:t>
            </a:r>
            <a:endParaRPr lang="he-IL" sz="3200" b="1" dirty="0">
              <a:solidFill>
                <a:schemeClr val="bg1"/>
              </a:solidFill>
            </a:endParaRPr>
          </a:p>
        </p:txBody>
      </p:sp>
      <p:cxnSp>
        <p:nvCxnSpPr>
          <p:cNvPr id="3" name="מחבר ישר 2"/>
          <p:cNvCxnSpPr/>
          <p:nvPr/>
        </p:nvCxnSpPr>
        <p:spPr>
          <a:xfrm>
            <a:off x="6989055" y="-45702"/>
            <a:ext cx="0" cy="690370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9" name="קבוצה 8"/>
          <p:cNvGrpSpPr/>
          <p:nvPr/>
        </p:nvGrpSpPr>
        <p:grpSpPr>
          <a:xfrm rot="10800000">
            <a:off x="6728956" y="1999803"/>
            <a:ext cx="502283" cy="1784336"/>
            <a:chOff x="275771" y="81807"/>
            <a:chExt cx="377372" cy="1340594"/>
          </a:xfrm>
        </p:grpSpPr>
        <p:sp>
          <p:nvSpPr>
            <p:cNvPr id="11" name="מלבן 10"/>
            <p:cNvSpPr/>
            <p:nvPr/>
          </p:nvSpPr>
          <p:spPr>
            <a:xfrm>
              <a:off x="275771" y="81807"/>
              <a:ext cx="377372" cy="3773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400"/>
            </a:p>
          </p:txBody>
        </p:sp>
        <p:sp>
          <p:nvSpPr>
            <p:cNvPr id="12" name="מלבן 11"/>
            <p:cNvSpPr/>
            <p:nvPr/>
          </p:nvSpPr>
          <p:spPr>
            <a:xfrm>
              <a:off x="275771" y="570016"/>
              <a:ext cx="377372" cy="3773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400"/>
            </a:p>
          </p:txBody>
        </p:sp>
        <p:sp>
          <p:nvSpPr>
            <p:cNvPr id="13" name="מלבן 12"/>
            <p:cNvSpPr/>
            <p:nvPr/>
          </p:nvSpPr>
          <p:spPr>
            <a:xfrm>
              <a:off x="275771" y="1045029"/>
              <a:ext cx="377372" cy="3773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400" dirty="0"/>
            </a:p>
          </p:txBody>
        </p:sp>
      </p:grpSp>
    </p:spTree>
    <p:extLst>
      <p:ext uri="{BB962C8B-B14F-4D97-AF65-F5344CB8AC3E}">
        <p14:creationId xmlns:p14="http://schemas.microsoft.com/office/powerpoint/2010/main" val="900031312"/>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מציין מיקום של מספר שקופית 5"/>
          <p:cNvSpPr>
            <a:spLocks noGrp="1"/>
          </p:cNvSpPr>
          <p:nvPr>
            <p:ph type="sldNum" sz="quarter" idx="12"/>
          </p:nvPr>
        </p:nvSpPr>
        <p:spPr>
          <a:xfrm>
            <a:off x="129165" y="6496485"/>
            <a:ext cx="336992" cy="301756"/>
          </a:xfrm>
        </p:spPr>
        <p:txBody>
          <a:bodyPr/>
          <a:lstStyle/>
          <a:p>
            <a:fld id="{E1F767F5-0C98-4706-8AFB-FCD5A80B5AF3}" type="slidenum">
              <a:rPr lang="he-IL" sz="1000" b="1" smtClean="0">
                <a:solidFill>
                  <a:schemeClr val="accent1"/>
                </a:solidFill>
              </a:rPr>
              <a:t>11</a:t>
            </a:fld>
            <a:endParaRPr lang="he-IL" sz="1000" b="1" dirty="0">
              <a:solidFill>
                <a:schemeClr val="accent1"/>
              </a:solidFill>
            </a:endParaRPr>
          </a:p>
        </p:txBody>
      </p:sp>
      <p:grpSp>
        <p:nvGrpSpPr>
          <p:cNvPr id="3" name="קבוצה 2"/>
          <p:cNvGrpSpPr/>
          <p:nvPr/>
        </p:nvGrpSpPr>
        <p:grpSpPr>
          <a:xfrm>
            <a:off x="549069" y="251028"/>
            <a:ext cx="11056164" cy="763926"/>
            <a:chOff x="558493" y="479628"/>
            <a:chExt cx="11056164" cy="763926"/>
          </a:xfrm>
        </p:grpSpPr>
        <p:sp>
          <p:nvSpPr>
            <p:cNvPr id="2" name="מלבן 1"/>
            <p:cNvSpPr/>
            <p:nvPr/>
          </p:nvSpPr>
          <p:spPr>
            <a:xfrm>
              <a:off x="558493" y="479628"/>
              <a:ext cx="11056164" cy="6691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12700" marR="202565" algn="ctr" rtl="0">
                <a:lnSpc>
                  <a:spcPct val="100000"/>
                </a:lnSpc>
              </a:pPr>
              <a:r>
                <a:rPr lang="en-US" sz="2400" spc="-5" dirty="0"/>
                <a:t>Environmental Development – Green Way</a:t>
              </a:r>
            </a:p>
          </p:txBody>
        </p:sp>
        <p:cxnSp>
          <p:nvCxnSpPr>
            <p:cNvPr id="23" name="מחבר ישר 22"/>
            <p:cNvCxnSpPr/>
            <p:nvPr/>
          </p:nvCxnSpPr>
          <p:spPr>
            <a:xfrm>
              <a:off x="559057" y="1243554"/>
              <a:ext cx="11055600"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grpSp>
      <p:pic>
        <p:nvPicPr>
          <p:cNvPr id="24" name="Picture 2" descr="\\main-srv\docs\Yariv\פעילות בינלאומית\Marketing\Marcom\Pictures and films\Park Peres - for Noa\Park Peres - today (5).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499485" y="1958041"/>
            <a:ext cx="4997190" cy="2810919"/>
          </a:xfrm>
          <a:prstGeom prst="rect">
            <a:avLst/>
          </a:prstGeom>
          <a:blipFill>
            <a:blip r:embed="rId3" cstate="email">
              <a:extLst>
                <a:ext uri="{28A0092B-C50C-407E-A947-70E740481C1C}">
                  <a14:useLocalDpi xmlns:a14="http://schemas.microsoft.com/office/drawing/2010/main"/>
                </a:ext>
              </a:extLst>
            </a:blip>
            <a:stretch>
              <a:fillRect/>
            </a:stretch>
          </a:blipFill>
          <a:ln w="3175">
            <a:solidFill>
              <a:schemeClr val="accent3"/>
            </a:solidFill>
          </a:ln>
          <a:effectLst>
            <a:outerShdw blurRad="50800" dist="38100" dir="8100000" algn="tr" rotWithShape="0">
              <a:prstClr val="black">
                <a:alpha val="40000"/>
              </a:prstClr>
            </a:outerShdw>
          </a:effectLst>
          <a:extLst/>
        </p:spPr>
      </p:pic>
      <p:sp>
        <p:nvSpPr>
          <p:cNvPr id="25" name="object 4"/>
          <p:cNvSpPr txBox="1"/>
          <p:nvPr/>
        </p:nvSpPr>
        <p:spPr>
          <a:xfrm>
            <a:off x="655139" y="1440517"/>
            <a:ext cx="5358799" cy="3516347"/>
          </a:xfrm>
          <a:prstGeom prst="rect">
            <a:avLst/>
          </a:prstGeom>
        </p:spPr>
        <p:txBody>
          <a:bodyPr vert="horz" wrap="square" lIns="0" tIns="0" rIns="0" bIns="0" rtlCol="0">
            <a:spAutoFit/>
          </a:bodyPr>
          <a:lstStyle/>
          <a:p>
            <a:pPr marL="174625" indent="-174625" algn="l" rtl="0">
              <a:lnSpc>
                <a:spcPct val="100000"/>
              </a:lnSpc>
              <a:spcBef>
                <a:spcPts val="30"/>
              </a:spcBef>
              <a:buClr>
                <a:schemeClr val="accent1"/>
              </a:buClr>
              <a:buFont typeface="Arial" panose="020B0604020202020204" pitchFamily="34" charset="0"/>
              <a:buChar char="•"/>
              <a:tabLst>
                <a:tab pos="261938" algn="l"/>
              </a:tabLst>
            </a:pPr>
            <a:endParaRPr lang="en-US" sz="1850" dirty="0">
              <a:solidFill>
                <a:schemeClr val="accent3"/>
              </a:solidFill>
              <a:cs typeface="Times New Roman"/>
            </a:endParaRPr>
          </a:p>
          <a:p>
            <a:pPr marL="174625" marR="6985" indent="-174625" algn="l" rtl="0">
              <a:lnSpc>
                <a:spcPct val="100000"/>
              </a:lnSpc>
              <a:buClr>
                <a:schemeClr val="accent2"/>
              </a:buClr>
              <a:buFont typeface="Wingdings" panose="05000000000000000000" pitchFamily="2" charset="2"/>
              <a:buChar char="§"/>
              <a:tabLst>
                <a:tab pos="261938" algn="l"/>
              </a:tabLst>
            </a:pPr>
            <a:r>
              <a:rPr lang="en-US" sz="1400" spc="-5" dirty="0">
                <a:solidFill>
                  <a:schemeClr val="accent3"/>
                </a:solidFill>
                <a:cs typeface="Georgia"/>
              </a:rPr>
              <a:t>The Green Way management team supervised a multitude of workers, sub-contractors and suppliers, coordinating a finely-tuned management program and allowing for simultaneous work in a variety of tasks, e.g. dismantling, extensive earthworks, fencing, walls, drainage and water systems, sidewalks, stairs, irrigation systems, planting, and much more.</a:t>
            </a:r>
            <a:br>
              <a:rPr lang="en-US" sz="1400" spc="-5" dirty="0">
                <a:solidFill>
                  <a:schemeClr val="accent3"/>
                </a:solidFill>
                <a:cs typeface="Georgia"/>
              </a:rPr>
            </a:br>
            <a:endParaRPr lang="en-US" sz="1400" spc="-5" dirty="0">
              <a:solidFill>
                <a:schemeClr val="accent3"/>
              </a:solidFill>
              <a:cs typeface="Georgia"/>
            </a:endParaRPr>
          </a:p>
          <a:p>
            <a:pPr marL="174625" marR="6985" indent="-174625" algn="l" rtl="0">
              <a:lnSpc>
                <a:spcPct val="100000"/>
              </a:lnSpc>
              <a:buClr>
                <a:schemeClr val="accent2"/>
              </a:buClr>
              <a:buFont typeface="Wingdings" panose="05000000000000000000" pitchFamily="2" charset="2"/>
              <a:buChar char="§"/>
              <a:tabLst>
                <a:tab pos="261938" algn="l"/>
              </a:tabLst>
            </a:pPr>
            <a:r>
              <a:rPr lang="en-US" sz="1400" spc="-5" dirty="0">
                <a:solidFill>
                  <a:schemeClr val="accent3"/>
                </a:solidFill>
                <a:cs typeface="Georgia"/>
              </a:rPr>
              <a:t>The boating canal required expert foreign workers who dismantled the old waterproof lining, renovated the concrete, the waterfall, replaced water systems and waterproofing, architectural stone covering, lighting systems, ceramic tiling with epoxy mortar, special filtering system and more.</a:t>
            </a:r>
            <a:br>
              <a:rPr lang="en-US" sz="1400" spc="-5" dirty="0">
                <a:solidFill>
                  <a:schemeClr val="accent3"/>
                </a:solidFill>
                <a:cs typeface="Georgia"/>
              </a:rPr>
            </a:br>
            <a:endParaRPr lang="en-US" sz="1400" spc="-5" dirty="0">
              <a:solidFill>
                <a:schemeClr val="accent3"/>
              </a:solidFill>
              <a:cs typeface="Georgia"/>
            </a:endParaRPr>
          </a:p>
        </p:txBody>
      </p:sp>
      <p:sp>
        <p:nvSpPr>
          <p:cNvPr id="6" name="מלבן 5"/>
          <p:cNvSpPr/>
          <p:nvPr/>
        </p:nvSpPr>
        <p:spPr>
          <a:xfrm>
            <a:off x="6383215" y="4933854"/>
            <a:ext cx="5113460" cy="738664"/>
          </a:xfrm>
          <a:prstGeom prst="rect">
            <a:avLst/>
          </a:prstGeom>
        </p:spPr>
        <p:txBody>
          <a:bodyPr wrap="square">
            <a:spAutoFit/>
          </a:bodyPr>
          <a:lstStyle/>
          <a:p>
            <a:pPr algn="ctr" rtl="0"/>
            <a:r>
              <a:rPr lang="en-US" sz="1400" spc="-5" dirty="0">
                <a:solidFill>
                  <a:schemeClr val="accent3"/>
                </a:solidFill>
              </a:rPr>
              <a:t>waterproofing, underwater ceramic floor tile installation and intricate new water systems with pumps, filters, lighting and fountains.</a:t>
            </a:r>
            <a:endParaRPr lang="he-IL" sz="1400" spc="-5" dirty="0">
              <a:solidFill>
                <a:schemeClr val="accent3"/>
              </a:solidFill>
            </a:endParaRPr>
          </a:p>
        </p:txBody>
      </p:sp>
      <p:pic>
        <p:nvPicPr>
          <p:cNvPr id="26" name="Picture 3" descr="\\main-srv\docs\Yariv\פעילות בינלאומית\Marketing\Marcom\Pictures and films\Park Peres - for Noa\Peres Park - before.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9513278" y="1232321"/>
            <a:ext cx="2237582" cy="1345932"/>
          </a:xfrm>
          <a:prstGeom prst="rect">
            <a:avLst/>
          </a:prstGeom>
          <a:blipFill>
            <a:blip r:embed="rId5" cstate="screen">
              <a:extLst>
                <a:ext uri="{28A0092B-C50C-407E-A947-70E740481C1C}">
                  <a14:useLocalDpi xmlns:a14="http://schemas.microsoft.com/office/drawing/2010/main"/>
                </a:ext>
              </a:extLst>
            </a:blip>
            <a:stretch>
              <a:fillRect/>
            </a:stretch>
          </a:blipFill>
          <a:ln w="3175">
            <a:solidFill>
              <a:schemeClr val="accent3"/>
            </a:solidFill>
          </a:ln>
          <a:effectLst>
            <a:outerShdw blurRad="50800" dist="38100" dir="8100000" algn="tr" rotWithShape="0">
              <a:prstClr val="black">
                <a:alpha val="40000"/>
              </a:prstClr>
            </a:outerShdw>
          </a:effectLst>
          <a:extLst/>
        </p:spPr>
      </p:pic>
    </p:spTree>
    <p:extLst>
      <p:ext uri="{BB962C8B-B14F-4D97-AF65-F5344CB8AC3E}">
        <p14:creationId xmlns:p14="http://schemas.microsoft.com/office/powerpoint/2010/main" val="611255977"/>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מציין מיקום של מספר שקופית 5"/>
          <p:cNvSpPr>
            <a:spLocks noGrp="1"/>
          </p:cNvSpPr>
          <p:nvPr>
            <p:ph type="sldNum" sz="quarter" idx="12"/>
          </p:nvPr>
        </p:nvSpPr>
        <p:spPr>
          <a:xfrm>
            <a:off x="129165" y="6496485"/>
            <a:ext cx="336992" cy="301756"/>
          </a:xfrm>
        </p:spPr>
        <p:txBody>
          <a:bodyPr/>
          <a:lstStyle/>
          <a:p>
            <a:fld id="{E1F767F5-0C98-4706-8AFB-FCD5A80B5AF3}" type="slidenum">
              <a:rPr lang="he-IL" sz="1000" b="1" smtClean="0">
                <a:solidFill>
                  <a:schemeClr val="accent1"/>
                </a:solidFill>
              </a:rPr>
              <a:t>12</a:t>
            </a:fld>
            <a:endParaRPr lang="he-IL" sz="1000" b="1" dirty="0">
              <a:solidFill>
                <a:schemeClr val="accent1"/>
              </a:solidFill>
            </a:endParaRPr>
          </a:p>
        </p:txBody>
      </p:sp>
      <p:grpSp>
        <p:nvGrpSpPr>
          <p:cNvPr id="5" name="קבוצה 4"/>
          <p:cNvGrpSpPr/>
          <p:nvPr/>
        </p:nvGrpSpPr>
        <p:grpSpPr>
          <a:xfrm>
            <a:off x="772390" y="2355204"/>
            <a:ext cx="10604949" cy="3253039"/>
            <a:chOff x="772390" y="2355204"/>
            <a:chExt cx="10604949" cy="3253039"/>
          </a:xfrm>
        </p:grpSpPr>
        <p:sp>
          <p:nvSpPr>
            <p:cNvPr id="46" name="object 4"/>
            <p:cNvSpPr txBox="1"/>
            <p:nvPr/>
          </p:nvSpPr>
          <p:spPr>
            <a:xfrm>
              <a:off x="772390" y="2425255"/>
              <a:ext cx="5323610" cy="3116238"/>
            </a:xfrm>
            <a:prstGeom prst="rect">
              <a:avLst/>
            </a:prstGeom>
          </p:spPr>
          <p:txBody>
            <a:bodyPr vert="horz" wrap="square" lIns="0" tIns="0" rIns="0" bIns="0" rtlCol="0">
              <a:spAutoFit/>
            </a:bodyPr>
            <a:lstStyle/>
            <a:p>
              <a:pPr marL="12700" marR="495934" algn="l" rtl="0">
                <a:lnSpc>
                  <a:spcPct val="100000"/>
                </a:lnSpc>
                <a:buClr>
                  <a:schemeClr val="accent1"/>
                </a:buClr>
              </a:pPr>
              <a:r>
                <a:rPr lang="en-US" spc="-5" dirty="0">
                  <a:solidFill>
                    <a:schemeClr val="accent3"/>
                  </a:solidFill>
                  <a:cs typeface="Georgia"/>
                </a:rPr>
                <a:t>Commissioned by: </a:t>
              </a:r>
              <a:r>
                <a:rPr lang="en-US" b="1" spc="-5" dirty="0">
                  <a:solidFill>
                    <a:schemeClr val="accent1"/>
                  </a:solidFill>
                  <a:cs typeface="Georgia"/>
                </a:rPr>
                <a:t>Water company  </a:t>
              </a:r>
              <a:r>
                <a:rPr lang="en-US" b="1" spc="-5" dirty="0" err="1">
                  <a:solidFill>
                    <a:schemeClr val="accent1"/>
                  </a:solidFill>
                  <a:cs typeface="Georgia"/>
                </a:rPr>
                <a:t>Nisgav</a:t>
              </a:r>
              <a:endParaRPr lang="en-US" dirty="0">
                <a:solidFill>
                  <a:schemeClr val="accent1"/>
                </a:solidFill>
                <a:cs typeface="Georgia"/>
              </a:endParaRPr>
            </a:p>
            <a:p>
              <a:pPr marL="12700" marR="1833880" algn="l" rtl="0">
                <a:lnSpc>
                  <a:spcPct val="100000"/>
                </a:lnSpc>
                <a:buClr>
                  <a:schemeClr val="accent1"/>
                </a:buClr>
              </a:pPr>
              <a:r>
                <a:rPr lang="en-US" spc="-5" dirty="0">
                  <a:solidFill>
                    <a:schemeClr val="accent3"/>
                  </a:solidFill>
                  <a:cs typeface="Georgia"/>
                </a:rPr>
                <a:t>Duration: </a:t>
              </a:r>
              <a:r>
                <a:rPr lang="en-US" b="1" spc="-5" dirty="0">
                  <a:solidFill>
                    <a:schemeClr val="accent1"/>
                  </a:solidFill>
                  <a:cs typeface="Georgia"/>
                </a:rPr>
                <a:t>20 </a:t>
              </a:r>
              <a:r>
                <a:rPr lang="en-US" b="1" spc="-10" dirty="0">
                  <a:solidFill>
                    <a:schemeClr val="accent1"/>
                  </a:solidFill>
                  <a:cs typeface="Georgia"/>
                </a:rPr>
                <a:t>months  </a:t>
              </a:r>
            </a:p>
            <a:p>
              <a:pPr marL="12700" marR="1833880" algn="l" rtl="0">
                <a:lnSpc>
                  <a:spcPct val="100000"/>
                </a:lnSpc>
                <a:buClr>
                  <a:schemeClr val="accent1"/>
                </a:buClr>
              </a:pPr>
              <a:r>
                <a:rPr lang="en-US" spc="-5" dirty="0">
                  <a:solidFill>
                    <a:schemeClr val="accent3"/>
                  </a:solidFill>
                  <a:cs typeface="Georgia"/>
                </a:rPr>
                <a:t>Capacity: </a:t>
              </a:r>
              <a:r>
                <a:rPr lang="en-US" b="1" spc="-5" dirty="0">
                  <a:solidFill>
                    <a:schemeClr val="accent1"/>
                  </a:solidFill>
                  <a:cs typeface="Georgia"/>
                </a:rPr>
                <a:t>12,000</a:t>
              </a:r>
              <a:r>
                <a:rPr lang="en-US" b="1" spc="-45" dirty="0">
                  <a:solidFill>
                    <a:schemeClr val="accent1"/>
                  </a:solidFill>
                  <a:cs typeface="Georgia"/>
                </a:rPr>
                <a:t> </a:t>
              </a:r>
              <a:r>
                <a:rPr lang="en-US" b="1" spc="-5" dirty="0">
                  <a:solidFill>
                    <a:schemeClr val="accent1"/>
                  </a:solidFill>
                  <a:cs typeface="Georgia"/>
                </a:rPr>
                <a:t>m</a:t>
              </a:r>
              <a:r>
                <a:rPr lang="en-US" b="1" spc="-7" baseline="25462" dirty="0">
                  <a:solidFill>
                    <a:schemeClr val="accent1"/>
                  </a:solidFill>
                  <a:cs typeface="Georgia"/>
                </a:rPr>
                <a:t>3</a:t>
              </a:r>
              <a:r>
                <a:rPr lang="en-US" b="1" spc="-5" dirty="0">
                  <a:solidFill>
                    <a:schemeClr val="accent1"/>
                  </a:solidFill>
                  <a:cs typeface="Georgia"/>
                </a:rPr>
                <a:t>/d</a:t>
              </a:r>
              <a:endParaRPr lang="en-US" dirty="0">
                <a:solidFill>
                  <a:schemeClr val="accent1"/>
                </a:solidFill>
                <a:cs typeface="Georgia"/>
              </a:endParaRPr>
            </a:p>
            <a:p>
              <a:pPr marL="174625" indent="-174625" algn="l" rtl="0">
                <a:lnSpc>
                  <a:spcPct val="100000"/>
                </a:lnSpc>
                <a:spcBef>
                  <a:spcPts val="30"/>
                </a:spcBef>
                <a:buClr>
                  <a:schemeClr val="accent1"/>
                </a:buClr>
                <a:buFont typeface="Arial" panose="020B0604020202020204" pitchFamily="34" charset="0"/>
                <a:buChar char="•"/>
                <a:tabLst>
                  <a:tab pos="261938" algn="l"/>
                </a:tabLst>
              </a:pPr>
              <a:endParaRPr lang="en-US" sz="1850" dirty="0">
                <a:solidFill>
                  <a:schemeClr val="accent3"/>
                </a:solidFill>
                <a:cs typeface="Times New Roman"/>
              </a:endParaRPr>
            </a:p>
            <a:p>
              <a:pPr marL="174625" marR="6985" indent="-174625" algn="l" rtl="0">
                <a:lnSpc>
                  <a:spcPct val="100000"/>
                </a:lnSpc>
                <a:buClr>
                  <a:schemeClr val="accent2"/>
                </a:buClr>
                <a:buFont typeface="Wingdings" panose="05000000000000000000" pitchFamily="2" charset="2"/>
                <a:buChar char="§"/>
                <a:tabLst>
                  <a:tab pos="261938" algn="l"/>
                </a:tabLst>
              </a:pPr>
              <a:r>
                <a:rPr lang="en-US" sz="1600" spc="-5" dirty="0">
                  <a:solidFill>
                    <a:schemeClr val="accent3"/>
                  </a:solidFill>
                  <a:cs typeface="Georgia"/>
                </a:rPr>
                <a:t>Treatment process </a:t>
              </a:r>
              <a:r>
                <a:rPr lang="en-US" sz="1600" dirty="0">
                  <a:solidFill>
                    <a:schemeClr val="accent3"/>
                  </a:solidFill>
                  <a:cs typeface="Georgia"/>
                </a:rPr>
                <a:t>is based on  </a:t>
              </a:r>
              <a:r>
                <a:rPr lang="en-US" sz="1600" spc="-5" dirty="0">
                  <a:solidFill>
                    <a:schemeClr val="accent3"/>
                  </a:solidFill>
                  <a:cs typeface="Georgia"/>
                </a:rPr>
                <a:t>conventional </a:t>
              </a:r>
              <a:r>
                <a:rPr lang="en-US" sz="1600" dirty="0">
                  <a:solidFill>
                    <a:schemeClr val="accent3"/>
                  </a:solidFill>
                  <a:cs typeface="Georgia"/>
                </a:rPr>
                <a:t>activated </a:t>
              </a:r>
              <a:r>
                <a:rPr lang="en-US" sz="1600" spc="-5" dirty="0">
                  <a:solidFill>
                    <a:schemeClr val="accent3"/>
                  </a:solidFill>
                  <a:cs typeface="Georgia"/>
                </a:rPr>
                <a:t>sludge  technology. </a:t>
              </a:r>
              <a:r>
                <a:rPr lang="en-US" sz="1600" dirty="0">
                  <a:solidFill>
                    <a:schemeClr val="accent3"/>
                  </a:solidFill>
                  <a:cs typeface="Georgia"/>
                </a:rPr>
                <a:t>The </a:t>
              </a:r>
              <a:r>
                <a:rPr lang="en-US" sz="1600" spc="-5" dirty="0">
                  <a:solidFill>
                    <a:schemeClr val="accent3"/>
                  </a:solidFill>
                  <a:cs typeface="Georgia"/>
                </a:rPr>
                <a:t>plant treats the </a:t>
              </a:r>
              <a:r>
                <a:rPr lang="en-US" sz="1600" dirty="0">
                  <a:solidFill>
                    <a:schemeClr val="accent3"/>
                  </a:solidFill>
                  <a:cs typeface="Georgia"/>
                </a:rPr>
                <a:t>water  to </a:t>
              </a:r>
              <a:r>
                <a:rPr lang="en-US" sz="1600" spc="-5" dirty="0">
                  <a:solidFill>
                    <a:schemeClr val="accent3"/>
                  </a:solidFill>
                  <a:cs typeface="Georgia"/>
                </a:rPr>
                <a:t>tertiary effluent</a:t>
              </a:r>
              <a:r>
                <a:rPr lang="en-US" sz="1600" spc="-20" dirty="0">
                  <a:solidFill>
                    <a:schemeClr val="accent3"/>
                  </a:solidFill>
                  <a:cs typeface="Georgia"/>
                </a:rPr>
                <a:t> </a:t>
              </a:r>
              <a:r>
                <a:rPr lang="en-US" sz="1600" dirty="0">
                  <a:solidFill>
                    <a:schemeClr val="accent3"/>
                  </a:solidFill>
                  <a:cs typeface="Georgia"/>
                </a:rPr>
                <a:t>quality.</a:t>
              </a:r>
              <a:br>
                <a:rPr lang="en-US" sz="1600" dirty="0">
                  <a:solidFill>
                    <a:schemeClr val="accent3"/>
                  </a:solidFill>
                  <a:cs typeface="Georgia"/>
                </a:rPr>
              </a:br>
              <a:endParaRPr lang="en-US" sz="1600" dirty="0">
                <a:solidFill>
                  <a:schemeClr val="accent3"/>
                </a:solidFill>
                <a:cs typeface="Georgia"/>
              </a:endParaRPr>
            </a:p>
            <a:p>
              <a:pPr marL="174625" marR="5080" indent="-174625" algn="l" rtl="0">
                <a:lnSpc>
                  <a:spcPct val="100000"/>
                </a:lnSpc>
                <a:buClr>
                  <a:schemeClr val="accent2"/>
                </a:buClr>
                <a:buFont typeface="Wingdings" panose="05000000000000000000" pitchFamily="2" charset="2"/>
                <a:buChar char="§"/>
                <a:tabLst>
                  <a:tab pos="261938" algn="l"/>
                </a:tabLst>
              </a:pPr>
              <a:r>
                <a:rPr lang="en-US" sz="1600" dirty="0">
                  <a:solidFill>
                    <a:schemeClr val="accent3"/>
                  </a:solidFill>
                  <a:cs typeface="Georgia"/>
                </a:rPr>
                <a:t>The </a:t>
              </a:r>
              <a:r>
                <a:rPr lang="en-US" sz="1600" spc="-5" dirty="0">
                  <a:solidFill>
                    <a:schemeClr val="accent3"/>
                  </a:solidFill>
                  <a:cs typeface="Georgia"/>
                </a:rPr>
                <a:t>project </a:t>
              </a:r>
              <a:r>
                <a:rPr lang="en-US" sz="1600" dirty="0">
                  <a:solidFill>
                    <a:schemeClr val="accent3"/>
                  </a:solidFill>
                  <a:cs typeface="Georgia"/>
                </a:rPr>
                <a:t>is a </a:t>
              </a:r>
              <a:r>
                <a:rPr lang="en-US" sz="1600" b="1" spc="-5" dirty="0">
                  <a:solidFill>
                    <a:schemeClr val="accent3"/>
                  </a:solidFill>
                  <a:cs typeface="Georgia"/>
                </a:rPr>
                <a:t>DBOT</a:t>
              </a:r>
              <a:r>
                <a:rPr lang="en-US" sz="1600" spc="-5" dirty="0">
                  <a:solidFill>
                    <a:schemeClr val="accent3"/>
                  </a:solidFill>
                  <a:cs typeface="Georgia"/>
                </a:rPr>
                <a:t> that </a:t>
              </a:r>
              <a:r>
                <a:rPr lang="en-US" sz="1600" dirty="0">
                  <a:solidFill>
                    <a:schemeClr val="accent3"/>
                  </a:solidFill>
                  <a:cs typeface="Georgia"/>
                </a:rPr>
                <a:t>included  </a:t>
              </a:r>
              <a:r>
                <a:rPr lang="en-US" sz="1600" spc="-5" dirty="0">
                  <a:solidFill>
                    <a:schemeClr val="accent3"/>
                  </a:solidFill>
                  <a:cs typeface="Georgia"/>
                </a:rPr>
                <a:t>engineering design, construction,  electro </a:t>
              </a:r>
              <a:r>
                <a:rPr lang="en-US" sz="1600" dirty="0">
                  <a:solidFill>
                    <a:schemeClr val="accent3"/>
                  </a:solidFill>
                  <a:cs typeface="Georgia"/>
                </a:rPr>
                <a:t>mechanical </a:t>
              </a:r>
              <a:r>
                <a:rPr lang="en-US" sz="1600" spc="-5" dirty="0">
                  <a:solidFill>
                    <a:schemeClr val="accent3"/>
                  </a:solidFill>
                  <a:cs typeface="Georgia"/>
                </a:rPr>
                <a:t>installations </a:t>
              </a:r>
              <a:r>
                <a:rPr lang="en-US" sz="1600" dirty="0">
                  <a:solidFill>
                    <a:schemeClr val="accent3"/>
                  </a:solidFill>
                  <a:cs typeface="Georgia"/>
                </a:rPr>
                <a:t>and  </a:t>
              </a:r>
              <a:r>
                <a:rPr lang="en-US" sz="1600" spc="-5" dirty="0">
                  <a:solidFill>
                    <a:schemeClr val="accent3"/>
                  </a:solidFill>
                  <a:cs typeface="Georgia"/>
                </a:rPr>
                <a:t>control, financing </a:t>
              </a:r>
              <a:r>
                <a:rPr lang="en-US" sz="1600" dirty="0">
                  <a:solidFill>
                    <a:schemeClr val="accent3"/>
                  </a:solidFill>
                  <a:cs typeface="Georgia"/>
                </a:rPr>
                <a:t>and operation </a:t>
              </a:r>
              <a:r>
                <a:rPr lang="en-US" sz="1600" spc="-5" dirty="0">
                  <a:solidFill>
                    <a:schemeClr val="accent3"/>
                  </a:solidFill>
                  <a:cs typeface="Georgia"/>
                </a:rPr>
                <a:t>for </a:t>
              </a:r>
              <a:r>
                <a:rPr lang="en-US" sz="1600" dirty="0">
                  <a:solidFill>
                    <a:schemeClr val="accent3"/>
                  </a:solidFill>
                  <a:cs typeface="Georgia"/>
                </a:rPr>
                <a:t>25  years.</a:t>
              </a:r>
            </a:p>
          </p:txBody>
        </p:sp>
        <p:sp>
          <p:nvSpPr>
            <p:cNvPr id="14" name="object 6"/>
            <p:cNvSpPr/>
            <p:nvPr/>
          </p:nvSpPr>
          <p:spPr>
            <a:xfrm>
              <a:off x="7039429" y="2355204"/>
              <a:ext cx="4337910" cy="3253039"/>
            </a:xfrm>
            <a:prstGeom prst="rect">
              <a:avLst/>
            </a:prstGeom>
            <a:blipFill>
              <a:blip r:embed="rId2" cstate="email">
                <a:extLst>
                  <a:ext uri="{28A0092B-C50C-407E-A947-70E740481C1C}">
                    <a14:useLocalDpi xmlns:a14="http://schemas.microsoft.com/office/drawing/2010/main"/>
                  </a:ext>
                </a:extLst>
              </a:blip>
              <a:stretch>
                <a:fillRect/>
              </a:stretch>
            </a:blipFill>
            <a:ln w="3175">
              <a:solidFill>
                <a:schemeClr val="accent3"/>
              </a:solidFill>
            </a:ln>
            <a:effectLst>
              <a:outerShdw blurRad="50800" dist="38100" dir="8100000" algn="tr" rotWithShape="0">
                <a:prstClr val="black">
                  <a:alpha val="40000"/>
                </a:prstClr>
              </a:outerShdw>
            </a:effectLst>
          </p:spPr>
          <p:txBody>
            <a:bodyPr wrap="square" lIns="0" tIns="0" rIns="0" bIns="0" rtlCol="0"/>
            <a:lstStyle/>
            <a:p>
              <a:endParaRPr/>
            </a:p>
          </p:txBody>
        </p:sp>
      </p:grpSp>
      <p:grpSp>
        <p:nvGrpSpPr>
          <p:cNvPr id="3" name="קבוצה 2"/>
          <p:cNvGrpSpPr/>
          <p:nvPr/>
        </p:nvGrpSpPr>
        <p:grpSpPr>
          <a:xfrm>
            <a:off x="509302" y="145520"/>
            <a:ext cx="11056164" cy="775650"/>
            <a:chOff x="509302" y="145520"/>
            <a:chExt cx="11056164" cy="775650"/>
          </a:xfrm>
        </p:grpSpPr>
        <p:sp>
          <p:nvSpPr>
            <p:cNvPr id="2" name="מלבן 1"/>
            <p:cNvSpPr/>
            <p:nvPr/>
          </p:nvSpPr>
          <p:spPr>
            <a:xfrm>
              <a:off x="509302" y="145520"/>
              <a:ext cx="11056164" cy="6691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12700" marR="202565" algn="ctr" rtl="0">
                <a:lnSpc>
                  <a:spcPct val="100000"/>
                </a:lnSpc>
              </a:pPr>
              <a:r>
                <a:rPr lang="en-US" sz="2400" spc="-5" dirty="0"/>
                <a:t>NISGAV</a:t>
              </a:r>
              <a:r>
                <a:rPr lang="en-US" sz="2400" spc="-85" dirty="0"/>
                <a:t> </a:t>
              </a:r>
              <a:r>
                <a:rPr lang="en-US" sz="2400" spc="-5" dirty="0"/>
                <a:t>WWTP</a:t>
              </a:r>
              <a:endParaRPr lang="en-US" sz="2400" dirty="0">
                <a:solidFill>
                  <a:schemeClr val="bg1"/>
                </a:solidFill>
              </a:endParaRPr>
            </a:p>
          </p:txBody>
        </p:sp>
        <p:cxnSp>
          <p:nvCxnSpPr>
            <p:cNvPr id="24" name="מחבר ישר 23"/>
            <p:cNvCxnSpPr/>
            <p:nvPr/>
          </p:nvCxnSpPr>
          <p:spPr>
            <a:xfrm>
              <a:off x="509866" y="921170"/>
              <a:ext cx="11055600"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41063939"/>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up)">
                                      <p:cBhvr>
                                        <p:cTn id="13"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תמונה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462818" y="6158834"/>
            <a:ext cx="1588370" cy="471957"/>
          </a:xfrm>
          <a:prstGeom prst="rect">
            <a:avLst/>
          </a:prstGeom>
        </p:spPr>
      </p:pic>
      <p:sp>
        <p:nvSpPr>
          <p:cNvPr id="13" name="מציין מיקום של מספר שקופית 5"/>
          <p:cNvSpPr>
            <a:spLocks noGrp="1"/>
          </p:cNvSpPr>
          <p:nvPr>
            <p:ph type="sldNum" sz="quarter" idx="12"/>
          </p:nvPr>
        </p:nvSpPr>
        <p:spPr>
          <a:xfrm>
            <a:off x="129165" y="6496485"/>
            <a:ext cx="336992" cy="301756"/>
          </a:xfrm>
        </p:spPr>
        <p:txBody>
          <a:bodyPr/>
          <a:lstStyle/>
          <a:p>
            <a:fld id="{E1F767F5-0C98-4706-8AFB-FCD5A80B5AF3}" type="slidenum">
              <a:rPr lang="he-IL" sz="1000" b="1" smtClean="0">
                <a:solidFill>
                  <a:schemeClr val="accent1"/>
                </a:solidFill>
              </a:rPr>
              <a:t>13</a:t>
            </a:fld>
            <a:endParaRPr lang="he-IL" sz="1000" b="1" dirty="0">
              <a:solidFill>
                <a:schemeClr val="accent1"/>
              </a:solidFill>
            </a:endParaRPr>
          </a:p>
        </p:txBody>
      </p:sp>
      <p:sp>
        <p:nvSpPr>
          <p:cNvPr id="46" name="object 4"/>
          <p:cNvSpPr txBox="1"/>
          <p:nvPr/>
        </p:nvSpPr>
        <p:spPr>
          <a:xfrm>
            <a:off x="568481" y="1608276"/>
            <a:ext cx="6223497" cy="3747180"/>
          </a:xfrm>
          <a:prstGeom prst="rect">
            <a:avLst/>
          </a:prstGeom>
        </p:spPr>
        <p:txBody>
          <a:bodyPr vert="horz" wrap="square" lIns="0" tIns="0" rIns="0" bIns="0" rtlCol="0">
            <a:spAutoFit/>
          </a:bodyPr>
          <a:lstStyle/>
          <a:p>
            <a:pPr marL="12700" algn="l" rtl="0">
              <a:lnSpc>
                <a:spcPct val="100000"/>
              </a:lnSpc>
              <a:buClr>
                <a:schemeClr val="accent1"/>
              </a:buClr>
            </a:pPr>
            <a:r>
              <a:rPr lang="en-US" sz="1400" b="1" spc="-5" dirty="0">
                <a:solidFill>
                  <a:schemeClr val="accent1"/>
                </a:solidFill>
                <a:cs typeface="Georgia"/>
              </a:rPr>
              <a:t> </a:t>
            </a:r>
            <a:r>
              <a:rPr lang="en-US" b="1" spc="-5" dirty="0">
                <a:solidFill>
                  <a:schemeClr val="accent1"/>
                </a:solidFill>
                <a:cs typeface="Georgia"/>
              </a:rPr>
              <a:t>Anaerobic Digester</a:t>
            </a:r>
            <a:r>
              <a:rPr lang="en-US" b="1" spc="-30" dirty="0">
                <a:solidFill>
                  <a:schemeClr val="accent1"/>
                </a:solidFill>
                <a:cs typeface="Georgia"/>
              </a:rPr>
              <a:t> </a:t>
            </a:r>
            <a:r>
              <a:rPr lang="en-US" b="1" spc="-5" dirty="0">
                <a:solidFill>
                  <a:schemeClr val="accent1"/>
                </a:solidFill>
                <a:cs typeface="Georgia"/>
              </a:rPr>
              <a:t>Facility</a:t>
            </a:r>
            <a:endParaRPr lang="en-US" dirty="0">
              <a:solidFill>
                <a:schemeClr val="accent1"/>
              </a:solidFill>
              <a:cs typeface="Georgia"/>
            </a:endParaRPr>
          </a:p>
          <a:p>
            <a:pPr marL="82550" marR="481965" algn="l" rtl="0">
              <a:lnSpc>
                <a:spcPct val="100000"/>
              </a:lnSpc>
              <a:spcBef>
                <a:spcPts val="910"/>
              </a:spcBef>
              <a:buClr>
                <a:schemeClr val="accent1"/>
              </a:buClr>
            </a:pPr>
            <a:r>
              <a:rPr lang="en-US" spc="-5" dirty="0">
                <a:solidFill>
                  <a:schemeClr val="accent3"/>
                </a:solidFill>
                <a:cs typeface="Georgia"/>
              </a:rPr>
              <a:t>Commissioned by: </a:t>
            </a:r>
            <a:r>
              <a:rPr lang="en-US" b="1" spc="-5" dirty="0">
                <a:solidFill>
                  <a:schemeClr val="accent1"/>
                </a:solidFill>
                <a:cs typeface="Georgia"/>
              </a:rPr>
              <a:t>The Dan Region  Association </a:t>
            </a:r>
            <a:r>
              <a:rPr lang="en-US" b="1" dirty="0">
                <a:solidFill>
                  <a:schemeClr val="accent1"/>
                </a:solidFill>
                <a:cs typeface="Georgia"/>
              </a:rPr>
              <a:t>Of </a:t>
            </a:r>
            <a:r>
              <a:rPr lang="en-US" b="1" spc="-10" dirty="0">
                <a:solidFill>
                  <a:schemeClr val="accent1"/>
                </a:solidFill>
                <a:cs typeface="Georgia"/>
              </a:rPr>
              <a:t>Towns </a:t>
            </a:r>
            <a:r>
              <a:rPr lang="en-US" b="1" spc="-5" dirty="0">
                <a:solidFill>
                  <a:schemeClr val="accent1"/>
                </a:solidFill>
                <a:cs typeface="Georgia"/>
              </a:rPr>
              <a:t>For Sewage                                                                                                 </a:t>
            </a:r>
            <a:r>
              <a:rPr lang="en-US" spc="-5" dirty="0">
                <a:solidFill>
                  <a:schemeClr val="accent3"/>
                </a:solidFill>
                <a:cs typeface="Georgia"/>
              </a:rPr>
              <a:t>Duration: </a:t>
            </a:r>
            <a:r>
              <a:rPr lang="en-US" b="1" spc="-5" dirty="0">
                <a:solidFill>
                  <a:schemeClr val="accent1"/>
                </a:solidFill>
                <a:cs typeface="Georgia"/>
              </a:rPr>
              <a:t>24</a:t>
            </a:r>
            <a:r>
              <a:rPr lang="en-US" b="1" spc="10" dirty="0">
                <a:solidFill>
                  <a:schemeClr val="accent1"/>
                </a:solidFill>
                <a:cs typeface="Georgia"/>
              </a:rPr>
              <a:t> </a:t>
            </a:r>
            <a:r>
              <a:rPr lang="en-US" b="1" spc="-10" dirty="0">
                <a:solidFill>
                  <a:schemeClr val="accent1"/>
                </a:solidFill>
                <a:cs typeface="Georgia"/>
              </a:rPr>
              <a:t>months</a:t>
            </a:r>
            <a:endParaRPr lang="en-US" dirty="0">
              <a:solidFill>
                <a:schemeClr val="accent1"/>
              </a:solidFill>
              <a:cs typeface="Georgia"/>
            </a:endParaRPr>
          </a:p>
          <a:p>
            <a:pPr marL="82550" algn="l" rtl="0">
              <a:lnSpc>
                <a:spcPct val="100000"/>
              </a:lnSpc>
              <a:buClr>
                <a:schemeClr val="accent1"/>
              </a:buClr>
            </a:pPr>
            <a:r>
              <a:rPr lang="en-US" spc="-5" dirty="0">
                <a:solidFill>
                  <a:schemeClr val="accent3"/>
                </a:solidFill>
                <a:cs typeface="Georgia"/>
              </a:rPr>
              <a:t>Energy Supply: </a:t>
            </a:r>
            <a:r>
              <a:rPr lang="en-US" b="1" spc="-5" dirty="0">
                <a:solidFill>
                  <a:schemeClr val="accent1"/>
                </a:solidFill>
                <a:cs typeface="Georgia"/>
              </a:rPr>
              <a:t>12.1</a:t>
            </a:r>
            <a:r>
              <a:rPr lang="en-US" b="1" spc="-50" dirty="0">
                <a:solidFill>
                  <a:schemeClr val="accent1"/>
                </a:solidFill>
                <a:cs typeface="Georgia"/>
              </a:rPr>
              <a:t> </a:t>
            </a:r>
            <a:r>
              <a:rPr lang="en-US" b="1" spc="-5" dirty="0">
                <a:solidFill>
                  <a:schemeClr val="accent1"/>
                </a:solidFill>
                <a:cs typeface="Georgia"/>
              </a:rPr>
              <a:t>mw</a:t>
            </a:r>
            <a:endParaRPr lang="en-US" dirty="0">
              <a:solidFill>
                <a:schemeClr val="accent1"/>
              </a:solidFill>
              <a:cs typeface="Times New Roman"/>
            </a:endParaRPr>
          </a:p>
          <a:p>
            <a:pPr marL="174625" indent="-174625" algn="l" rtl="0">
              <a:lnSpc>
                <a:spcPct val="100000"/>
              </a:lnSpc>
              <a:spcBef>
                <a:spcPts val="5"/>
              </a:spcBef>
              <a:buClr>
                <a:schemeClr val="accent1"/>
              </a:buClr>
              <a:buFont typeface="Arial" panose="020B0604020202020204" pitchFamily="34" charset="0"/>
              <a:buChar char="•"/>
            </a:pPr>
            <a:endParaRPr lang="en-US" sz="1600" dirty="0">
              <a:solidFill>
                <a:schemeClr val="accent3"/>
              </a:solidFill>
              <a:cs typeface="Times New Roman"/>
            </a:endParaRPr>
          </a:p>
          <a:p>
            <a:pPr marL="174625" marR="5080" indent="-174625" algn="l" rtl="0">
              <a:lnSpc>
                <a:spcPct val="100000"/>
              </a:lnSpc>
              <a:buClr>
                <a:schemeClr val="accent2"/>
              </a:buClr>
              <a:buSzPct val="110000"/>
              <a:buFont typeface="Wingdings" panose="05000000000000000000" pitchFamily="2" charset="2"/>
              <a:buChar char="§"/>
              <a:tabLst>
                <a:tab pos="356870" algn="l"/>
              </a:tabLst>
            </a:pPr>
            <a:r>
              <a:rPr lang="en-US" sz="1600" dirty="0">
                <a:solidFill>
                  <a:schemeClr val="accent3"/>
                </a:solidFill>
                <a:cs typeface="Georgia"/>
              </a:rPr>
              <a:t>The middle East’s </a:t>
            </a:r>
            <a:r>
              <a:rPr lang="en-US" sz="1600" spc="-5" dirty="0">
                <a:solidFill>
                  <a:schemeClr val="accent3"/>
                </a:solidFill>
                <a:cs typeface="Georgia"/>
              </a:rPr>
              <a:t>largest green energy  plant from biological processes. Using  </a:t>
            </a:r>
            <a:r>
              <a:rPr lang="en-US" sz="1600" dirty="0">
                <a:solidFill>
                  <a:schemeClr val="accent3"/>
                </a:solidFill>
                <a:cs typeface="Georgia"/>
              </a:rPr>
              <a:t>methane </a:t>
            </a:r>
            <a:r>
              <a:rPr lang="en-US" sz="1600" spc="-5" dirty="0">
                <a:solidFill>
                  <a:schemeClr val="accent3"/>
                </a:solidFill>
                <a:cs typeface="Georgia"/>
              </a:rPr>
              <a:t>gas collected </a:t>
            </a:r>
            <a:r>
              <a:rPr lang="en-US" sz="1600" dirty="0">
                <a:solidFill>
                  <a:schemeClr val="accent3"/>
                </a:solidFill>
                <a:cs typeface="Georgia"/>
              </a:rPr>
              <a:t>in the </a:t>
            </a:r>
            <a:r>
              <a:rPr lang="en-US" sz="1600" spc="-5" dirty="0">
                <a:solidFill>
                  <a:schemeClr val="accent3"/>
                </a:solidFill>
                <a:cs typeface="Georgia"/>
              </a:rPr>
              <a:t>largest gas  domes </a:t>
            </a:r>
            <a:r>
              <a:rPr lang="en-US" sz="1600" dirty="0">
                <a:solidFill>
                  <a:schemeClr val="accent3"/>
                </a:solidFill>
                <a:cs typeface="Georgia"/>
              </a:rPr>
              <a:t>in </a:t>
            </a:r>
            <a:r>
              <a:rPr lang="en-US" sz="1600" spc="-5" dirty="0">
                <a:solidFill>
                  <a:schemeClr val="accent3"/>
                </a:solidFill>
                <a:cs typeface="Georgia"/>
              </a:rPr>
              <a:t>the world, </a:t>
            </a:r>
            <a:r>
              <a:rPr lang="en-US" sz="1600" dirty="0">
                <a:solidFill>
                  <a:schemeClr val="accent3"/>
                </a:solidFill>
                <a:cs typeface="Georgia"/>
              </a:rPr>
              <a:t>from </a:t>
            </a:r>
            <a:r>
              <a:rPr lang="en-US" sz="1600" spc="-5" dirty="0">
                <a:solidFill>
                  <a:schemeClr val="accent3"/>
                </a:solidFill>
                <a:cs typeface="Georgia"/>
              </a:rPr>
              <a:t>the </a:t>
            </a:r>
            <a:r>
              <a:rPr lang="en-US" sz="1600" dirty="0">
                <a:solidFill>
                  <a:schemeClr val="accent3"/>
                </a:solidFill>
                <a:cs typeface="Georgia"/>
              </a:rPr>
              <a:t>world’s  </a:t>
            </a:r>
            <a:r>
              <a:rPr lang="en-US" sz="1600" spc="-5" dirty="0">
                <a:solidFill>
                  <a:schemeClr val="accent3"/>
                </a:solidFill>
                <a:cs typeface="Georgia"/>
              </a:rPr>
              <a:t>largest </a:t>
            </a:r>
            <a:r>
              <a:rPr lang="en-US" sz="1600" dirty="0">
                <a:solidFill>
                  <a:schemeClr val="accent3"/>
                </a:solidFill>
                <a:cs typeface="Georgia"/>
              </a:rPr>
              <a:t>anaerobic </a:t>
            </a:r>
            <a:r>
              <a:rPr lang="en-US" sz="1600" spc="-5" dirty="0">
                <a:solidFill>
                  <a:schemeClr val="accent3"/>
                </a:solidFill>
                <a:cs typeface="Georgia"/>
              </a:rPr>
              <a:t>sludge digesters, </a:t>
            </a:r>
            <a:r>
              <a:rPr lang="en-US" sz="1600" dirty="0">
                <a:solidFill>
                  <a:schemeClr val="accent3"/>
                </a:solidFill>
                <a:cs typeface="Georgia"/>
              </a:rPr>
              <a:t>the  </a:t>
            </a:r>
            <a:r>
              <a:rPr lang="en-US" sz="1600" spc="-5" dirty="0">
                <a:solidFill>
                  <a:schemeClr val="accent3"/>
                </a:solidFill>
                <a:cs typeface="Georgia"/>
              </a:rPr>
              <a:t>electricity </a:t>
            </a:r>
            <a:r>
              <a:rPr lang="en-US" sz="1600" dirty="0">
                <a:solidFill>
                  <a:schemeClr val="accent3"/>
                </a:solidFill>
                <a:cs typeface="Georgia"/>
              </a:rPr>
              <a:t>will </a:t>
            </a:r>
            <a:r>
              <a:rPr lang="en-US" sz="1600" spc="-5" dirty="0">
                <a:solidFill>
                  <a:schemeClr val="accent3"/>
                </a:solidFill>
                <a:cs typeface="Georgia"/>
              </a:rPr>
              <a:t>be sold </a:t>
            </a:r>
            <a:r>
              <a:rPr lang="en-US" sz="1600" dirty="0">
                <a:solidFill>
                  <a:schemeClr val="accent3"/>
                </a:solidFill>
                <a:cs typeface="Georgia"/>
              </a:rPr>
              <a:t>to </a:t>
            </a:r>
            <a:r>
              <a:rPr lang="en-US" sz="1600" spc="-5" dirty="0">
                <a:solidFill>
                  <a:schemeClr val="accent3"/>
                </a:solidFill>
                <a:cs typeface="Georgia"/>
              </a:rPr>
              <a:t>the Israel  Electric</a:t>
            </a:r>
            <a:r>
              <a:rPr lang="en-US" sz="1600" spc="-65" dirty="0">
                <a:solidFill>
                  <a:schemeClr val="accent3"/>
                </a:solidFill>
                <a:cs typeface="Georgia"/>
              </a:rPr>
              <a:t> </a:t>
            </a:r>
            <a:r>
              <a:rPr lang="en-US" sz="1600" spc="-5" dirty="0">
                <a:solidFill>
                  <a:schemeClr val="accent3"/>
                </a:solidFill>
                <a:cs typeface="Georgia"/>
              </a:rPr>
              <a:t>Company.</a:t>
            </a:r>
            <a:endParaRPr lang="en-US" sz="1600" dirty="0">
              <a:solidFill>
                <a:schemeClr val="accent3"/>
              </a:solidFill>
              <a:cs typeface="Georgia"/>
            </a:endParaRPr>
          </a:p>
          <a:p>
            <a:pPr marL="174625" indent="-174625" algn="l" rtl="0">
              <a:lnSpc>
                <a:spcPct val="100000"/>
              </a:lnSpc>
              <a:spcBef>
                <a:spcPts val="25"/>
              </a:spcBef>
              <a:buClr>
                <a:schemeClr val="accent2"/>
              </a:buClr>
              <a:buSzPct val="110000"/>
              <a:buFont typeface="Wingdings" panose="05000000000000000000" pitchFamily="2" charset="2"/>
              <a:buChar char="§"/>
            </a:pPr>
            <a:endParaRPr lang="en-US" dirty="0">
              <a:solidFill>
                <a:schemeClr val="accent3"/>
              </a:solidFill>
              <a:cs typeface="Times New Roman"/>
            </a:endParaRPr>
          </a:p>
          <a:p>
            <a:pPr marL="174625" marR="5080" indent="-174625" algn="l" rtl="0">
              <a:lnSpc>
                <a:spcPct val="100000"/>
              </a:lnSpc>
              <a:buClr>
                <a:schemeClr val="accent2"/>
              </a:buClr>
              <a:buSzPct val="110000"/>
              <a:buFont typeface="Wingdings" panose="05000000000000000000" pitchFamily="2" charset="2"/>
              <a:buChar char="§"/>
              <a:tabLst>
                <a:tab pos="356870" algn="l"/>
              </a:tabLst>
            </a:pPr>
            <a:r>
              <a:rPr lang="en-US" sz="1600" dirty="0">
                <a:solidFill>
                  <a:schemeClr val="accent3"/>
                </a:solidFill>
                <a:cs typeface="Georgia"/>
              </a:rPr>
              <a:t>The </a:t>
            </a:r>
            <a:r>
              <a:rPr lang="en-US" sz="1600" spc="-5" dirty="0">
                <a:solidFill>
                  <a:schemeClr val="accent3"/>
                </a:solidFill>
                <a:cs typeface="Georgia"/>
              </a:rPr>
              <a:t>project </a:t>
            </a:r>
            <a:r>
              <a:rPr lang="en-US" sz="1600" dirty="0">
                <a:solidFill>
                  <a:schemeClr val="accent3"/>
                </a:solidFill>
                <a:cs typeface="Georgia"/>
              </a:rPr>
              <a:t>includes i</a:t>
            </a:r>
            <a:r>
              <a:rPr lang="en-US" sz="1600" spc="-5" dirty="0">
                <a:solidFill>
                  <a:schemeClr val="accent3"/>
                </a:solidFill>
                <a:cs typeface="Georgia"/>
              </a:rPr>
              <a:t>nstallation </a:t>
            </a:r>
            <a:r>
              <a:rPr lang="en-US" sz="1600" spc="5" dirty="0">
                <a:solidFill>
                  <a:schemeClr val="accent3"/>
                </a:solidFill>
                <a:cs typeface="Georgia"/>
              </a:rPr>
              <a:t>and s</a:t>
            </a:r>
            <a:r>
              <a:rPr lang="en-US" sz="1600" spc="-5" dirty="0">
                <a:solidFill>
                  <a:schemeClr val="accent3"/>
                </a:solidFill>
                <a:cs typeface="Georgia"/>
              </a:rPr>
              <a:t>tartup </a:t>
            </a:r>
            <a:r>
              <a:rPr lang="en-US" sz="1600" dirty="0">
                <a:solidFill>
                  <a:schemeClr val="accent3"/>
                </a:solidFill>
                <a:cs typeface="Georgia"/>
              </a:rPr>
              <a:t>of equipment, p</a:t>
            </a:r>
            <a:r>
              <a:rPr lang="en-US" sz="1600" spc="-5" dirty="0">
                <a:solidFill>
                  <a:schemeClr val="accent3"/>
                </a:solidFill>
                <a:cs typeface="Georgia"/>
              </a:rPr>
              <a:t>iping, electrical  </a:t>
            </a:r>
            <a:r>
              <a:rPr lang="en-US" sz="1600" dirty="0">
                <a:solidFill>
                  <a:schemeClr val="accent3"/>
                </a:solidFill>
                <a:cs typeface="Georgia"/>
              </a:rPr>
              <a:t>and i</a:t>
            </a:r>
            <a:r>
              <a:rPr lang="en-US" sz="1600" spc="-5" dirty="0">
                <a:solidFill>
                  <a:schemeClr val="accent3"/>
                </a:solidFill>
                <a:cs typeface="Georgia"/>
              </a:rPr>
              <a:t>nstrumentation </a:t>
            </a:r>
            <a:r>
              <a:rPr lang="en-US" sz="1600" dirty="0">
                <a:solidFill>
                  <a:schemeClr val="accent3"/>
                </a:solidFill>
                <a:cs typeface="Georgia"/>
              </a:rPr>
              <a:t>&amp; c</a:t>
            </a:r>
            <a:r>
              <a:rPr lang="en-US" sz="1600" spc="-5" dirty="0">
                <a:solidFill>
                  <a:schemeClr val="accent3"/>
                </a:solidFill>
                <a:cs typeface="Georgia"/>
              </a:rPr>
              <a:t>ontrol</a:t>
            </a:r>
            <a:r>
              <a:rPr lang="en-US" sz="1600" spc="20" dirty="0">
                <a:solidFill>
                  <a:schemeClr val="accent3"/>
                </a:solidFill>
                <a:cs typeface="Georgia"/>
              </a:rPr>
              <a:t> </a:t>
            </a:r>
            <a:r>
              <a:rPr lang="en-US" sz="1600" spc="-5" dirty="0">
                <a:solidFill>
                  <a:schemeClr val="accent3"/>
                </a:solidFill>
                <a:cs typeface="Georgia"/>
              </a:rPr>
              <a:t>Work.</a:t>
            </a:r>
            <a:endParaRPr lang="en-US" sz="1600" dirty="0">
              <a:solidFill>
                <a:schemeClr val="accent3"/>
              </a:solidFill>
              <a:cs typeface="Georgia"/>
            </a:endParaRPr>
          </a:p>
        </p:txBody>
      </p:sp>
      <p:grpSp>
        <p:nvGrpSpPr>
          <p:cNvPr id="3" name="קבוצה 2"/>
          <p:cNvGrpSpPr/>
          <p:nvPr/>
        </p:nvGrpSpPr>
        <p:grpSpPr>
          <a:xfrm>
            <a:off x="567353" y="130931"/>
            <a:ext cx="11056728" cy="758064"/>
            <a:chOff x="567917" y="1265074"/>
            <a:chExt cx="11056728" cy="758064"/>
          </a:xfrm>
        </p:grpSpPr>
        <p:sp>
          <p:nvSpPr>
            <p:cNvPr id="2" name="מלבן 1"/>
            <p:cNvSpPr/>
            <p:nvPr/>
          </p:nvSpPr>
          <p:spPr>
            <a:xfrm>
              <a:off x="567917" y="1265074"/>
              <a:ext cx="11056164" cy="6691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12700" marR="202565" algn="ctr" rtl="0">
                <a:lnSpc>
                  <a:spcPct val="100000"/>
                </a:lnSpc>
              </a:pPr>
              <a:r>
                <a:rPr lang="en-US" sz="2400" dirty="0"/>
                <a:t>SHAFDAN </a:t>
              </a:r>
              <a:r>
                <a:rPr lang="en-US" sz="2400" spc="-5" dirty="0"/>
                <a:t>RENEWABLE</a:t>
              </a:r>
              <a:r>
                <a:rPr lang="en-US" sz="2400" spc="-90" dirty="0"/>
                <a:t> </a:t>
              </a:r>
              <a:r>
                <a:rPr lang="en-US" sz="2400" spc="-5" dirty="0"/>
                <a:t>ENERGY </a:t>
              </a:r>
              <a:r>
                <a:rPr lang="en-US" sz="2400" spc="-10" dirty="0"/>
                <a:t>PROJECT</a:t>
              </a:r>
              <a:endParaRPr lang="en-US" sz="2400" dirty="0">
                <a:solidFill>
                  <a:schemeClr val="bg1"/>
                </a:solidFill>
              </a:endParaRPr>
            </a:p>
          </p:txBody>
        </p:sp>
        <p:cxnSp>
          <p:nvCxnSpPr>
            <p:cNvPr id="23" name="מחבר ישר 22"/>
            <p:cNvCxnSpPr/>
            <p:nvPr/>
          </p:nvCxnSpPr>
          <p:spPr>
            <a:xfrm>
              <a:off x="569045" y="2023138"/>
              <a:ext cx="11055600"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7" name="TextBox 16"/>
          <p:cNvSpPr txBox="1"/>
          <p:nvPr/>
        </p:nvSpPr>
        <p:spPr>
          <a:xfrm>
            <a:off x="10733165" y="6624391"/>
            <a:ext cx="1053136" cy="246221"/>
          </a:xfrm>
          <a:prstGeom prst="rect">
            <a:avLst/>
          </a:prstGeom>
          <a:noFill/>
        </p:spPr>
        <p:txBody>
          <a:bodyPr wrap="square" rtlCol="1">
            <a:spAutoFit/>
          </a:bodyPr>
          <a:lstStyle/>
          <a:p>
            <a:pPr algn="ctr" rtl="0"/>
            <a:r>
              <a:rPr lang="he-IL" sz="1000" dirty="0">
                <a:solidFill>
                  <a:schemeClr val="bg1">
                    <a:lumMod val="65000"/>
                  </a:schemeClr>
                </a:solidFill>
              </a:rPr>
              <a:t> </a:t>
            </a:r>
            <a:r>
              <a:rPr lang="en-US" sz="1000" dirty="0">
                <a:solidFill>
                  <a:schemeClr val="bg1">
                    <a:lumMod val="65000"/>
                  </a:schemeClr>
                </a:solidFill>
              </a:rPr>
              <a:t>SINCE 1935</a:t>
            </a:r>
            <a:endParaRPr lang="he-IL" sz="1000" dirty="0">
              <a:solidFill>
                <a:schemeClr val="bg1">
                  <a:lumMod val="65000"/>
                </a:schemeClr>
              </a:solidFill>
            </a:endParaRPr>
          </a:p>
        </p:txBody>
      </p:sp>
      <p:pic>
        <p:nvPicPr>
          <p:cNvPr id="7" name="תמונה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57290" y="2344839"/>
            <a:ext cx="4515926" cy="3010617"/>
          </a:xfrm>
          <a:prstGeom prst="rect">
            <a:avLst/>
          </a:prstGeom>
          <a:blipFill>
            <a:blip r:embed="rId4" cstate="email">
              <a:extLst>
                <a:ext uri="{28A0092B-C50C-407E-A947-70E740481C1C}">
                  <a14:useLocalDpi xmlns:a14="http://schemas.microsoft.com/office/drawing/2010/main"/>
                </a:ext>
              </a:extLst>
            </a:blip>
            <a:stretch>
              <a:fillRect/>
            </a:stretch>
          </a:blipFill>
          <a:ln w="3175">
            <a:solidFill>
              <a:schemeClr val="accent3"/>
            </a:solidFill>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623145255"/>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מציין מיקום של מספר שקופית 5"/>
          <p:cNvSpPr>
            <a:spLocks noGrp="1"/>
          </p:cNvSpPr>
          <p:nvPr>
            <p:ph type="sldNum" sz="quarter" idx="12"/>
          </p:nvPr>
        </p:nvSpPr>
        <p:spPr>
          <a:xfrm>
            <a:off x="129165" y="6496485"/>
            <a:ext cx="336992" cy="301756"/>
          </a:xfrm>
        </p:spPr>
        <p:txBody>
          <a:bodyPr/>
          <a:lstStyle/>
          <a:p>
            <a:fld id="{E1F767F5-0C98-4706-8AFB-FCD5A80B5AF3}" type="slidenum">
              <a:rPr lang="he-IL" sz="1000" b="1" smtClean="0">
                <a:solidFill>
                  <a:schemeClr val="accent1"/>
                </a:solidFill>
              </a:rPr>
              <a:t>14</a:t>
            </a:fld>
            <a:endParaRPr lang="he-IL" sz="1000" b="1" dirty="0">
              <a:solidFill>
                <a:schemeClr val="accent1"/>
              </a:solidFill>
            </a:endParaRPr>
          </a:p>
        </p:txBody>
      </p:sp>
      <p:grpSp>
        <p:nvGrpSpPr>
          <p:cNvPr id="3" name="קבוצה 2"/>
          <p:cNvGrpSpPr/>
          <p:nvPr/>
        </p:nvGrpSpPr>
        <p:grpSpPr>
          <a:xfrm>
            <a:off x="567918" y="130931"/>
            <a:ext cx="11056164" cy="760931"/>
            <a:chOff x="466157" y="130931"/>
            <a:chExt cx="11056164" cy="760931"/>
          </a:xfrm>
        </p:grpSpPr>
        <p:sp>
          <p:nvSpPr>
            <p:cNvPr id="2" name="מלבן 1"/>
            <p:cNvSpPr/>
            <p:nvPr/>
          </p:nvSpPr>
          <p:spPr>
            <a:xfrm>
              <a:off x="466157" y="130931"/>
              <a:ext cx="11056164" cy="6691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12700" marR="202565" algn="ctr" rtl="0">
                <a:lnSpc>
                  <a:spcPct val="100000"/>
                </a:lnSpc>
              </a:pPr>
              <a:r>
                <a:rPr lang="en-US" sz="2400" spc="-5" dirty="0"/>
                <a:t>SLUDGE PROJECT</a:t>
              </a:r>
              <a:endParaRPr lang="en-US" sz="2400" dirty="0">
                <a:solidFill>
                  <a:schemeClr val="bg1"/>
                </a:solidFill>
              </a:endParaRPr>
            </a:p>
          </p:txBody>
        </p:sp>
        <p:cxnSp>
          <p:nvCxnSpPr>
            <p:cNvPr id="24" name="מחבר ישר 23"/>
            <p:cNvCxnSpPr/>
            <p:nvPr/>
          </p:nvCxnSpPr>
          <p:spPr>
            <a:xfrm>
              <a:off x="466721" y="891862"/>
              <a:ext cx="11055600"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grpSp>
      <p:pic>
        <p:nvPicPr>
          <p:cNvPr id="25" name="Picture 2" descr="C:\Users\yarive\Downloads\DJI_0001.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022123" y="2397973"/>
            <a:ext cx="4771955" cy="2684225"/>
          </a:xfrm>
          <a:prstGeom prst="rect">
            <a:avLst/>
          </a:prstGeom>
          <a:blipFill>
            <a:blip r:embed="rId3" cstate="email">
              <a:extLst>
                <a:ext uri="{28A0092B-C50C-407E-A947-70E740481C1C}">
                  <a14:useLocalDpi xmlns:a14="http://schemas.microsoft.com/office/drawing/2010/main"/>
                </a:ext>
              </a:extLst>
            </a:blip>
            <a:stretch>
              <a:fillRect/>
            </a:stretch>
          </a:blipFill>
          <a:ln w="3175">
            <a:solidFill>
              <a:schemeClr val="accent3"/>
            </a:solidFill>
          </a:ln>
          <a:effectLst>
            <a:outerShdw blurRad="50800" dist="38100" dir="8100000" algn="tr" rotWithShape="0">
              <a:prstClr val="black">
                <a:alpha val="40000"/>
              </a:prstClr>
            </a:outerShdw>
          </a:effectLst>
          <a:extLst/>
        </p:spPr>
      </p:pic>
      <p:pic>
        <p:nvPicPr>
          <p:cNvPr id="26" name="Picture 3" descr="C:\Users\yarive\Downloads\DJI_0015.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469282" y="1380647"/>
            <a:ext cx="2140962" cy="1204291"/>
          </a:xfrm>
          <a:prstGeom prst="rect">
            <a:avLst/>
          </a:prstGeom>
          <a:blipFill>
            <a:blip r:embed="rId5" cstate="screen">
              <a:extLst>
                <a:ext uri="{28A0092B-C50C-407E-A947-70E740481C1C}">
                  <a14:useLocalDpi xmlns:a14="http://schemas.microsoft.com/office/drawing/2010/main"/>
                </a:ext>
              </a:extLst>
            </a:blip>
            <a:stretch>
              <a:fillRect/>
            </a:stretch>
          </a:blipFill>
          <a:ln w="3175">
            <a:solidFill>
              <a:schemeClr val="accent3"/>
            </a:solidFill>
          </a:ln>
          <a:effectLst>
            <a:outerShdw blurRad="50800" dist="38100" dir="8100000" algn="tr" rotWithShape="0">
              <a:prstClr val="black">
                <a:alpha val="40000"/>
              </a:prstClr>
            </a:outerShdw>
          </a:effectLst>
          <a:extLst/>
        </p:spPr>
      </p:pic>
      <p:sp>
        <p:nvSpPr>
          <p:cNvPr id="6" name="מלבן 5"/>
          <p:cNvSpPr/>
          <p:nvPr/>
        </p:nvSpPr>
        <p:spPr>
          <a:xfrm>
            <a:off x="466721" y="1169670"/>
            <a:ext cx="4920033" cy="990015"/>
          </a:xfrm>
          <a:prstGeom prst="rect">
            <a:avLst/>
          </a:prstGeom>
        </p:spPr>
        <p:txBody>
          <a:bodyPr wrap="square">
            <a:spAutoFit/>
          </a:bodyPr>
          <a:lstStyle/>
          <a:p>
            <a:pPr algn="l" rtl="0">
              <a:lnSpc>
                <a:spcPts val="1000"/>
              </a:lnSpc>
            </a:pPr>
            <a:r>
              <a:rPr lang="en-US" b="1" spc="-5" dirty="0"/>
              <a:t>Location:  </a:t>
            </a:r>
            <a:r>
              <a:rPr lang="en-US" b="1" spc="-5" dirty="0" err="1">
                <a:solidFill>
                  <a:schemeClr val="accent1"/>
                </a:solidFill>
              </a:rPr>
              <a:t>Farod</a:t>
            </a:r>
            <a:r>
              <a:rPr lang="en-US" b="1" spc="-5" dirty="0">
                <a:solidFill>
                  <a:schemeClr val="accent1"/>
                </a:solidFill>
              </a:rPr>
              <a:t>, Israel</a:t>
            </a:r>
          </a:p>
          <a:p>
            <a:pPr algn="l" rtl="0">
              <a:lnSpc>
                <a:spcPts val="1000"/>
              </a:lnSpc>
            </a:pPr>
            <a:endParaRPr lang="en-US" b="1" spc="-5" dirty="0">
              <a:solidFill>
                <a:schemeClr val="accent1"/>
              </a:solidFill>
            </a:endParaRPr>
          </a:p>
          <a:p>
            <a:pPr algn="l" rtl="0">
              <a:lnSpc>
                <a:spcPts val="1000"/>
              </a:lnSpc>
            </a:pPr>
            <a:r>
              <a:rPr lang="en-US" b="1" spc="-5" dirty="0"/>
              <a:t>Application:  </a:t>
            </a:r>
            <a:r>
              <a:rPr lang="en-US" b="1" spc="-5" dirty="0">
                <a:solidFill>
                  <a:schemeClr val="accent1"/>
                </a:solidFill>
              </a:rPr>
              <a:t>Municipal Wastewater</a:t>
            </a:r>
          </a:p>
          <a:p>
            <a:pPr algn="l" rtl="0">
              <a:lnSpc>
                <a:spcPts val="1000"/>
              </a:lnSpc>
            </a:pPr>
            <a:endParaRPr lang="en-US" b="1" spc="-5" dirty="0">
              <a:solidFill>
                <a:schemeClr val="accent1"/>
              </a:solidFill>
            </a:endParaRPr>
          </a:p>
          <a:p>
            <a:pPr algn="l" rtl="0">
              <a:lnSpc>
                <a:spcPts val="1000"/>
              </a:lnSpc>
            </a:pPr>
            <a:r>
              <a:rPr lang="en-US" b="1" spc="-5" dirty="0"/>
              <a:t>Capacity:  </a:t>
            </a:r>
            <a:r>
              <a:rPr lang="en-US" b="1" spc="-5" dirty="0">
                <a:solidFill>
                  <a:schemeClr val="accent1"/>
                </a:solidFill>
              </a:rPr>
              <a:t>4,200 m3\day (1.1 MGD)</a:t>
            </a:r>
          </a:p>
          <a:p>
            <a:pPr algn="l" rtl="0">
              <a:lnSpc>
                <a:spcPts val="1000"/>
              </a:lnSpc>
            </a:pPr>
            <a:endParaRPr lang="en-US" b="1" spc="-5" dirty="0">
              <a:solidFill>
                <a:schemeClr val="accent1"/>
              </a:solidFill>
            </a:endParaRPr>
          </a:p>
          <a:p>
            <a:pPr algn="l" rtl="0">
              <a:lnSpc>
                <a:spcPts val="1000"/>
              </a:lnSpc>
            </a:pPr>
            <a:r>
              <a:rPr lang="en-US" b="1" spc="-5" dirty="0"/>
              <a:t>Commissioned:  </a:t>
            </a:r>
            <a:r>
              <a:rPr lang="en-US" b="1" spc="-5" dirty="0">
                <a:solidFill>
                  <a:schemeClr val="accent1"/>
                </a:solidFill>
              </a:rPr>
              <a:t>June 2014</a:t>
            </a:r>
          </a:p>
        </p:txBody>
      </p:sp>
      <p:sp>
        <p:nvSpPr>
          <p:cNvPr id="7" name="מלבן 6"/>
          <p:cNvSpPr/>
          <p:nvPr/>
        </p:nvSpPr>
        <p:spPr>
          <a:xfrm>
            <a:off x="466157" y="2252294"/>
            <a:ext cx="6096000" cy="3970318"/>
          </a:xfrm>
          <a:prstGeom prst="rect">
            <a:avLst/>
          </a:prstGeom>
        </p:spPr>
        <p:txBody>
          <a:bodyPr>
            <a:spAutoFit/>
          </a:bodyPr>
          <a:lstStyle/>
          <a:p>
            <a:pPr algn="just" rtl="0"/>
            <a:r>
              <a:rPr lang="en-US" sz="1400" spc="-5" dirty="0">
                <a:solidFill>
                  <a:schemeClr val="accent3"/>
                </a:solidFill>
              </a:rPr>
              <a:t>Shtang constructed a complex CSBR wastewater treatment plant that ensured on demand batch treatment with uninterrupted inflow. Shtang suggested the ATAD system for sludge treatment: a method based on auto-thermophilic, aerobic digestion, which uses bacteria to digest the sludge automatically with zero chemicals and zero energy for heating. The use of the ATAD system will save significant costs to the owners of the plant, but will require professionalism and high-level maintenance and operations from Shtang for years to come.</a:t>
            </a:r>
          </a:p>
          <a:p>
            <a:pPr algn="just" rtl="0"/>
            <a:r>
              <a:rPr lang="en-US" sz="1400" spc="-5" dirty="0">
                <a:solidFill>
                  <a:schemeClr val="accent3"/>
                </a:solidFill>
              </a:rPr>
              <a:t> </a:t>
            </a:r>
          </a:p>
          <a:p>
            <a:pPr algn="just" rtl="0"/>
            <a:r>
              <a:rPr lang="en-US" sz="1400" spc="-5" dirty="0">
                <a:solidFill>
                  <a:schemeClr val="accent3"/>
                </a:solidFill>
              </a:rPr>
              <a:t>In order to integrate the Xylem-made diffuser system with the Israel Electric Company standards and with the ATAD system, Shtang needed to make us of innovative solutions such as high-accuracy cement erections, light steel structures and various adaptations in the flow and the control systems.</a:t>
            </a:r>
          </a:p>
          <a:p>
            <a:pPr algn="just" rtl="0"/>
            <a:r>
              <a:rPr lang="en-US" sz="1400" spc="-5" dirty="0">
                <a:solidFill>
                  <a:schemeClr val="accent3"/>
                </a:solidFill>
              </a:rPr>
              <a:t>In spite of the complexities of the project, which included tertiary pressure sand filters, Shtang completed all works three months ahead of schedule.</a:t>
            </a:r>
          </a:p>
        </p:txBody>
      </p:sp>
    </p:spTree>
    <p:extLst>
      <p:ext uri="{BB962C8B-B14F-4D97-AF65-F5344CB8AC3E}">
        <p14:creationId xmlns:p14="http://schemas.microsoft.com/office/powerpoint/2010/main" val="919593154"/>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מציין מיקום של מספר שקופית 5"/>
          <p:cNvSpPr>
            <a:spLocks noGrp="1"/>
          </p:cNvSpPr>
          <p:nvPr>
            <p:ph type="sldNum" sz="quarter" idx="12"/>
          </p:nvPr>
        </p:nvSpPr>
        <p:spPr>
          <a:xfrm>
            <a:off x="129165" y="6496485"/>
            <a:ext cx="336992" cy="301756"/>
          </a:xfrm>
        </p:spPr>
        <p:txBody>
          <a:bodyPr/>
          <a:lstStyle/>
          <a:p>
            <a:fld id="{E1F767F5-0C98-4706-8AFB-FCD5A80B5AF3}" type="slidenum">
              <a:rPr lang="he-IL" sz="1000" b="1" smtClean="0">
                <a:solidFill>
                  <a:schemeClr val="accent1"/>
                </a:solidFill>
              </a:rPr>
              <a:t>15</a:t>
            </a:fld>
            <a:endParaRPr lang="he-IL" sz="1000" b="1" dirty="0">
              <a:solidFill>
                <a:schemeClr val="accent1"/>
              </a:solidFill>
            </a:endParaRPr>
          </a:p>
        </p:txBody>
      </p:sp>
      <p:grpSp>
        <p:nvGrpSpPr>
          <p:cNvPr id="6" name="קבוצה 5"/>
          <p:cNvGrpSpPr/>
          <p:nvPr/>
        </p:nvGrpSpPr>
        <p:grpSpPr>
          <a:xfrm>
            <a:off x="944385" y="1288117"/>
            <a:ext cx="10303230" cy="3614609"/>
            <a:chOff x="844960" y="1962194"/>
            <a:chExt cx="10303230" cy="3614609"/>
          </a:xfrm>
        </p:grpSpPr>
        <p:sp>
          <p:nvSpPr>
            <p:cNvPr id="46" name="object 4"/>
            <p:cNvSpPr txBox="1"/>
            <p:nvPr/>
          </p:nvSpPr>
          <p:spPr>
            <a:xfrm>
              <a:off x="1151361" y="1962194"/>
              <a:ext cx="9690428" cy="307777"/>
            </a:xfrm>
            <a:prstGeom prst="rect">
              <a:avLst/>
            </a:prstGeom>
          </p:spPr>
          <p:txBody>
            <a:bodyPr vert="horz" wrap="square" lIns="0" tIns="0" rIns="0" bIns="0" rtlCol="0">
              <a:spAutoFit/>
            </a:bodyPr>
            <a:lstStyle/>
            <a:p>
              <a:pPr marL="12700" algn="ctr" rtl="0">
                <a:lnSpc>
                  <a:spcPct val="100000"/>
                </a:lnSpc>
                <a:spcBef>
                  <a:spcPts val="1255"/>
                </a:spcBef>
              </a:pPr>
              <a:r>
                <a:rPr lang="en-US" sz="2000" spc="-5" dirty="0">
                  <a:solidFill>
                    <a:schemeClr val="accent3"/>
                  </a:solidFill>
                  <a:cs typeface="Georgia"/>
                </a:rPr>
                <a:t>More than </a:t>
              </a:r>
              <a:r>
                <a:rPr lang="en-US" sz="2000" b="1" spc="-5" dirty="0">
                  <a:solidFill>
                    <a:schemeClr val="accent3"/>
                  </a:solidFill>
                  <a:cs typeface="Georgia"/>
                </a:rPr>
                <a:t>15,000</a:t>
              </a:r>
              <a:r>
                <a:rPr lang="en-US" sz="2000" spc="-5" dirty="0">
                  <a:solidFill>
                    <a:schemeClr val="accent3"/>
                  </a:solidFill>
                  <a:cs typeface="Georgia"/>
                </a:rPr>
                <a:t> </a:t>
              </a:r>
              <a:r>
                <a:rPr lang="en-US" sz="2000" dirty="0">
                  <a:solidFill>
                    <a:schemeClr val="accent3"/>
                  </a:solidFill>
                  <a:cs typeface="Georgia"/>
                </a:rPr>
                <a:t>meters </a:t>
              </a:r>
              <a:r>
                <a:rPr lang="en-US" sz="2000" spc="-5" dirty="0">
                  <a:solidFill>
                    <a:schemeClr val="accent3"/>
                  </a:solidFill>
                  <a:cs typeface="Georgia"/>
                </a:rPr>
                <a:t>of </a:t>
              </a:r>
              <a:r>
                <a:rPr lang="en-US" sz="2000" b="1" spc="-5" dirty="0">
                  <a:solidFill>
                    <a:schemeClr val="accent1"/>
                  </a:solidFill>
                  <a:cs typeface="Georgia"/>
                </a:rPr>
                <a:t>Pipe Jacking </a:t>
              </a:r>
              <a:r>
                <a:rPr lang="en-US" sz="2000" dirty="0">
                  <a:solidFill>
                    <a:schemeClr val="accent3"/>
                  </a:solidFill>
                  <a:cs typeface="Georgia"/>
                </a:rPr>
                <a:t>(DIA </a:t>
              </a:r>
              <a:r>
                <a:rPr lang="en-US" sz="2000" spc="-5" dirty="0">
                  <a:solidFill>
                    <a:schemeClr val="accent3"/>
                  </a:solidFill>
                  <a:cs typeface="Georgia"/>
                </a:rPr>
                <a:t>from </a:t>
              </a:r>
              <a:r>
                <a:rPr lang="en-US" sz="2000" dirty="0">
                  <a:solidFill>
                    <a:schemeClr val="accent3"/>
                  </a:solidFill>
                  <a:cs typeface="Georgia"/>
                </a:rPr>
                <a:t>1.2 </a:t>
              </a:r>
              <a:r>
                <a:rPr lang="en-US" sz="2000" spc="-5" dirty="0">
                  <a:solidFill>
                    <a:schemeClr val="accent3"/>
                  </a:solidFill>
                  <a:cs typeface="Georgia"/>
                </a:rPr>
                <a:t>to</a:t>
              </a:r>
              <a:r>
                <a:rPr lang="en-US" sz="2000" spc="5" dirty="0">
                  <a:solidFill>
                    <a:schemeClr val="accent3"/>
                  </a:solidFill>
                  <a:cs typeface="Georgia"/>
                </a:rPr>
                <a:t> </a:t>
              </a:r>
              <a:r>
                <a:rPr lang="en-US" sz="2000" spc="-5" dirty="0">
                  <a:solidFill>
                    <a:schemeClr val="accent3"/>
                  </a:solidFill>
                  <a:cs typeface="Georgia"/>
                </a:rPr>
                <a:t>4.5m)</a:t>
              </a:r>
              <a:endParaRPr lang="en-US" sz="2000" dirty="0">
                <a:solidFill>
                  <a:schemeClr val="accent3"/>
                </a:solidFill>
                <a:cs typeface="Georgia"/>
              </a:endParaRPr>
            </a:p>
          </p:txBody>
        </p:sp>
        <p:sp>
          <p:nvSpPr>
            <p:cNvPr id="19" name="object 4"/>
            <p:cNvSpPr txBox="1"/>
            <p:nvPr/>
          </p:nvSpPr>
          <p:spPr>
            <a:xfrm>
              <a:off x="844960" y="3634833"/>
              <a:ext cx="2943267" cy="1384995"/>
            </a:xfrm>
            <a:prstGeom prst="rect">
              <a:avLst/>
            </a:prstGeom>
          </p:spPr>
          <p:txBody>
            <a:bodyPr vert="horz" wrap="square" lIns="0" tIns="0" rIns="0" bIns="0" rtlCol="0">
              <a:spAutoFit/>
            </a:bodyPr>
            <a:lstStyle/>
            <a:p>
              <a:pPr marL="12700" marR="5080" algn="l" rtl="0">
                <a:lnSpc>
                  <a:spcPct val="100000"/>
                </a:lnSpc>
              </a:pPr>
              <a:r>
                <a:rPr lang="en-US" dirty="0">
                  <a:solidFill>
                    <a:schemeClr val="accent3"/>
                  </a:solidFill>
                  <a:cs typeface="Georgia"/>
                </a:rPr>
                <a:t>The eastern sewage </a:t>
              </a:r>
              <a:r>
                <a:rPr lang="en-US" spc="-5" dirty="0">
                  <a:solidFill>
                    <a:schemeClr val="accent3"/>
                  </a:solidFill>
                  <a:cs typeface="Georgia"/>
                </a:rPr>
                <a:t>collector  in Israel pressure line  Crossings of Highway No. </a:t>
              </a:r>
              <a:r>
                <a:rPr lang="en-US" dirty="0">
                  <a:solidFill>
                    <a:schemeClr val="accent3"/>
                  </a:solidFill>
                  <a:cs typeface="Georgia"/>
                </a:rPr>
                <a:t>#1 and  </a:t>
              </a:r>
              <a:r>
                <a:rPr lang="en-US" spc="-5" dirty="0">
                  <a:solidFill>
                    <a:schemeClr val="accent3"/>
                  </a:solidFill>
                  <a:cs typeface="Georgia"/>
                </a:rPr>
                <a:t>the fast </a:t>
              </a:r>
              <a:r>
                <a:rPr lang="en-US" dirty="0">
                  <a:solidFill>
                    <a:schemeClr val="accent3"/>
                  </a:solidFill>
                  <a:cs typeface="Georgia"/>
                </a:rPr>
                <a:t>train </a:t>
              </a:r>
              <a:r>
                <a:rPr lang="en-US" spc="-5" dirty="0">
                  <a:solidFill>
                    <a:schemeClr val="accent3"/>
                  </a:solidFill>
                  <a:cs typeface="Georgia"/>
                </a:rPr>
                <a:t>to the</a:t>
              </a:r>
              <a:r>
                <a:rPr lang="en-US" dirty="0">
                  <a:solidFill>
                    <a:schemeClr val="accent3"/>
                  </a:solidFill>
                  <a:cs typeface="Georgia"/>
                </a:rPr>
                <a:t> </a:t>
              </a:r>
              <a:r>
                <a:rPr lang="en-US" spc="-5" dirty="0">
                  <a:solidFill>
                    <a:schemeClr val="accent3"/>
                  </a:solidFill>
                  <a:cs typeface="Georgia"/>
                </a:rPr>
                <a:t>airport.</a:t>
              </a:r>
              <a:endParaRPr lang="en-US" dirty="0">
                <a:solidFill>
                  <a:schemeClr val="accent3"/>
                </a:solidFill>
                <a:cs typeface="Georgia"/>
              </a:endParaRPr>
            </a:p>
          </p:txBody>
        </p:sp>
        <p:sp>
          <p:nvSpPr>
            <p:cNvPr id="20" name="object 15"/>
            <p:cNvSpPr/>
            <p:nvPr/>
          </p:nvSpPr>
          <p:spPr>
            <a:xfrm>
              <a:off x="4003652" y="3586078"/>
              <a:ext cx="2509462" cy="1990725"/>
            </a:xfrm>
            <a:prstGeom prst="rect">
              <a:avLst/>
            </a:prstGeom>
            <a:blipFill>
              <a:blip r:embed="rId2" cstate="email">
                <a:extLst>
                  <a:ext uri="{28A0092B-C50C-407E-A947-70E740481C1C}">
                    <a14:useLocalDpi xmlns:a14="http://schemas.microsoft.com/office/drawing/2010/main"/>
                  </a:ext>
                </a:extLst>
              </a:blip>
              <a:stretch>
                <a:fillRect/>
              </a:stretch>
            </a:blipFill>
            <a:ln w="3175">
              <a:solidFill>
                <a:schemeClr val="accent3"/>
              </a:solidFill>
            </a:ln>
            <a:effectLst>
              <a:outerShdw blurRad="50800" dist="38100" dir="8100000" algn="tr" rotWithShape="0">
                <a:prstClr val="black">
                  <a:alpha val="40000"/>
                </a:prstClr>
              </a:outerShdw>
            </a:effectLst>
          </p:spPr>
          <p:txBody>
            <a:bodyPr wrap="square" lIns="0" tIns="0" rIns="0" bIns="0" rtlCol="0"/>
            <a:lstStyle/>
            <a:p>
              <a:endParaRPr/>
            </a:p>
          </p:txBody>
        </p:sp>
        <p:sp>
          <p:nvSpPr>
            <p:cNvPr id="21" name="object 17"/>
            <p:cNvSpPr/>
            <p:nvPr/>
          </p:nvSpPr>
          <p:spPr>
            <a:xfrm>
              <a:off x="6610798" y="3586078"/>
              <a:ext cx="1909826" cy="1990725"/>
            </a:xfrm>
            <a:prstGeom prst="rect">
              <a:avLst/>
            </a:prstGeom>
            <a:blipFill>
              <a:blip r:embed="rId3" cstate="email">
                <a:extLst>
                  <a:ext uri="{28A0092B-C50C-407E-A947-70E740481C1C}">
                    <a14:useLocalDpi xmlns:a14="http://schemas.microsoft.com/office/drawing/2010/main"/>
                  </a:ext>
                </a:extLst>
              </a:blip>
              <a:stretch>
                <a:fillRect/>
              </a:stretch>
            </a:blipFill>
            <a:ln w="3175">
              <a:solidFill>
                <a:schemeClr val="accent3"/>
              </a:solidFill>
            </a:ln>
            <a:effectLst>
              <a:outerShdw blurRad="50800" dist="38100" dir="8100000" algn="tr" rotWithShape="0">
                <a:prstClr val="black">
                  <a:alpha val="40000"/>
                </a:prstClr>
              </a:outerShdw>
            </a:effectLst>
          </p:spPr>
          <p:txBody>
            <a:bodyPr wrap="square" lIns="0" tIns="0" rIns="0" bIns="0" rtlCol="0"/>
            <a:lstStyle/>
            <a:p>
              <a:endParaRPr/>
            </a:p>
          </p:txBody>
        </p:sp>
        <p:sp>
          <p:nvSpPr>
            <p:cNvPr id="22" name="object 19"/>
            <p:cNvSpPr/>
            <p:nvPr/>
          </p:nvSpPr>
          <p:spPr>
            <a:xfrm>
              <a:off x="8611795" y="3586141"/>
              <a:ext cx="2536395" cy="1990662"/>
            </a:xfrm>
            <a:prstGeom prst="rect">
              <a:avLst/>
            </a:prstGeom>
            <a:blipFill>
              <a:blip r:embed="rId4" cstate="print"/>
              <a:stretch>
                <a:fillRect/>
              </a:stretch>
            </a:blipFill>
            <a:ln w="3175">
              <a:solidFill>
                <a:schemeClr val="accent3"/>
              </a:solidFill>
            </a:ln>
            <a:effectLst>
              <a:outerShdw blurRad="50800" dist="38100" dir="8100000" algn="tr" rotWithShape="0">
                <a:prstClr val="black">
                  <a:alpha val="40000"/>
                </a:prstClr>
              </a:outerShdw>
            </a:effectLst>
          </p:spPr>
          <p:txBody>
            <a:bodyPr wrap="square" lIns="0" tIns="0" rIns="0" bIns="0" rtlCol="0"/>
            <a:lstStyle/>
            <a:p>
              <a:endParaRPr/>
            </a:p>
          </p:txBody>
        </p:sp>
      </p:grpSp>
      <p:grpSp>
        <p:nvGrpSpPr>
          <p:cNvPr id="3" name="קבוצה 2"/>
          <p:cNvGrpSpPr/>
          <p:nvPr/>
        </p:nvGrpSpPr>
        <p:grpSpPr>
          <a:xfrm>
            <a:off x="466157" y="130931"/>
            <a:ext cx="11056164" cy="801962"/>
            <a:chOff x="466157" y="130931"/>
            <a:chExt cx="11056164" cy="801962"/>
          </a:xfrm>
        </p:grpSpPr>
        <p:sp>
          <p:nvSpPr>
            <p:cNvPr id="2" name="מלבן 1"/>
            <p:cNvSpPr/>
            <p:nvPr/>
          </p:nvSpPr>
          <p:spPr>
            <a:xfrm>
              <a:off x="466157" y="130931"/>
              <a:ext cx="11056164" cy="6691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12700" algn="ctr" rtl="0">
                <a:lnSpc>
                  <a:spcPct val="100000"/>
                </a:lnSpc>
              </a:pPr>
              <a:r>
                <a:rPr lang="en-US" sz="2400" dirty="0"/>
                <a:t>KNOWLEDGE-INTENSIVE AND HIGH-TECH TUNNELING &amp; PIPE JACKING</a:t>
              </a:r>
              <a:endParaRPr lang="en-US" sz="2400" dirty="0">
                <a:solidFill>
                  <a:schemeClr val="bg1"/>
                </a:solidFill>
              </a:endParaRPr>
            </a:p>
          </p:txBody>
        </p:sp>
        <p:cxnSp>
          <p:nvCxnSpPr>
            <p:cNvPr id="29" name="מחבר ישר 28"/>
            <p:cNvCxnSpPr/>
            <p:nvPr/>
          </p:nvCxnSpPr>
          <p:spPr>
            <a:xfrm>
              <a:off x="466721" y="932893"/>
              <a:ext cx="11055600"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33953966"/>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מציין מיקום של מספר שקופית 5"/>
          <p:cNvSpPr>
            <a:spLocks noGrp="1"/>
          </p:cNvSpPr>
          <p:nvPr>
            <p:ph type="sldNum" sz="quarter" idx="12"/>
          </p:nvPr>
        </p:nvSpPr>
        <p:spPr>
          <a:xfrm>
            <a:off x="129165" y="6496485"/>
            <a:ext cx="336992" cy="301756"/>
          </a:xfrm>
        </p:spPr>
        <p:txBody>
          <a:bodyPr/>
          <a:lstStyle/>
          <a:p>
            <a:fld id="{E1F767F5-0C98-4706-8AFB-FCD5A80B5AF3}" type="slidenum">
              <a:rPr lang="he-IL" sz="1000" b="1" smtClean="0">
                <a:solidFill>
                  <a:schemeClr val="accent1"/>
                </a:solidFill>
              </a:rPr>
              <a:t>16</a:t>
            </a:fld>
            <a:endParaRPr lang="he-IL" sz="1000" b="1" dirty="0">
              <a:solidFill>
                <a:schemeClr val="accent1"/>
              </a:solidFill>
            </a:endParaRPr>
          </a:p>
        </p:txBody>
      </p:sp>
      <p:sp>
        <p:nvSpPr>
          <p:cNvPr id="30" name="TextBox 29"/>
          <p:cNvSpPr txBox="1"/>
          <p:nvPr/>
        </p:nvSpPr>
        <p:spPr>
          <a:xfrm>
            <a:off x="3051415" y="224165"/>
            <a:ext cx="6060141" cy="523220"/>
          </a:xfrm>
          <a:prstGeom prst="rect">
            <a:avLst/>
          </a:prstGeom>
          <a:noFill/>
        </p:spPr>
        <p:txBody>
          <a:bodyPr wrap="square" rtlCol="1">
            <a:spAutoFit/>
          </a:bodyPr>
          <a:lstStyle/>
          <a:p>
            <a:pPr algn="ctr"/>
            <a:r>
              <a:rPr lang="en-US" sz="2800" b="1" dirty="0">
                <a:solidFill>
                  <a:schemeClr val="accent1"/>
                </a:solidFill>
              </a:rPr>
              <a:t>TURN-KEY</a:t>
            </a:r>
            <a:endParaRPr lang="he-IL" sz="2800" b="1" dirty="0">
              <a:solidFill>
                <a:schemeClr val="accent1"/>
              </a:solidFill>
            </a:endParaRPr>
          </a:p>
        </p:txBody>
      </p:sp>
      <p:grpSp>
        <p:nvGrpSpPr>
          <p:cNvPr id="31" name="קבוצה 30"/>
          <p:cNvGrpSpPr/>
          <p:nvPr/>
        </p:nvGrpSpPr>
        <p:grpSpPr>
          <a:xfrm>
            <a:off x="690144" y="751704"/>
            <a:ext cx="10807829" cy="145493"/>
            <a:chOff x="690144" y="751704"/>
            <a:chExt cx="10807829" cy="145493"/>
          </a:xfrm>
        </p:grpSpPr>
        <p:sp>
          <p:nvSpPr>
            <p:cNvPr id="32" name="מלבן 31"/>
            <p:cNvSpPr/>
            <p:nvPr/>
          </p:nvSpPr>
          <p:spPr>
            <a:xfrm rot="5400000">
              <a:off x="6020175" y="751704"/>
              <a:ext cx="145493" cy="1454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33" name="קבוצה 32"/>
            <p:cNvGrpSpPr/>
            <p:nvPr/>
          </p:nvGrpSpPr>
          <p:grpSpPr>
            <a:xfrm>
              <a:off x="690144" y="827316"/>
              <a:ext cx="10807829" cy="0"/>
              <a:chOff x="687486" y="827316"/>
              <a:chExt cx="10807829" cy="0"/>
            </a:xfrm>
          </p:grpSpPr>
          <p:cxnSp>
            <p:nvCxnSpPr>
              <p:cNvPr id="34" name="מחבר ישר 33"/>
              <p:cNvCxnSpPr/>
              <p:nvPr/>
            </p:nvCxnSpPr>
            <p:spPr>
              <a:xfrm flipH="1">
                <a:off x="687486"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מחבר ישר 34"/>
              <p:cNvCxnSpPr/>
              <p:nvPr/>
            </p:nvCxnSpPr>
            <p:spPr>
              <a:xfrm flipH="1">
                <a:off x="6270171"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nvGrpSpPr>
          <p:cNvPr id="2" name="קבוצה 1"/>
          <p:cNvGrpSpPr/>
          <p:nvPr/>
        </p:nvGrpSpPr>
        <p:grpSpPr>
          <a:xfrm>
            <a:off x="-15790" y="1611080"/>
            <a:ext cx="11529928" cy="1149262"/>
            <a:chOff x="-15790" y="1611080"/>
            <a:chExt cx="11529928" cy="1149262"/>
          </a:xfrm>
        </p:grpSpPr>
        <p:sp>
          <p:nvSpPr>
            <p:cNvPr id="36" name="מלבן 35"/>
            <p:cNvSpPr/>
            <p:nvPr/>
          </p:nvSpPr>
          <p:spPr>
            <a:xfrm>
              <a:off x="1382828" y="1611080"/>
              <a:ext cx="10131310" cy="114926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b="1" dirty="0">
                  <a:solidFill>
                    <a:schemeClr val="bg1"/>
                  </a:solidFill>
                </a:rPr>
                <a:t>SHTANG</a:t>
              </a:r>
              <a:r>
                <a:rPr lang="en-US" dirty="0">
                  <a:solidFill>
                    <a:schemeClr val="bg1"/>
                  </a:solidFill>
                </a:rPr>
                <a:t> will provide you with full operational turnkey projects</a:t>
              </a:r>
            </a:p>
          </p:txBody>
        </p:sp>
        <p:sp>
          <p:nvSpPr>
            <p:cNvPr id="38" name="מלבן 37"/>
            <p:cNvSpPr/>
            <p:nvPr/>
          </p:nvSpPr>
          <p:spPr>
            <a:xfrm>
              <a:off x="-15790" y="1611080"/>
              <a:ext cx="245977" cy="114926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40" name="מלבן 39"/>
            <p:cNvSpPr/>
            <p:nvPr/>
          </p:nvSpPr>
          <p:spPr>
            <a:xfrm>
              <a:off x="231052" y="1611080"/>
              <a:ext cx="1150732" cy="1149262"/>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58" name="Group 475"/>
            <p:cNvGrpSpPr/>
            <p:nvPr/>
          </p:nvGrpSpPr>
          <p:grpSpPr>
            <a:xfrm>
              <a:off x="537559" y="1904819"/>
              <a:ext cx="536694" cy="536694"/>
              <a:chOff x="1003248" y="2360534"/>
              <a:chExt cx="438150" cy="438150"/>
            </a:xfrm>
            <a:solidFill>
              <a:schemeClr val="accent6"/>
            </a:solidFill>
          </p:grpSpPr>
          <p:sp>
            <p:nvSpPr>
              <p:cNvPr id="59" name="Freeform 378"/>
              <p:cNvSpPr>
                <a:spLocks noEditPoints="1"/>
              </p:cNvSpPr>
              <p:nvPr/>
            </p:nvSpPr>
            <p:spPr bwMode="auto">
              <a:xfrm>
                <a:off x="1003248" y="2360534"/>
                <a:ext cx="438150" cy="438150"/>
              </a:xfrm>
              <a:custGeom>
                <a:avLst/>
                <a:gdLst>
                  <a:gd name="T0" fmla="*/ 144 w 216"/>
                  <a:gd name="T1" fmla="*/ 0 h 216"/>
                  <a:gd name="T2" fmla="*/ 72 w 216"/>
                  <a:gd name="T3" fmla="*/ 72 h 216"/>
                  <a:gd name="T4" fmla="*/ 77 w 216"/>
                  <a:gd name="T5" fmla="*/ 99 h 216"/>
                  <a:gd name="T6" fmla="*/ 2 w 216"/>
                  <a:gd name="T7" fmla="*/ 175 h 216"/>
                  <a:gd name="T8" fmla="*/ 0 w 216"/>
                  <a:gd name="T9" fmla="*/ 178 h 216"/>
                  <a:gd name="T10" fmla="*/ 0 w 216"/>
                  <a:gd name="T11" fmla="*/ 212 h 216"/>
                  <a:gd name="T12" fmla="*/ 4 w 216"/>
                  <a:gd name="T13" fmla="*/ 216 h 216"/>
                  <a:gd name="T14" fmla="*/ 38 w 216"/>
                  <a:gd name="T15" fmla="*/ 216 h 216"/>
                  <a:gd name="T16" fmla="*/ 41 w 216"/>
                  <a:gd name="T17" fmla="*/ 214 h 216"/>
                  <a:gd name="T18" fmla="*/ 55 w 216"/>
                  <a:gd name="T19" fmla="*/ 199 h 216"/>
                  <a:gd name="T20" fmla="*/ 56 w 216"/>
                  <a:gd name="T21" fmla="*/ 197 h 216"/>
                  <a:gd name="T22" fmla="*/ 57 w 216"/>
                  <a:gd name="T23" fmla="*/ 188 h 216"/>
                  <a:gd name="T24" fmla="*/ 65 w 216"/>
                  <a:gd name="T25" fmla="*/ 188 h 216"/>
                  <a:gd name="T26" fmla="*/ 67 w 216"/>
                  <a:gd name="T27" fmla="*/ 187 h 216"/>
                  <a:gd name="T28" fmla="*/ 79 w 216"/>
                  <a:gd name="T29" fmla="*/ 177 h 216"/>
                  <a:gd name="T30" fmla="*/ 80 w 216"/>
                  <a:gd name="T31" fmla="*/ 174 h 216"/>
                  <a:gd name="T32" fmla="*/ 80 w 216"/>
                  <a:gd name="T33" fmla="*/ 168 h 216"/>
                  <a:gd name="T34" fmla="*/ 88 w 216"/>
                  <a:gd name="T35" fmla="*/ 168 h 216"/>
                  <a:gd name="T36" fmla="*/ 90 w 216"/>
                  <a:gd name="T37" fmla="*/ 166 h 216"/>
                  <a:gd name="T38" fmla="*/ 101 w 216"/>
                  <a:gd name="T39" fmla="*/ 156 h 216"/>
                  <a:gd name="T40" fmla="*/ 106 w 216"/>
                  <a:gd name="T41" fmla="*/ 156 h 216"/>
                  <a:gd name="T42" fmla="*/ 109 w 216"/>
                  <a:gd name="T43" fmla="*/ 154 h 216"/>
                  <a:gd name="T44" fmla="*/ 123 w 216"/>
                  <a:gd name="T45" fmla="*/ 140 h 216"/>
                  <a:gd name="T46" fmla="*/ 144 w 216"/>
                  <a:gd name="T47" fmla="*/ 144 h 216"/>
                  <a:gd name="T48" fmla="*/ 216 w 216"/>
                  <a:gd name="T49" fmla="*/ 72 h 216"/>
                  <a:gd name="T50" fmla="*/ 144 w 216"/>
                  <a:gd name="T51" fmla="*/ 0 h 216"/>
                  <a:gd name="T52" fmla="*/ 105 w 216"/>
                  <a:gd name="T53" fmla="*/ 148 h 216"/>
                  <a:gd name="T54" fmla="*/ 99 w 216"/>
                  <a:gd name="T55" fmla="*/ 148 h 216"/>
                  <a:gd name="T56" fmla="*/ 96 w 216"/>
                  <a:gd name="T57" fmla="*/ 149 h 216"/>
                  <a:gd name="T58" fmla="*/ 86 w 216"/>
                  <a:gd name="T59" fmla="*/ 160 h 216"/>
                  <a:gd name="T60" fmla="*/ 76 w 216"/>
                  <a:gd name="T61" fmla="*/ 160 h 216"/>
                  <a:gd name="T62" fmla="*/ 72 w 216"/>
                  <a:gd name="T63" fmla="*/ 164 h 216"/>
                  <a:gd name="T64" fmla="*/ 72 w 216"/>
                  <a:gd name="T65" fmla="*/ 172 h 216"/>
                  <a:gd name="T66" fmla="*/ 63 w 216"/>
                  <a:gd name="T67" fmla="*/ 180 h 216"/>
                  <a:gd name="T68" fmla="*/ 53 w 216"/>
                  <a:gd name="T69" fmla="*/ 181 h 216"/>
                  <a:gd name="T70" fmla="*/ 49 w 216"/>
                  <a:gd name="T71" fmla="*/ 184 h 216"/>
                  <a:gd name="T72" fmla="*/ 48 w 216"/>
                  <a:gd name="T73" fmla="*/ 195 h 216"/>
                  <a:gd name="T74" fmla="*/ 37 w 216"/>
                  <a:gd name="T75" fmla="*/ 208 h 216"/>
                  <a:gd name="T76" fmla="*/ 18 w 216"/>
                  <a:gd name="T77" fmla="*/ 208 h 216"/>
                  <a:gd name="T78" fmla="*/ 98 w 216"/>
                  <a:gd name="T79" fmla="*/ 127 h 216"/>
                  <a:gd name="T80" fmla="*/ 115 w 216"/>
                  <a:gd name="T81" fmla="*/ 137 h 216"/>
                  <a:gd name="T82" fmla="*/ 105 w 216"/>
                  <a:gd name="T83" fmla="*/ 148 h 216"/>
                  <a:gd name="T84" fmla="*/ 144 w 216"/>
                  <a:gd name="T85" fmla="*/ 136 h 216"/>
                  <a:gd name="T86" fmla="*/ 100 w 216"/>
                  <a:gd name="T87" fmla="*/ 119 h 216"/>
                  <a:gd name="T88" fmla="*/ 94 w 216"/>
                  <a:gd name="T89" fmla="*/ 119 h 216"/>
                  <a:gd name="T90" fmla="*/ 94 w 216"/>
                  <a:gd name="T91" fmla="*/ 121 h 216"/>
                  <a:gd name="T92" fmla="*/ 94 w 216"/>
                  <a:gd name="T93" fmla="*/ 121 h 216"/>
                  <a:gd name="T94" fmla="*/ 10 w 216"/>
                  <a:gd name="T95" fmla="*/ 205 h 216"/>
                  <a:gd name="T96" fmla="*/ 8 w 216"/>
                  <a:gd name="T97" fmla="*/ 208 h 216"/>
                  <a:gd name="T98" fmla="*/ 8 w 216"/>
                  <a:gd name="T99" fmla="*/ 179 h 216"/>
                  <a:gd name="T100" fmla="*/ 83 w 216"/>
                  <a:gd name="T101" fmla="*/ 105 h 216"/>
                  <a:gd name="T102" fmla="*/ 85 w 216"/>
                  <a:gd name="T103" fmla="*/ 102 h 216"/>
                  <a:gd name="T104" fmla="*/ 86 w 216"/>
                  <a:gd name="T105" fmla="*/ 98 h 216"/>
                  <a:gd name="T106" fmla="*/ 80 w 216"/>
                  <a:gd name="T107" fmla="*/ 72 h 216"/>
                  <a:gd name="T108" fmla="*/ 144 w 216"/>
                  <a:gd name="T109" fmla="*/ 8 h 216"/>
                  <a:gd name="T110" fmla="*/ 208 w 216"/>
                  <a:gd name="T111" fmla="*/ 72 h 216"/>
                  <a:gd name="T112" fmla="*/ 144 w 216"/>
                  <a:gd name="T113" fmla="*/ 13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44" y="0"/>
                    </a:moveTo>
                    <a:cubicBezTo>
                      <a:pt x="105" y="0"/>
                      <a:pt x="72" y="32"/>
                      <a:pt x="72" y="72"/>
                    </a:cubicBezTo>
                    <a:cubicBezTo>
                      <a:pt x="72" y="81"/>
                      <a:pt x="74" y="91"/>
                      <a:pt x="77" y="99"/>
                    </a:cubicBezTo>
                    <a:cubicBezTo>
                      <a:pt x="2" y="175"/>
                      <a:pt x="2" y="175"/>
                      <a:pt x="2" y="175"/>
                    </a:cubicBezTo>
                    <a:cubicBezTo>
                      <a:pt x="1" y="175"/>
                      <a:pt x="0" y="176"/>
                      <a:pt x="0" y="178"/>
                    </a:cubicBezTo>
                    <a:cubicBezTo>
                      <a:pt x="0" y="212"/>
                      <a:pt x="0" y="212"/>
                      <a:pt x="0" y="212"/>
                    </a:cubicBezTo>
                    <a:cubicBezTo>
                      <a:pt x="0" y="214"/>
                      <a:pt x="2" y="216"/>
                      <a:pt x="4" y="216"/>
                    </a:cubicBezTo>
                    <a:cubicBezTo>
                      <a:pt x="38" y="216"/>
                      <a:pt x="38" y="216"/>
                      <a:pt x="38" y="216"/>
                    </a:cubicBezTo>
                    <a:cubicBezTo>
                      <a:pt x="39" y="216"/>
                      <a:pt x="41" y="215"/>
                      <a:pt x="41" y="214"/>
                    </a:cubicBezTo>
                    <a:cubicBezTo>
                      <a:pt x="55" y="199"/>
                      <a:pt x="55" y="199"/>
                      <a:pt x="55" y="199"/>
                    </a:cubicBezTo>
                    <a:cubicBezTo>
                      <a:pt x="56" y="198"/>
                      <a:pt x="56" y="198"/>
                      <a:pt x="56" y="197"/>
                    </a:cubicBezTo>
                    <a:cubicBezTo>
                      <a:pt x="57" y="188"/>
                      <a:pt x="57" y="188"/>
                      <a:pt x="57" y="188"/>
                    </a:cubicBezTo>
                    <a:cubicBezTo>
                      <a:pt x="65" y="188"/>
                      <a:pt x="65" y="188"/>
                      <a:pt x="65" y="188"/>
                    </a:cubicBezTo>
                    <a:cubicBezTo>
                      <a:pt x="66" y="187"/>
                      <a:pt x="67" y="187"/>
                      <a:pt x="67" y="187"/>
                    </a:cubicBezTo>
                    <a:cubicBezTo>
                      <a:pt x="79" y="177"/>
                      <a:pt x="79" y="177"/>
                      <a:pt x="79" y="177"/>
                    </a:cubicBezTo>
                    <a:cubicBezTo>
                      <a:pt x="80" y="176"/>
                      <a:pt x="80" y="175"/>
                      <a:pt x="80" y="174"/>
                    </a:cubicBezTo>
                    <a:cubicBezTo>
                      <a:pt x="80" y="168"/>
                      <a:pt x="80" y="168"/>
                      <a:pt x="80" y="168"/>
                    </a:cubicBezTo>
                    <a:cubicBezTo>
                      <a:pt x="88" y="168"/>
                      <a:pt x="88" y="168"/>
                      <a:pt x="88" y="168"/>
                    </a:cubicBezTo>
                    <a:cubicBezTo>
                      <a:pt x="89" y="168"/>
                      <a:pt x="90" y="167"/>
                      <a:pt x="90" y="166"/>
                    </a:cubicBezTo>
                    <a:cubicBezTo>
                      <a:pt x="101" y="156"/>
                      <a:pt x="101" y="156"/>
                      <a:pt x="101" y="156"/>
                    </a:cubicBezTo>
                    <a:cubicBezTo>
                      <a:pt x="106" y="156"/>
                      <a:pt x="106" y="156"/>
                      <a:pt x="106" y="156"/>
                    </a:cubicBezTo>
                    <a:cubicBezTo>
                      <a:pt x="108" y="156"/>
                      <a:pt x="109" y="155"/>
                      <a:pt x="109" y="154"/>
                    </a:cubicBezTo>
                    <a:cubicBezTo>
                      <a:pt x="123" y="140"/>
                      <a:pt x="123" y="140"/>
                      <a:pt x="123" y="140"/>
                    </a:cubicBezTo>
                    <a:cubicBezTo>
                      <a:pt x="130" y="143"/>
                      <a:pt x="137" y="144"/>
                      <a:pt x="144" y="144"/>
                    </a:cubicBezTo>
                    <a:cubicBezTo>
                      <a:pt x="184" y="144"/>
                      <a:pt x="216" y="111"/>
                      <a:pt x="216" y="72"/>
                    </a:cubicBezTo>
                    <a:cubicBezTo>
                      <a:pt x="216" y="32"/>
                      <a:pt x="184" y="0"/>
                      <a:pt x="144" y="0"/>
                    </a:cubicBezTo>
                    <a:close/>
                    <a:moveTo>
                      <a:pt x="105" y="148"/>
                    </a:moveTo>
                    <a:cubicBezTo>
                      <a:pt x="99" y="148"/>
                      <a:pt x="99" y="148"/>
                      <a:pt x="99" y="148"/>
                    </a:cubicBezTo>
                    <a:cubicBezTo>
                      <a:pt x="98" y="148"/>
                      <a:pt x="97" y="148"/>
                      <a:pt x="96" y="149"/>
                    </a:cubicBezTo>
                    <a:cubicBezTo>
                      <a:pt x="86" y="160"/>
                      <a:pt x="86" y="160"/>
                      <a:pt x="86" y="160"/>
                    </a:cubicBezTo>
                    <a:cubicBezTo>
                      <a:pt x="76" y="160"/>
                      <a:pt x="76" y="160"/>
                      <a:pt x="76" y="160"/>
                    </a:cubicBezTo>
                    <a:cubicBezTo>
                      <a:pt x="74" y="160"/>
                      <a:pt x="72" y="161"/>
                      <a:pt x="72" y="164"/>
                    </a:cubicBezTo>
                    <a:cubicBezTo>
                      <a:pt x="72" y="172"/>
                      <a:pt x="72" y="172"/>
                      <a:pt x="72" y="172"/>
                    </a:cubicBezTo>
                    <a:cubicBezTo>
                      <a:pt x="63" y="180"/>
                      <a:pt x="63" y="180"/>
                      <a:pt x="63" y="180"/>
                    </a:cubicBezTo>
                    <a:cubicBezTo>
                      <a:pt x="53" y="181"/>
                      <a:pt x="53" y="181"/>
                      <a:pt x="53" y="181"/>
                    </a:cubicBezTo>
                    <a:cubicBezTo>
                      <a:pt x="51" y="181"/>
                      <a:pt x="49" y="182"/>
                      <a:pt x="49" y="184"/>
                    </a:cubicBezTo>
                    <a:cubicBezTo>
                      <a:pt x="48" y="195"/>
                      <a:pt x="48" y="195"/>
                      <a:pt x="48" y="195"/>
                    </a:cubicBezTo>
                    <a:cubicBezTo>
                      <a:pt x="37" y="208"/>
                      <a:pt x="37" y="208"/>
                      <a:pt x="37" y="208"/>
                    </a:cubicBezTo>
                    <a:cubicBezTo>
                      <a:pt x="18" y="208"/>
                      <a:pt x="18" y="208"/>
                      <a:pt x="18" y="208"/>
                    </a:cubicBezTo>
                    <a:cubicBezTo>
                      <a:pt x="98" y="127"/>
                      <a:pt x="98" y="127"/>
                      <a:pt x="98" y="127"/>
                    </a:cubicBezTo>
                    <a:cubicBezTo>
                      <a:pt x="103" y="131"/>
                      <a:pt x="109" y="135"/>
                      <a:pt x="115" y="137"/>
                    </a:cubicBezTo>
                    <a:lnTo>
                      <a:pt x="105" y="148"/>
                    </a:lnTo>
                    <a:close/>
                    <a:moveTo>
                      <a:pt x="144" y="136"/>
                    </a:moveTo>
                    <a:cubicBezTo>
                      <a:pt x="129" y="136"/>
                      <a:pt x="112" y="129"/>
                      <a:pt x="100" y="119"/>
                    </a:cubicBezTo>
                    <a:cubicBezTo>
                      <a:pt x="98" y="117"/>
                      <a:pt x="96" y="117"/>
                      <a:pt x="94" y="119"/>
                    </a:cubicBezTo>
                    <a:cubicBezTo>
                      <a:pt x="94" y="120"/>
                      <a:pt x="94" y="120"/>
                      <a:pt x="94" y="121"/>
                    </a:cubicBezTo>
                    <a:cubicBezTo>
                      <a:pt x="94" y="121"/>
                      <a:pt x="94" y="121"/>
                      <a:pt x="94" y="121"/>
                    </a:cubicBezTo>
                    <a:cubicBezTo>
                      <a:pt x="10" y="205"/>
                      <a:pt x="10" y="205"/>
                      <a:pt x="10" y="205"/>
                    </a:cubicBezTo>
                    <a:cubicBezTo>
                      <a:pt x="9" y="205"/>
                      <a:pt x="8" y="207"/>
                      <a:pt x="8" y="208"/>
                    </a:cubicBezTo>
                    <a:cubicBezTo>
                      <a:pt x="8" y="179"/>
                      <a:pt x="8" y="179"/>
                      <a:pt x="8" y="179"/>
                    </a:cubicBezTo>
                    <a:cubicBezTo>
                      <a:pt x="83" y="105"/>
                      <a:pt x="83" y="105"/>
                      <a:pt x="83" y="105"/>
                    </a:cubicBezTo>
                    <a:cubicBezTo>
                      <a:pt x="85" y="102"/>
                      <a:pt x="85" y="102"/>
                      <a:pt x="85" y="102"/>
                    </a:cubicBezTo>
                    <a:cubicBezTo>
                      <a:pt x="86" y="101"/>
                      <a:pt x="87" y="99"/>
                      <a:pt x="86" y="98"/>
                    </a:cubicBezTo>
                    <a:cubicBezTo>
                      <a:pt x="82" y="91"/>
                      <a:pt x="80" y="81"/>
                      <a:pt x="80" y="72"/>
                    </a:cubicBezTo>
                    <a:cubicBezTo>
                      <a:pt x="80" y="36"/>
                      <a:pt x="109" y="8"/>
                      <a:pt x="144" y="8"/>
                    </a:cubicBezTo>
                    <a:cubicBezTo>
                      <a:pt x="180" y="8"/>
                      <a:pt x="208" y="36"/>
                      <a:pt x="208" y="72"/>
                    </a:cubicBezTo>
                    <a:cubicBezTo>
                      <a:pt x="208" y="107"/>
                      <a:pt x="180" y="136"/>
                      <a:pt x="144" y="1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379"/>
              <p:cNvSpPr>
                <a:spLocks noEditPoints="1"/>
              </p:cNvSpPr>
              <p:nvPr/>
            </p:nvSpPr>
            <p:spPr bwMode="auto">
              <a:xfrm>
                <a:off x="1295348" y="2422447"/>
                <a:ext cx="85725" cy="84137"/>
              </a:xfrm>
              <a:custGeom>
                <a:avLst/>
                <a:gdLst>
                  <a:gd name="T0" fmla="*/ 21 w 42"/>
                  <a:gd name="T1" fmla="*/ 0 h 42"/>
                  <a:gd name="T2" fmla="*/ 0 w 42"/>
                  <a:gd name="T3" fmla="*/ 21 h 42"/>
                  <a:gd name="T4" fmla="*/ 21 w 42"/>
                  <a:gd name="T5" fmla="*/ 42 h 42"/>
                  <a:gd name="T6" fmla="*/ 42 w 42"/>
                  <a:gd name="T7" fmla="*/ 21 h 42"/>
                  <a:gd name="T8" fmla="*/ 21 w 42"/>
                  <a:gd name="T9" fmla="*/ 0 h 42"/>
                  <a:gd name="T10" fmla="*/ 21 w 42"/>
                  <a:gd name="T11" fmla="*/ 34 h 42"/>
                  <a:gd name="T12" fmla="*/ 8 w 42"/>
                  <a:gd name="T13" fmla="*/ 21 h 42"/>
                  <a:gd name="T14" fmla="*/ 21 w 42"/>
                  <a:gd name="T15" fmla="*/ 8 h 42"/>
                  <a:gd name="T16" fmla="*/ 34 w 42"/>
                  <a:gd name="T17" fmla="*/ 21 h 42"/>
                  <a:gd name="T18" fmla="*/ 21 w 42"/>
                  <a:gd name="T19" fmla="*/ 34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42">
                    <a:moveTo>
                      <a:pt x="21" y="0"/>
                    </a:moveTo>
                    <a:cubicBezTo>
                      <a:pt x="9" y="0"/>
                      <a:pt x="0" y="9"/>
                      <a:pt x="0" y="21"/>
                    </a:cubicBezTo>
                    <a:cubicBezTo>
                      <a:pt x="0" y="32"/>
                      <a:pt x="9" y="42"/>
                      <a:pt x="21" y="42"/>
                    </a:cubicBezTo>
                    <a:cubicBezTo>
                      <a:pt x="33" y="42"/>
                      <a:pt x="42" y="32"/>
                      <a:pt x="42" y="21"/>
                    </a:cubicBezTo>
                    <a:cubicBezTo>
                      <a:pt x="42" y="9"/>
                      <a:pt x="33" y="0"/>
                      <a:pt x="21" y="0"/>
                    </a:cubicBezTo>
                    <a:close/>
                    <a:moveTo>
                      <a:pt x="21" y="34"/>
                    </a:moveTo>
                    <a:cubicBezTo>
                      <a:pt x="14" y="34"/>
                      <a:pt x="8" y="28"/>
                      <a:pt x="8" y="21"/>
                    </a:cubicBezTo>
                    <a:cubicBezTo>
                      <a:pt x="8" y="14"/>
                      <a:pt x="14" y="8"/>
                      <a:pt x="21" y="8"/>
                    </a:cubicBezTo>
                    <a:cubicBezTo>
                      <a:pt x="28" y="8"/>
                      <a:pt x="34" y="14"/>
                      <a:pt x="34" y="21"/>
                    </a:cubicBezTo>
                    <a:cubicBezTo>
                      <a:pt x="34" y="28"/>
                      <a:pt x="28" y="34"/>
                      <a:pt x="21"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3" name="קבוצה 2"/>
          <p:cNvGrpSpPr/>
          <p:nvPr/>
        </p:nvGrpSpPr>
        <p:grpSpPr>
          <a:xfrm>
            <a:off x="-15790" y="2984591"/>
            <a:ext cx="11529928" cy="1149262"/>
            <a:chOff x="-15790" y="2984591"/>
            <a:chExt cx="11529928" cy="1149262"/>
          </a:xfrm>
        </p:grpSpPr>
        <p:sp>
          <p:nvSpPr>
            <p:cNvPr id="37" name="מלבן 36"/>
            <p:cNvSpPr/>
            <p:nvPr/>
          </p:nvSpPr>
          <p:spPr>
            <a:xfrm>
              <a:off x="1382828" y="2984591"/>
              <a:ext cx="10131310" cy="11492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dirty="0">
                  <a:solidFill>
                    <a:schemeClr val="bg1"/>
                  </a:solidFill>
                </a:rPr>
                <a:t>We are a team of contractors and project leaders who will </a:t>
              </a:r>
            </a:p>
            <a:p>
              <a:pPr algn="l" rtl="0"/>
              <a:r>
                <a:rPr lang="en-US" dirty="0">
                  <a:solidFill>
                    <a:schemeClr val="bg1"/>
                  </a:solidFill>
                </a:rPr>
                <a:t>deliver complex and demanding projects to the highest technological standards</a:t>
              </a:r>
            </a:p>
          </p:txBody>
        </p:sp>
        <p:sp>
          <p:nvSpPr>
            <p:cNvPr id="39" name="מלבן 38"/>
            <p:cNvSpPr/>
            <p:nvPr/>
          </p:nvSpPr>
          <p:spPr>
            <a:xfrm>
              <a:off x="-15790" y="2984591"/>
              <a:ext cx="245977" cy="11492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41" name="מלבן 40"/>
            <p:cNvSpPr/>
            <p:nvPr/>
          </p:nvSpPr>
          <p:spPr>
            <a:xfrm>
              <a:off x="231052" y="2984591"/>
              <a:ext cx="1150732" cy="1149262"/>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61" name="קבוצה 60"/>
            <p:cNvGrpSpPr/>
            <p:nvPr/>
          </p:nvGrpSpPr>
          <p:grpSpPr>
            <a:xfrm>
              <a:off x="549605" y="3229338"/>
              <a:ext cx="388368" cy="757555"/>
              <a:chOff x="6338750" y="3458630"/>
              <a:chExt cx="1474828" cy="2876809"/>
            </a:xfrm>
          </p:grpSpPr>
          <p:sp>
            <p:nvSpPr>
              <p:cNvPr id="62" name="Freeform 254"/>
              <p:cNvSpPr>
                <a:spLocks/>
              </p:cNvSpPr>
              <p:nvPr/>
            </p:nvSpPr>
            <p:spPr bwMode="auto">
              <a:xfrm flipH="1">
                <a:off x="6852366" y="3458630"/>
                <a:ext cx="735013" cy="352425"/>
              </a:xfrm>
              <a:custGeom>
                <a:avLst/>
                <a:gdLst>
                  <a:gd name="T0" fmla="*/ 630 w 651"/>
                  <a:gd name="T1" fmla="*/ 273 h 313"/>
                  <a:gd name="T2" fmla="*/ 589 w 651"/>
                  <a:gd name="T3" fmla="*/ 273 h 313"/>
                  <a:gd name="T4" fmla="*/ 304 w 651"/>
                  <a:gd name="T5" fmla="*/ 0 h 313"/>
                  <a:gd name="T6" fmla="*/ 19 w 651"/>
                  <a:gd name="T7" fmla="*/ 271 h 313"/>
                  <a:gd name="T8" fmla="*/ 0 w 651"/>
                  <a:gd name="T9" fmla="*/ 292 h 313"/>
                  <a:gd name="T10" fmla="*/ 21 w 651"/>
                  <a:gd name="T11" fmla="*/ 313 h 313"/>
                  <a:gd name="T12" fmla="*/ 630 w 651"/>
                  <a:gd name="T13" fmla="*/ 313 h 313"/>
                  <a:gd name="T14" fmla="*/ 651 w 651"/>
                  <a:gd name="T15" fmla="*/ 293 h 313"/>
                  <a:gd name="T16" fmla="*/ 630 w 651"/>
                  <a:gd name="T17" fmla="*/ 273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1" h="313">
                    <a:moveTo>
                      <a:pt x="630" y="273"/>
                    </a:moveTo>
                    <a:cubicBezTo>
                      <a:pt x="589" y="273"/>
                      <a:pt x="589" y="273"/>
                      <a:pt x="589" y="273"/>
                    </a:cubicBezTo>
                    <a:cubicBezTo>
                      <a:pt x="578" y="113"/>
                      <a:pt x="454" y="0"/>
                      <a:pt x="304" y="0"/>
                    </a:cubicBezTo>
                    <a:cubicBezTo>
                      <a:pt x="153" y="0"/>
                      <a:pt x="30" y="116"/>
                      <a:pt x="19" y="271"/>
                    </a:cubicBezTo>
                    <a:cubicBezTo>
                      <a:pt x="9" y="272"/>
                      <a:pt x="0" y="281"/>
                      <a:pt x="0" y="292"/>
                    </a:cubicBezTo>
                    <a:cubicBezTo>
                      <a:pt x="0" y="303"/>
                      <a:pt x="10" y="313"/>
                      <a:pt x="21" y="313"/>
                    </a:cubicBezTo>
                    <a:cubicBezTo>
                      <a:pt x="630" y="313"/>
                      <a:pt x="630" y="313"/>
                      <a:pt x="630" y="313"/>
                    </a:cubicBezTo>
                    <a:cubicBezTo>
                      <a:pt x="642" y="313"/>
                      <a:pt x="651" y="304"/>
                      <a:pt x="651" y="293"/>
                    </a:cubicBezTo>
                    <a:cubicBezTo>
                      <a:pt x="651" y="282"/>
                      <a:pt x="642" y="273"/>
                      <a:pt x="630" y="273"/>
                    </a:cubicBezTo>
                    <a:close/>
                  </a:path>
                </a:pathLst>
              </a:custGeom>
              <a:noFill/>
              <a:ln w="19050">
                <a:solidFill>
                  <a:schemeClr val="accent1"/>
                </a:solidFill>
              </a:ln>
            </p:spPr>
            <p:txBody>
              <a:bodyPr vert="horz" wrap="square" lIns="91440" tIns="45720" rIns="91440" bIns="45720" numCol="1" anchor="t" anchorCtr="0" compatLnSpc="1">
                <a:prstTxWarp prst="textNoShape">
                  <a:avLst/>
                </a:prstTxWarp>
              </a:bodyPr>
              <a:lstStyle/>
              <a:p>
                <a:endParaRPr lang="id-ID"/>
              </a:p>
            </p:txBody>
          </p:sp>
          <p:sp>
            <p:nvSpPr>
              <p:cNvPr id="63" name="Freeform 255"/>
              <p:cNvSpPr>
                <a:spLocks/>
              </p:cNvSpPr>
              <p:nvPr/>
            </p:nvSpPr>
            <p:spPr bwMode="auto">
              <a:xfrm flipH="1">
                <a:off x="6338750" y="3508338"/>
                <a:ext cx="1474828" cy="2827101"/>
              </a:xfrm>
              <a:custGeom>
                <a:avLst/>
                <a:gdLst>
                  <a:gd name="T0" fmla="*/ 835 w 1488"/>
                  <a:gd name="T1" fmla="*/ 717 h 2854"/>
                  <a:gd name="T2" fmla="*/ 851 w 1488"/>
                  <a:gd name="T3" fmla="*/ 708 h 2854"/>
                  <a:gd name="T4" fmla="*/ 1249 w 1488"/>
                  <a:gd name="T5" fmla="*/ 68 h 2854"/>
                  <a:gd name="T6" fmla="*/ 1417 w 1488"/>
                  <a:gd name="T7" fmla="*/ 36 h 2854"/>
                  <a:gd name="T8" fmla="*/ 1451 w 1488"/>
                  <a:gd name="T9" fmla="*/ 199 h 2854"/>
                  <a:gd name="T10" fmla="*/ 890 w 1488"/>
                  <a:gd name="T11" fmla="*/ 1074 h 2854"/>
                  <a:gd name="T12" fmla="*/ 887 w 1488"/>
                  <a:gd name="T13" fmla="*/ 1085 h 2854"/>
                  <a:gd name="T14" fmla="*/ 887 w 1488"/>
                  <a:gd name="T15" fmla="*/ 1839 h 2854"/>
                  <a:gd name="T16" fmla="*/ 887 w 1488"/>
                  <a:gd name="T17" fmla="*/ 1906 h 2854"/>
                  <a:gd name="T18" fmla="*/ 887 w 1488"/>
                  <a:gd name="T19" fmla="*/ 2723 h 2854"/>
                  <a:gd name="T20" fmla="*/ 751 w 1488"/>
                  <a:gd name="T21" fmla="*/ 2854 h 2854"/>
                  <a:gd name="T22" fmla="*/ 749 w 1488"/>
                  <a:gd name="T23" fmla="*/ 2854 h 2854"/>
                  <a:gd name="T24" fmla="*/ 614 w 1488"/>
                  <a:gd name="T25" fmla="*/ 2723 h 2854"/>
                  <a:gd name="T26" fmla="*/ 614 w 1488"/>
                  <a:gd name="T27" fmla="*/ 1925 h 2854"/>
                  <a:gd name="T28" fmla="*/ 595 w 1488"/>
                  <a:gd name="T29" fmla="*/ 1906 h 2854"/>
                  <a:gd name="T30" fmla="*/ 576 w 1488"/>
                  <a:gd name="T31" fmla="*/ 1906 h 2854"/>
                  <a:gd name="T32" fmla="*/ 557 w 1488"/>
                  <a:gd name="T33" fmla="*/ 1925 h 2854"/>
                  <a:gd name="T34" fmla="*/ 557 w 1488"/>
                  <a:gd name="T35" fmla="*/ 2723 h 2854"/>
                  <a:gd name="T36" fmla="*/ 421 w 1488"/>
                  <a:gd name="T37" fmla="*/ 2854 h 2854"/>
                  <a:gd name="T38" fmla="*/ 419 w 1488"/>
                  <a:gd name="T39" fmla="*/ 2854 h 2854"/>
                  <a:gd name="T40" fmla="*/ 283 w 1488"/>
                  <a:gd name="T41" fmla="*/ 2723 h 2854"/>
                  <a:gd name="T42" fmla="*/ 283 w 1488"/>
                  <a:gd name="T43" fmla="*/ 1906 h 2854"/>
                  <a:gd name="T44" fmla="*/ 283 w 1488"/>
                  <a:gd name="T45" fmla="*/ 1839 h 2854"/>
                  <a:gd name="T46" fmla="*/ 283 w 1488"/>
                  <a:gd name="T47" fmla="*/ 1103 h 2854"/>
                  <a:gd name="T48" fmla="*/ 263 w 1488"/>
                  <a:gd name="T49" fmla="*/ 1085 h 2854"/>
                  <a:gd name="T50" fmla="*/ 263 w 1488"/>
                  <a:gd name="T51" fmla="*/ 1085 h 2854"/>
                  <a:gd name="T52" fmla="*/ 246 w 1488"/>
                  <a:gd name="T53" fmla="*/ 1103 h 2854"/>
                  <a:gd name="T54" fmla="*/ 246 w 1488"/>
                  <a:gd name="T55" fmla="*/ 1712 h 2854"/>
                  <a:gd name="T56" fmla="*/ 123 w 1488"/>
                  <a:gd name="T57" fmla="*/ 1830 h 2854"/>
                  <a:gd name="T58" fmla="*/ 0 w 1488"/>
                  <a:gd name="T59" fmla="*/ 1712 h 2854"/>
                  <a:gd name="T60" fmla="*/ 0 w 1488"/>
                  <a:gd name="T61" fmla="*/ 1170 h 2854"/>
                  <a:gd name="T62" fmla="*/ 0 w 1488"/>
                  <a:gd name="T63" fmla="*/ 1024 h 2854"/>
                  <a:gd name="T64" fmla="*/ 0 w 1488"/>
                  <a:gd name="T65" fmla="*/ 736 h 2854"/>
                  <a:gd name="T66" fmla="*/ 19 w 1488"/>
                  <a:gd name="T67" fmla="*/ 717 h 2854"/>
                  <a:gd name="T68" fmla="*/ 835 w 1488"/>
                  <a:gd name="T69" fmla="*/ 717 h 2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88" h="2854">
                    <a:moveTo>
                      <a:pt x="835" y="717"/>
                    </a:moveTo>
                    <a:cubicBezTo>
                      <a:pt x="841" y="717"/>
                      <a:pt x="847" y="714"/>
                      <a:pt x="851" y="708"/>
                    </a:cubicBezTo>
                    <a:cubicBezTo>
                      <a:pt x="1249" y="68"/>
                      <a:pt x="1249" y="68"/>
                      <a:pt x="1249" y="68"/>
                    </a:cubicBezTo>
                    <a:cubicBezTo>
                      <a:pt x="1286" y="14"/>
                      <a:pt x="1361" y="0"/>
                      <a:pt x="1417" y="36"/>
                    </a:cubicBezTo>
                    <a:cubicBezTo>
                      <a:pt x="1473" y="72"/>
                      <a:pt x="1488" y="145"/>
                      <a:pt x="1451" y="199"/>
                    </a:cubicBezTo>
                    <a:cubicBezTo>
                      <a:pt x="890" y="1074"/>
                      <a:pt x="890" y="1074"/>
                      <a:pt x="890" y="1074"/>
                    </a:cubicBezTo>
                    <a:cubicBezTo>
                      <a:pt x="888" y="1077"/>
                      <a:pt x="887" y="1081"/>
                      <a:pt x="887" y="1085"/>
                    </a:cubicBezTo>
                    <a:cubicBezTo>
                      <a:pt x="887" y="1839"/>
                      <a:pt x="887" y="1839"/>
                      <a:pt x="887" y="1839"/>
                    </a:cubicBezTo>
                    <a:cubicBezTo>
                      <a:pt x="887" y="1906"/>
                      <a:pt x="887" y="1906"/>
                      <a:pt x="887" y="1906"/>
                    </a:cubicBezTo>
                    <a:cubicBezTo>
                      <a:pt x="887" y="2723"/>
                      <a:pt x="887" y="2723"/>
                      <a:pt x="887" y="2723"/>
                    </a:cubicBezTo>
                    <a:cubicBezTo>
                      <a:pt x="887" y="2795"/>
                      <a:pt x="826" y="2854"/>
                      <a:pt x="751" y="2854"/>
                    </a:cubicBezTo>
                    <a:cubicBezTo>
                      <a:pt x="749" y="2854"/>
                      <a:pt x="749" y="2854"/>
                      <a:pt x="749" y="2854"/>
                    </a:cubicBezTo>
                    <a:cubicBezTo>
                      <a:pt x="675" y="2854"/>
                      <a:pt x="614" y="2795"/>
                      <a:pt x="614" y="2723"/>
                    </a:cubicBezTo>
                    <a:cubicBezTo>
                      <a:pt x="614" y="1925"/>
                      <a:pt x="614" y="1925"/>
                      <a:pt x="614" y="1925"/>
                    </a:cubicBezTo>
                    <a:cubicBezTo>
                      <a:pt x="614" y="1914"/>
                      <a:pt x="605" y="1906"/>
                      <a:pt x="595" y="1906"/>
                    </a:cubicBezTo>
                    <a:cubicBezTo>
                      <a:pt x="576" y="1906"/>
                      <a:pt x="576" y="1906"/>
                      <a:pt x="576" y="1906"/>
                    </a:cubicBezTo>
                    <a:cubicBezTo>
                      <a:pt x="565" y="1906"/>
                      <a:pt x="557" y="1914"/>
                      <a:pt x="557" y="1925"/>
                    </a:cubicBezTo>
                    <a:cubicBezTo>
                      <a:pt x="557" y="2723"/>
                      <a:pt x="557" y="2723"/>
                      <a:pt x="557" y="2723"/>
                    </a:cubicBezTo>
                    <a:cubicBezTo>
                      <a:pt x="557" y="2795"/>
                      <a:pt x="495" y="2854"/>
                      <a:pt x="421" y="2854"/>
                    </a:cubicBezTo>
                    <a:cubicBezTo>
                      <a:pt x="419" y="2854"/>
                      <a:pt x="419" y="2854"/>
                      <a:pt x="419" y="2854"/>
                    </a:cubicBezTo>
                    <a:cubicBezTo>
                      <a:pt x="344" y="2854"/>
                      <a:pt x="283" y="2795"/>
                      <a:pt x="283" y="2723"/>
                    </a:cubicBezTo>
                    <a:cubicBezTo>
                      <a:pt x="283" y="1906"/>
                      <a:pt x="283" y="1906"/>
                      <a:pt x="283" y="1906"/>
                    </a:cubicBezTo>
                    <a:cubicBezTo>
                      <a:pt x="283" y="1839"/>
                      <a:pt x="283" y="1839"/>
                      <a:pt x="283" y="1839"/>
                    </a:cubicBezTo>
                    <a:cubicBezTo>
                      <a:pt x="283" y="1103"/>
                      <a:pt x="283" y="1103"/>
                      <a:pt x="283" y="1103"/>
                    </a:cubicBezTo>
                    <a:cubicBezTo>
                      <a:pt x="283" y="1092"/>
                      <a:pt x="274" y="1084"/>
                      <a:pt x="263" y="1085"/>
                    </a:cubicBezTo>
                    <a:cubicBezTo>
                      <a:pt x="263" y="1085"/>
                      <a:pt x="263" y="1085"/>
                      <a:pt x="263" y="1085"/>
                    </a:cubicBezTo>
                    <a:cubicBezTo>
                      <a:pt x="253" y="1086"/>
                      <a:pt x="246" y="1094"/>
                      <a:pt x="246" y="1103"/>
                    </a:cubicBezTo>
                    <a:cubicBezTo>
                      <a:pt x="246" y="1712"/>
                      <a:pt x="246" y="1712"/>
                      <a:pt x="246" y="1712"/>
                    </a:cubicBezTo>
                    <a:cubicBezTo>
                      <a:pt x="246" y="1778"/>
                      <a:pt x="190" y="1830"/>
                      <a:pt x="123" y="1830"/>
                    </a:cubicBezTo>
                    <a:cubicBezTo>
                      <a:pt x="56" y="1830"/>
                      <a:pt x="0" y="1778"/>
                      <a:pt x="0" y="1712"/>
                    </a:cubicBezTo>
                    <a:cubicBezTo>
                      <a:pt x="0" y="1170"/>
                      <a:pt x="0" y="1170"/>
                      <a:pt x="0" y="1170"/>
                    </a:cubicBezTo>
                    <a:cubicBezTo>
                      <a:pt x="0" y="1024"/>
                      <a:pt x="0" y="1024"/>
                      <a:pt x="0" y="1024"/>
                    </a:cubicBezTo>
                    <a:cubicBezTo>
                      <a:pt x="0" y="736"/>
                      <a:pt x="0" y="736"/>
                      <a:pt x="0" y="736"/>
                    </a:cubicBezTo>
                    <a:cubicBezTo>
                      <a:pt x="0" y="726"/>
                      <a:pt x="9" y="717"/>
                      <a:pt x="19" y="717"/>
                    </a:cubicBezTo>
                    <a:lnTo>
                      <a:pt x="835" y="717"/>
                    </a:lnTo>
                    <a:close/>
                  </a:path>
                </a:pathLst>
              </a:custGeom>
              <a:noFill/>
              <a:ln w="19050">
                <a:solidFill>
                  <a:schemeClr val="accent1"/>
                </a:solidFill>
              </a:ln>
            </p:spPr>
            <p:txBody>
              <a:bodyPr vert="horz" wrap="square" lIns="91440" tIns="45720" rIns="91440" bIns="45720" numCol="1" anchor="t" anchorCtr="0" compatLnSpc="1">
                <a:prstTxWarp prst="textNoShape">
                  <a:avLst/>
                </a:prstTxWarp>
              </a:bodyPr>
              <a:lstStyle/>
              <a:p>
                <a:endParaRPr lang="id-ID"/>
              </a:p>
            </p:txBody>
          </p:sp>
          <p:sp>
            <p:nvSpPr>
              <p:cNvPr id="64" name="Freeform 256"/>
              <p:cNvSpPr>
                <a:spLocks/>
              </p:cNvSpPr>
              <p:nvPr/>
            </p:nvSpPr>
            <p:spPr bwMode="auto">
              <a:xfrm flipH="1">
                <a:off x="6935886" y="3851325"/>
                <a:ext cx="604838" cy="327025"/>
              </a:xfrm>
              <a:custGeom>
                <a:avLst/>
                <a:gdLst>
                  <a:gd name="T0" fmla="*/ 1 w 535"/>
                  <a:gd name="T1" fmla="*/ 0 h 290"/>
                  <a:gd name="T2" fmla="*/ 0 w 535"/>
                  <a:gd name="T3" fmla="*/ 22 h 290"/>
                  <a:gd name="T4" fmla="*/ 267 w 535"/>
                  <a:gd name="T5" fmla="*/ 290 h 290"/>
                  <a:gd name="T6" fmla="*/ 535 w 535"/>
                  <a:gd name="T7" fmla="*/ 22 h 290"/>
                  <a:gd name="T8" fmla="*/ 534 w 535"/>
                  <a:gd name="T9" fmla="*/ 0 h 290"/>
                  <a:gd name="T10" fmla="*/ 1 w 535"/>
                  <a:gd name="T11" fmla="*/ 0 h 290"/>
                </a:gdLst>
                <a:ahLst/>
                <a:cxnLst>
                  <a:cxn ang="0">
                    <a:pos x="T0" y="T1"/>
                  </a:cxn>
                  <a:cxn ang="0">
                    <a:pos x="T2" y="T3"/>
                  </a:cxn>
                  <a:cxn ang="0">
                    <a:pos x="T4" y="T5"/>
                  </a:cxn>
                  <a:cxn ang="0">
                    <a:pos x="T6" y="T7"/>
                  </a:cxn>
                  <a:cxn ang="0">
                    <a:pos x="T8" y="T9"/>
                  </a:cxn>
                  <a:cxn ang="0">
                    <a:pos x="T10" y="T11"/>
                  </a:cxn>
                </a:cxnLst>
                <a:rect l="0" t="0" r="r" b="b"/>
                <a:pathLst>
                  <a:path w="535" h="290">
                    <a:moveTo>
                      <a:pt x="1" y="0"/>
                    </a:moveTo>
                    <a:cubicBezTo>
                      <a:pt x="0" y="7"/>
                      <a:pt x="0" y="15"/>
                      <a:pt x="0" y="22"/>
                    </a:cubicBezTo>
                    <a:cubicBezTo>
                      <a:pt x="0" y="170"/>
                      <a:pt x="120" y="290"/>
                      <a:pt x="267" y="290"/>
                    </a:cubicBezTo>
                    <a:cubicBezTo>
                      <a:pt x="415" y="290"/>
                      <a:pt x="535" y="170"/>
                      <a:pt x="535" y="22"/>
                    </a:cubicBezTo>
                    <a:cubicBezTo>
                      <a:pt x="535" y="15"/>
                      <a:pt x="534" y="7"/>
                      <a:pt x="534" y="0"/>
                    </a:cubicBezTo>
                    <a:lnTo>
                      <a:pt x="1" y="0"/>
                    </a:lnTo>
                    <a:close/>
                  </a:path>
                </a:pathLst>
              </a:custGeom>
              <a:noFill/>
              <a:ln w="19050">
                <a:solidFill>
                  <a:schemeClr val="accent1"/>
                </a:solidFill>
              </a:ln>
            </p:spPr>
            <p:txBody>
              <a:bodyPr vert="horz" wrap="square" lIns="91440" tIns="45720" rIns="91440" bIns="45720" numCol="1" anchor="t" anchorCtr="0" compatLnSpc="1">
                <a:prstTxWarp prst="textNoShape">
                  <a:avLst/>
                </a:prstTxWarp>
              </a:bodyPr>
              <a:lstStyle/>
              <a:p>
                <a:endParaRPr lang="id-ID"/>
              </a:p>
            </p:txBody>
          </p:sp>
        </p:grpSp>
      </p:grpSp>
      <p:grpSp>
        <p:nvGrpSpPr>
          <p:cNvPr id="5" name="קבוצה 4"/>
          <p:cNvGrpSpPr/>
          <p:nvPr/>
        </p:nvGrpSpPr>
        <p:grpSpPr>
          <a:xfrm>
            <a:off x="-15790" y="4353194"/>
            <a:ext cx="11529928" cy="1149262"/>
            <a:chOff x="-15790" y="4353194"/>
            <a:chExt cx="11529928" cy="1149262"/>
          </a:xfrm>
        </p:grpSpPr>
        <p:sp>
          <p:nvSpPr>
            <p:cNvPr id="42" name="מלבן 41"/>
            <p:cNvSpPr/>
            <p:nvPr/>
          </p:nvSpPr>
          <p:spPr>
            <a:xfrm>
              <a:off x="-15790" y="4353194"/>
              <a:ext cx="245977" cy="114926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43" name="מלבן 42"/>
            <p:cNvSpPr/>
            <p:nvPr/>
          </p:nvSpPr>
          <p:spPr>
            <a:xfrm>
              <a:off x="231052" y="4353194"/>
              <a:ext cx="1150732" cy="1149262"/>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44" name="מלבן 43"/>
            <p:cNvSpPr/>
            <p:nvPr/>
          </p:nvSpPr>
          <p:spPr>
            <a:xfrm>
              <a:off x="1382828" y="4353194"/>
              <a:ext cx="10131310" cy="114926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dirty="0">
                  <a:solidFill>
                    <a:schemeClr val="bg1"/>
                  </a:solidFill>
                </a:rPr>
                <a:t>We will also provide consulting and maintenance services for the entire project life span</a:t>
              </a:r>
            </a:p>
          </p:txBody>
        </p:sp>
        <p:sp>
          <p:nvSpPr>
            <p:cNvPr id="65" name="Freeform 21"/>
            <p:cNvSpPr>
              <a:spLocks noEditPoints="1"/>
            </p:cNvSpPr>
            <p:nvPr/>
          </p:nvSpPr>
          <p:spPr bwMode="auto">
            <a:xfrm>
              <a:off x="400430" y="4662425"/>
              <a:ext cx="784051" cy="627241"/>
            </a:xfrm>
            <a:custGeom>
              <a:avLst/>
              <a:gdLst>
                <a:gd name="T0" fmla="*/ 124 w 135"/>
                <a:gd name="T1" fmla="*/ 51 h 108"/>
                <a:gd name="T2" fmla="*/ 120 w 135"/>
                <a:gd name="T3" fmla="*/ 51 h 108"/>
                <a:gd name="T4" fmla="*/ 117 w 135"/>
                <a:gd name="T5" fmla="*/ 53 h 108"/>
                <a:gd name="T6" fmla="*/ 108 w 135"/>
                <a:gd name="T7" fmla="*/ 45 h 108"/>
                <a:gd name="T8" fmla="*/ 97 w 135"/>
                <a:gd name="T9" fmla="*/ 31 h 108"/>
                <a:gd name="T10" fmla="*/ 76 w 135"/>
                <a:gd name="T11" fmla="*/ 29 h 108"/>
                <a:gd name="T12" fmla="*/ 62 w 135"/>
                <a:gd name="T13" fmla="*/ 46 h 108"/>
                <a:gd name="T14" fmla="*/ 57 w 135"/>
                <a:gd name="T15" fmla="*/ 51 h 108"/>
                <a:gd name="T16" fmla="*/ 53 w 135"/>
                <a:gd name="T17" fmla="*/ 46 h 108"/>
                <a:gd name="T18" fmla="*/ 38 w 135"/>
                <a:gd name="T19" fmla="*/ 29 h 108"/>
                <a:gd name="T20" fmla="*/ 17 w 135"/>
                <a:gd name="T21" fmla="*/ 31 h 108"/>
                <a:gd name="T22" fmla="*/ 7 w 135"/>
                <a:gd name="T23" fmla="*/ 45 h 108"/>
                <a:gd name="T24" fmla="*/ 3 w 135"/>
                <a:gd name="T25" fmla="*/ 59 h 108"/>
                <a:gd name="T26" fmla="*/ 11 w 135"/>
                <a:gd name="T27" fmla="*/ 58 h 108"/>
                <a:gd name="T28" fmla="*/ 16 w 135"/>
                <a:gd name="T29" fmla="*/ 52 h 108"/>
                <a:gd name="T30" fmla="*/ 7 w 135"/>
                <a:gd name="T31" fmla="*/ 101 h 108"/>
                <a:gd name="T32" fmla="*/ 12 w 135"/>
                <a:gd name="T33" fmla="*/ 108 h 108"/>
                <a:gd name="T34" fmla="*/ 19 w 135"/>
                <a:gd name="T35" fmla="*/ 103 h 108"/>
                <a:gd name="T36" fmla="*/ 28 w 135"/>
                <a:gd name="T37" fmla="*/ 68 h 108"/>
                <a:gd name="T38" fmla="*/ 29 w 135"/>
                <a:gd name="T39" fmla="*/ 85 h 108"/>
                <a:gd name="T40" fmla="*/ 30 w 135"/>
                <a:gd name="T41" fmla="*/ 106 h 108"/>
                <a:gd name="T42" fmla="*/ 35 w 135"/>
                <a:gd name="T43" fmla="*/ 108 h 108"/>
                <a:gd name="T44" fmla="*/ 41 w 135"/>
                <a:gd name="T45" fmla="*/ 86 h 108"/>
                <a:gd name="T46" fmla="*/ 40 w 135"/>
                <a:gd name="T47" fmla="*/ 61 h 108"/>
                <a:gd name="T48" fmla="*/ 41 w 135"/>
                <a:gd name="T49" fmla="*/ 49 h 108"/>
                <a:gd name="T50" fmla="*/ 48 w 135"/>
                <a:gd name="T51" fmla="*/ 58 h 108"/>
                <a:gd name="T52" fmla="*/ 57 w 135"/>
                <a:gd name="T53" fmla="*/ 65 h 108"/>
                <a:gd name="T54" fmla="*/ 62 w 135"/>
                <a:gd name="T55" fmla="*/ 63 h 108"/>
                <a:gd name="T56" fmla="*/ 71 w 135"/>
                <a:gd name="T57" fmla="*/ 52 h 108"/>
                <a:gd name="T58" fmla="*/ 75 w 135"/>
                <a:gd name="T59" fmla="*/ 61 h 108"/>
                <a:gd name="T60" fmla="*/ 73 w 135"/>
                <a:gd name="T61" fmla="*/ 79 h 108"/>
                <a:gd name="T62" fmla="*/ 73 w 135"/>
                <a:gd name="T63" fmla="*/ 102 h 108"/>
                <a:gd name="T64" fmla="*/ 80 w 135"/>
                <a:gd name="T65" fmla="*/ 108 h 108"/>
                <a:gd name="T66" fmla="*/ 85 w 135"/>
                <a:gd name="T67" fmla="*/ 102 h 108"/>
                <a:gd name="T68" fmla="*/ 85 w 135"/>
                <a:gd name="T69" fmla="*/ 80 h 108"/>
                <a:gd name="T70" fmla="*/ 88 w 135"/>
                <a:gd name="T71" fmla="*/ 68 h 108"/>
                <a:gd name="T72" fmla="*/ 101 w 135"/>
                <a:gd name="T73" fmla="*/ 108 h 108"/>
                <a:gd name="T74" fmla="*/ 106 w 135"/>
                <a:gd name="T75" fmla="*/ 105 h 108"/>
                <a:gd name="T76" fmla="*/ 99 w 135"/>
                <a:gd name="T77" fmla="*/ 63 h 108"/>
                <a:gd name="T78" fmla="*/ 98 w 135"/>
                <a:gd name="T79" fmla="*/ 52 h 108"/>
                <a:gd name="T80" fmla="*/ 104 w 135"/>
                <a:gd name="T81" fmla="*/ 59 h 108"/>
                <a:gd name="T82" fmla="*/ 106 w 135"/>
                <a:gd name="T83" fmla="*/ 65 h 108"/>
                <a:gd name="T84" fmla="*/ 102 w 135"/>
                <a:gd name="T85" fmla="*/ 69 h 108"/>
                <a:gd name="T86" fmla="*/ 113 w 135"/>
                <a:gd name="T87" fmla="*/ 81 h 108"/>
                <a:gd name="T88" fmla="*/ 117 w 135"/>
                <a:gd name="T89" fmla="*/ 81 h 108"/>
                <a:gd name="T90" fmla="*/ 134 w 135"/>
                <a:gd name="T91" fmla="*/ 61 h 108"/>
                <a:gd name="T92" fmla="*/ 108 w 135"/>
                <a:gd name="T93" fmla="*/ 62 h 108"/>
                <a:gd name="T94" fmla="*/ 108 w 135"/>
                <a:gd name="T95" fmla="*/ 61 h 108"/>
                <a:gd name="T96" fmla="*/ 113 w 135"/>
                <a:gd name="T97" fmla="*/ 55 h 108"/>
                <a:gd name="T98" fmla="*/ 114 w 135"/>
                <a:gd name="T99" fmla="*/ 56 h 108"/>
                <a:gd name="T100" fmla="*/ 31 w 135"/>
                <a:gd name="T101" fmla="*/ 27 h 108"/>
                <a:gd name="T102" fmla="*/ 31 w 135"/>
                <a:gd name="T103" fmla="*/ 0 h 108"/>
                <a:gd name="T104" fmla="*/ 31 w 135"/>
                <a:gd name="T105" fmla="*/ 27 h 108"/>
                <a:gd name="T106" fmla="*/ 97 w 135"/>
                <a:gd name="T107" fmla="*/ 13 h 108"/>
                <a:gd name="T108" fmla="*/ 70 w 135"/>
                <a:gd name="T109" fmla="*/ 1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35" h="108">
                  <a:moveTo>
                    <a:pt x="134" y="61"/>
                  </a:moveTo>
                  <a:cubicBezTo>
                    <a:pt x="124" y="51"/>
                    <a:pt x="124" y="51"/>
                    <a:pt x="124" y="51"/>
                  </a:cubicBezTo>
                  <a:cubicBezTo>
                    <a:pt x="123" y="50"/>
                    <a:pt x="123" y="50"/>
                    <a:pt x="122" y="50"/>
                  </a:cubicBezTo>
                  <a:cubicBezTo>
                    <a:pt x="121" y="50"/>
                    <a:pt x="120" y="50"/>
                    <a:pt x="120" y="51"/>
                  </a:cubicBezTo>
                  <a:cubicBezTo>
                    <a:pt x="117" y="54"/>
                    <a:pt x="117" y="54"/>
                    <a:pt x="117" y="54"/>
                  </a:cubicBezTo>
                  <a:cubicBezTo>
                    <a:pt x="117" y="54"/>
                    <a:pt x="117" y="54"/>
                    <a:pt x="117" y="53"/>
                  </a:cubicBezTo>
                  <a:cubicBezTo>
                    <a:pt x="115" y="52"/>
                    <a:pt x="114" y="52"/>
                    <a:pt x="112" y="51"/>
                  </a:cubicBezTo>
                  <a:cubicBezTo>
                    <a:pt x="108" y="45"/>
                    <a:pt x="108" y="45"/>
                    <a:pt x="108" y="45"/>
                  </a:cubicBezTo>
                  <a:cubicBezTo>
                    <a:pt x="107" y="44"/>
                    <a:pt x="105" y="41"/>
                    <a:pt x="104" y="40"/>
                  </a:cubicBezTo>
                  <a:cubicBezTo>
                    <a:pt x="97" y="31"/>
                    <a:pt x="97" y="31"/>
                    <a:pt x="97" y="31"/>
                  </a:cubicBezTo>
                  <a:cubicBezTo>
                    <a:pt x="96" y="30"/>
                    <a:pt x="95" y="29"/>
                    <a:pt x="93" y="29"/>
                  </a:cubicBezTo>
                  <a:cubicBezTo>
                    <a:pt x="93" y="29"/>
                    <a:pt x="76" y="29"/>
                    <a:pt x="76" y="29"/>
                  </a:cubicBezTo>
                  <a:cubicBezTo>
                    <a:pt x="74" y="29"/>
                    <a:pt x="72" y="30"/>
                    <a:pt x="71" y="32"/>
                  </a:cubicBezTo>
                  <a:cubicBezTo>
                    <a:pt x="62" y="46"/>
                    <a:pt x="62" y="46"/>
                    <a:pt x="62" y="46"/>
                  </a:cubicBezTo>
                  <a:cubicBezTo>
                    <a:pt x="61" y="47"/>
                    <a:pt x="59" y="49"/>
                    <a:pt x="58" y="50"/>
                  </a:cubicBezTo>
                  <a:cubicBezTo>
                    <a:pt x="57" y="51"/>
                    <a:pt x="57" y="51"/>
                    <a:pt x="57" y="51"/>
                  </a:cubicBezTo>
                  <a:cubicBezTo>
                    <a:pt x="56" y="50"/>
                    <a:pt x="56" y="50"/>
                    <a:pt x="56" y="50"/>
                  </a:cubicBezTo>
                  <a:cubicBezTo>
                    <a:pt x="55" y="49"/>
                    <a:pt x="53" y="47"/>
                    <a:pt x="53" y="46"/>
                  </a:cubicBezTo>
                  <a:cubicBezTo>
                    <a:pt x="43" y="32"/>
                    <a:pt x="43" y="32"/>
                    <a:pt x="43" y="32"/>
                  </a:cubicBezTo>
                  <a:cubicBezTo>
                    <a:pt x="42" y="30"/>
                    <a:pt x="40" y="29"/>
                    <a:pt x="38" y="29"/>
                  </a:cubicBezTo>
                  <a:cubicBezTo>
                    <a:pt x="22" y="29"/>
                    <a:pt x="22" y="29"/>
                    <a:pt x="22" y="29"/>
                  </a:cubicBezTo>
                  <a:cubicBezTo>
                    <a:pt x="20" y="29"/>
                    <a:pt x="18" y="30"/>
                    <a:pt x="17" y="31"/>
                  </a:cubicBezTo>
                  <a:cubicBezTo>
                    <a:pt x="11" y="40"/>
                    <a:pt x="11" y="40"/>
                    <a:pt x="11" y="40"/>
                  </a:cubicBezTo>
                  <a:cubicBezTo>
                    <a:pt x="9" y="41"/>
                    <a:pt x="8" y="44"/>
                    <a:pt x="7" y="45"/>
                  </a:cubicBezTo>
                  <a:cubicBezTo>
                    <a:pt x="2" y="51"/>
                    <a:pt x="2" y="51"/>
                    <a:pt x="2" y="51"/>
                  </a:cubicBezTo>
                  <a:cubicBezTo>
                    <a:pt x="0" y="54"/>
                    <a:pt x="1" y="58"/>
                    <a:pt x="3" y="59"/>
                  </a:cubicBezTo>
                  <a:cubicBezTo>
                    <a:pt x="4" y="60"/>
                    <a:pt x="5" y="61"/>
                    <a:pt x="7" y="61"/>
                  </a:cubicBezTo>
                  <a:cubicBezTo>
                    <a:pt x="8" y="61"/>
                    <a:pt x="10" y="60"/>
                    <a:pt x="11" y="58"/>
                  </a:cubicBezTo>
                  <a:cubicBezTo>
                    <a:pt x="16" y="52"/>
                    <a:pt x="16" y="52"/>
                    <a:pt x="16" y="52"/>
                  </a:cubicBezTo>
                  <a:cubicBezTo>
                    <a:pt x="16" y="52"/>
                    <a:pt x="16" y="52"/>
                    <a:pt x="16" y="52"/>
                  </a:cubicBezTo>
                  <a:cubicBezTo>
                    <a:pt x="15" y="63"/>
                    <a:pt x="15" y="63"/>
                    <a:pt x="15" y="63"/>
                  </a:cubicBezTo>
                  <a:cubicBezTo>
                    <a:pt x="7" y="101"/>
                    <a:pt x="7" y="101"/>
                    <a:pt x="7" y="101"/>
                  </a:cubicBezTo>
                  <a:cubicBezTo>
                    <a:pt x="7" y="102"/>
                    <a:pt x="7" y="104"/>
                    <a:pt x="8" y="105"/>
                  </a:cubicBezTo>
                  <a:cubicBezTo>
                    <a:pt x="9" y="107"/>
                    <a:pt x="10" y="108"/>
                    <a:pt x="12" y="108"/>
                  </a:cubicBezTo>
                  <a:cubicBezTo>
                    <a:pt x="12" y="108"/>
                    <a:pt x="12" y="108"/>
                    <a:pt x="13" y="108"/>
                  </a:cubicBezTo>
                  <a:cubicBezTo>
                    <a:pt x="16" y="108"/>
                    <a:pt x="18" y="106"/>
                    <a:pt x="19" y="103"/>
                  </a:cubicBezTo>
                  <a:cubicBezTo>
                    <a:pt x="26" y="68"/>
                    <a:pt x="26" y="68"/>
                    <a:pt x="26" y="68"/>
                  </a:cubicBezTo>
                  <a:cubicBezTo>
                    <a:pt x="28" y="68"/>
                    <a:pt x="28" y="68"/>
                    <a:pt x="28" y="68"/>
                  </a:cubicBezTo>
                  <a:cubicBezTo>
                    <a:pt x="29" y="80"/>
                    <a:pt x="29" y="80"/>
                    <a:pt x="29" y="80"/>
                  </a:cubicBezTo>
                  <a:cubicBezTo>
                    <a:pt x="29" y="81"/>
                    <a:pt x="29" y="84"/>
                    <a:pt x="29" y="85"/>
                  </a:cubicBezTo>
                  <a:cubicBezTo>
                    <a:pt x="29" y="102"/>
                    <a:pt x="29" y="102"/>
                    <a:pt x="29" y="102"/>
                  </a:cubicBezTo>
                  <a:cubicBezTo>
                    <a:pt x="29" y="104"/>
                    <a:pt x="29" y="105"/>
                    <a:pt x="30" y="106"/>
                  </a:cubicBezTo>
                  <a:cubicBezTo>
                    <a:pt x="31" y="107"/>
                    <a:pt x="33" y="108"/>
                    <a:pt x="35" y="108"/>
                  </a:cubicBezTo>
                  <a:cubicBezTo>
                    <a:pt x="35" y="108"/>
                    <a:pt x="35" y="108"/>
                    <a:pt x="35" y="108"/>
                  </a:cubicBezTo>
                  <a:cubicBezTo>
                    <a:pt x="38" y="108"/>
                    <a:pt x="41" y="106"/>
                    <a:pt x="41" y="102"/>
                  </a:cubicBezTo>
                  <a:cubicBezTo>
                    <a:pt x="41" y="86"/>
                    <a:pt x="41" y="86"/>
                    <a:pt x="41" y="86"/>
                  </a:cubicBezTo>
                  <a:cubicBezTo>
                    <a:pt x="42" y="84"/>
                    <a:pt x="41" y="81"/>
                    <a:pt x="41" y="79"/>
                  </a:cubicBezTo>
                  <a:cubicBezTo>
                    <a:pt x="40" y="61"/>
                    <a:pt x="40" y="61"/>
                    <a:pt x="40" y="61"/>
                  </a:cubicBezTo>
                  <a:cubicBezTo>
                    <a:pt x="40" y="61"/>
                    <a:pt x="40" y="61"/>
                    <a:pt x="40" y="61"/>
                  </a:cubicBezTo>
                  <a:cubicBezTo>
                    <a:pt x="41" y="49"/>
                    <a:pt x="41" y="49"/>
                    <a:pt x="41" y="49"/>
                  </a:cubicBezTo>
                  <a:cubicBezTo>
                    <a:pt x="43" y="52"/>
                    <a:pt x="43" y="52"/>
                    <a:pt x="43" y="52"/>
                  </a:cubicBezTo>
                  <a:cubicBezTo>
                    <a:pt x="44" y="54"/>
                    <a:pt x="46" y="56"/>
                    <a:pt x="48" y="58"/>
                  </a:cubicBezTo>
                  <a:cubicBezTo>
                    <a:pt x="52" y="63"/>
                    <a:pt x="52" y="63"/>
                    <a:pt x="52" y="63"/>
                  </a:cubicBezTo>
                  <a:cubicBezTo>
                    <a:pt x="54" y="64"/>
                    <a:pt x="55" y="65"/>
                    <a:pt x="57" y="65"/>
                  </a:cubicBezTo>
                  <a:cubicBezTo>
                    <a:pt x="58" y="65"/>
                    <a:pt x="58" y="65"/>
                    <a:pt x="58" y="65"/>
                  </a:cubicBezTo>
                  <a:cubicBezTo>
                    <a:pt x="59" y="65"/>
                    <a:pt x="61" y="64"/>
                    <a:pt x="62" y="63"/>
                  </a:cubicBezTo>
                  <a:cubicBezTo>
                    <a:pt x="67" y="58"/>
                    <a:pt x="67" y="58"/>
                    <a:pt x="67" y="58"/>
                  </a:cubicBezTo>
                  <a:cubicBezTo>
                    <a:pt x="68" y="56"/>
                    <a:pt x="70" y="54"/>
                    <a:pt x="71" y="52"/>
                  </a:cubicBezTo>
                  <a:cubicBezTo>
                    <a:pt x="74" y="49"/>
                    <a:pt x="74" y="49"/>
                    <a:pt x="74" y="49"/>
                  </a:cubicBezTo>
                  <a:cubicBezTo>
                    <a:pt x="75" y="61"/>
                    <a:pt x="75" y="61"/>
                    <a:pt x="75" y="61"/>
                  </a:cubicBezTo>
                  <a:cubicBezTo>
                    <a:pt x="75" y="61"/>
                    <a:pt x="75" y="61"/>
                    <a:pt x="75" y="61"/>
                  </a:cubicBezTo>
                  <a:cubicBezTo>
                    <a:pt x="73" y="79"/>
                    <a:pt x="73" y="79"/>
                    <a:pt x="73" y="79"/>
                  </a:cubicBezTo>
                  <a:cubicBezTo>
                    <a:pt x="73" y="81"/>
                    <a:pt x="73" y="84"/>
                    <a:pt x="73" y="86"/>
                  </a:cubicBezTo>
                  <a:cubicBezTo>
                    <a:pt x="73" y="102"/>
                    <a:pt x="73" y="102"/>
                    <a:pt x="73" y="102"/>
                  </a:cubicBezTo>
                  <a:cubicBezTo>
                    <a:pt x="74" y="106"/>
                    <a:pt x="76" y="108"/>
                    <a:pt x="79" y="108"/>
                  </a:cubicBezTo>
                  <a:cubicBezTo>
                    <a:pt x="80" y="108"/>
                    <a:pt x="80" y="108"/>
                    <a:pt x="80" y="108"/>
                  </a:cubicBezTo>
                  <a:cubicBezTo>
                    <a:pt x="81" y="108"/>
                    <a:pt x="83" y="107"/>
                    <a:pt x="84" y="106"/>
                  </a:cubicBezTo>
                  <a:cubicBezTo>
                    <a:pt x="85" y="105"/>
                    <a:pt x="86" y="104"/>
                    <a:pt x="85" y="102"/>
                  </a:cubicBezTo>
                  <a:cubicBezTo>
                    <a:pt x="85" y="85"/>
                    <a:pt x="85" y="85"/>
                    <a:pt x="85" y="85"/>
                  </a:cubicBezTo>
                  <a:cubicBezTo>
                    <a:pt x="85" y="84"/>
                    <a:pt x="85" y="81"/>
                    <a:pt x="85" y="80"/>
                  </a:cubicBezTo>
                  <a:cubicBezTo>
                    <a:pt x="86" y="68"/>
                    <a:pt x="86" y="68"/>
                    <a:pt x="86" y="68"/>
                  </a:cubicBezTo>
                  <a:cubicBezTo>
                    <a:pt x="88" y="68"/>
                    <a:pt x="88" y="68"/>
                    <a:pt x="88" y="68"/>
                  </a:cubicBezTo>
                  <a:cubicBezTo>
                    <a:pt x="96" y="103"/>
                    <a:pt x="96" y="103"/>
                    <a:pt x="96" y="103"/>
                  </a:cubicBezTo>
                  <a:cubicBezTo>
                    <a:pt x="96" y="106"/>
                    <a:pt x="99" y="108"/>
                    <a:pt x="101" y="108"/>
                  </a:cubicBezTo>
                  <a:cubicBezTo>
                    <a:pt x="102" y="108"/>
                    <a:pt x="102" y="108"/>
                    <a:pt x="103" y="108"/>
                  </a:cubicBezTo>
                  <a:cubicBezTo>
                    <a:pt x="104" y="108"/>
                    <a:pt x="106" y="107"/>
                    <a:pt x="106" y="105"/>
                  </a:cubicBezTo>
                  <a:cubicBezTo>
                    <a:pt x="107" y="104"/>
                    <a:pt x="108" y="102"/>
                    <a:pt x="107" y="101"/>
                  </a:cubicBezTo>
                  <a:cubicBezTo>
                    <a:pt x="99" y="63"/>
                    <a:pt x="99" y="63"/>
                    <a:pt x="99" y="63"/>
                  </a:cubicBezTo>
                  <a:cubicBezTo>
                    <a:pt x="98" y="52"/>
                    <a:pt x="98" y="52"/>
                    <a:pt x="98" y="52"/>
                  </a:cubicBezTo>
                  <a:cubicBezTo>
                    <a:pt x="98" y="52"/>
                    <a:pt x="98" y="52"/>
                    <a:pt x="98" y="52"/>
                  </a:cubicBezTo>
                  <a:cubicBezTo>
                    <a:pt x="103" y="58"/>
                    <a:pt x="103" y="58"/>
                    <a:pt x="103" y="58"/>
                  </a:cubicBezTo>
                  <a:cubicBezTo>
                    <a:pt x="103" y="59"/>
                    <a:pt x="104" y="59"/>
                    <a:pt x="104" y="59"/>
                  </a:cubicBezTo>
                  <a:cubicBezTo>
                    <a:pt x="104" y="61"/>
                    <a:pt x="104" y="63"/>
                    <a:pt x="106" y="64"/>
                  </a:cubicBezTo>
                  <a:cubicBezTo>
                    <a:pt x="106" y="64"/>
                    <a:pt x="106" y="64"/>
                    <a:pt x="106" y="65"/>
                  </a:cubicBezTo>
                  <a:cubicBezTo>
                    <a:pt x="103" y="67"/>
                    <a:pt x="103" y="67"/>
                    <a:pt x="103" y="67"/>
                  </a:cubicBezTo>
                  <a:cubicBezTo>
                    <a:pt x="103" y="68"/>
                    <a:pt x="102" y="69"/>
                    <a:pt x="102" y="69"/>
                  </a:cubicBezTo>
                  <a:cubicBezTo>
                    <a:pt x="102" y="70"/>
                    <a:pt x="103" y="71"/>
                    <a:pt x="103" y="72"/>
                  </a:cubicBezTo>
                  <a:cubicBezTo>
                    <a:pt x="113" y="81"/>
                    <a:pt x="113" y="81"/>
                    <a:pt x="113" y="81"/>
                  </a:cubicBezTo>
                  <a:cubicBezTo>
                    <a:pt x="114" y="82"/>
                    <a:pt x="114" y="82"/>
                    <a:pt x="115" y="82"/>
                  </a:cubicBezTo>
                  <a:cubicBezTo>
                    <a:pt x="116" y="82"/>
                    <a:pt x="117" y="82"/>
                    <a:pt x="117" y="81"/>
                  </a:cubicBezTo>
                  <a:cubicBezTo>
                    <a:pt x="134" y="65"/>
                    <a:pt x="134" y="65"/>
                    <a:pt x="134" y="65"/>
                  </a:cubicBezTo>
                  <a:cubicBezTo>
                    <a:pt x="135" y="64"/>
                    <a:pt x="135" y="62"/>
                    <a:pt x="134" y="61"/>
                  </a:cubicBezTo>
                  <a:close/>
                  <a:moveTo>
                    <a:pt x="109" y="62"/>
                  </a:moveTo>
                  <a:cubicBezTo>
                    <a:pt x="109" y="62"/>
                    <a:pt x="108" y="62"/>
                    <a:pt x="108" y="62"/>
                  </a:cubicBezTo>
                  <a:cubicBezTo>
                    <a:pt x="108" y="61"/>
                    <a:pt x="108" y="61"/>
                    <a:pt x="108" y="61"/>
                  </a:cubicBezTo>
                  <a:cubicBezTo>
                    <a:pt x="108" y="61"/>
                    <a:pt x="108" y="61"/>
                    <a:pt x="108" y="61"/>
                  </a:cubicBezTo>
                  <a:cubicBezTo>
                    <a:pt x="109" y="61"/>
                    <a:pt x="110" y="60"/>
                    <a:pt x="111" y="59"/>
                  </a:cubicBezTo>
                  <a:cubicBezTo>
                    <a:pt x="112" y="58"/>
                    <a:pt x="113" y="57"/>
                    <a:pt x="113" y="55"/>
                  </a:cubicBezTo>
                  <a:cubicBezTo>
                    <a:pt x="114" y="56"/>
                    <a:pt x="114" y="56"/>
                    <a:pt x="114" y="56"/>
                  </a:cubicBezTo>
                  <a:cubicBezTo>
                    <a:pt x="114" y="56"/>
                    <a:pt x="114" y="56"/>
                    <a:pt x="114" y="56"/>
                  </a:cubicBezTo>
                  <a:lnTo>
                    <a:pt x="109" y="62"/>
                  </a:lnTo>
                  <a:close/>
                  <a:moveTo>
                    <a:pt x="31" y="27"/>
                  </a:moveTo>
                  <a:cubicBezTo>
                    <a:pt x="39" y="27"/>
                    <a:pt x="45" y="21"/>
                    <a:pt x="45" y="13"/>
                  </a:cubicBezTo>
                  <a:cubicBezTo>
                    <a:pt x="45" y="6"/>
                    <a:pt x="39" y="0"/>
                    <a:pt x="31" y="0"/>
                  </a:cubicBezTo>
                  <a:cubicBezTo>
                    <a:pt x="24" y="0"/>
                    <a:pt x="18" y="6"/>
                    <a:pt x="18" y="13"/>
                  </a:cubicBezTo>
                  <a:cubicBezTo>
                    <a:pt x="18" y="21"/>
                    <a:pt x="24" y="27"/>
                    <a:pt x="31" y="27"/>
                  </a:cubicBezTo>
                  <a:close/>
                  <a:moveTo>
                    <a:pt x="83" y="27"/>
                  </a:moveTo>
                  <a:cubicBezTo>
                    <a:pt x="91" y="27"/>
                    <a:pt x="97" y="21"/>
                    <a:pt x="97" y="13"/>
                  </a:cubicBezTo>
                  <a:cubicBezTo>
                    <a:pt x="97" y="6"/>
                    <a:pt x="91" y="0"/>
                    <a:pt x="83" y="0"/>
                  </a:cubicBezTo>
                  <a:cubicBezTo>
                    <a:pt x="76" y="0"/>
                    <a:pt x="70" y="6"/>
                    <a:pt x="70" y="13"/>
                  </a:cubicBezTo>
                  <a:cubicBezTo>
                    <a:pt x="70" y="21"/>
                    <a:pt x="76" y="27"/>
                    <a:pt x="83" y="27"/>
                  </a:cubicBezTo>
                  <a:close/>
                </a:path>
              </a:pathLst>
            </a:custGeom>
            <a:noFill/>
            <a:ln w="19050">
              <a:solidFill>
                <a:schemeClr val="accent5"/>
              </a:solidFill>
            </a:ln>
          </p:spPr>
          <p:txBody>
            <a:bodyPr vert="horz" wrap="square" lIns="120728" tIns="60364" rIns="120728" bIns="60364"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086807968"/>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מציין מיקום של מספר שקופית 5"/>
          <p:cNvSpPr>
            <a:spLocks noGrp="1"/>
          </p:cNvSpPr>
          <p:nvPr>
            <p:ph type="sldNum" sz="quarter" idx="12"/>
          </p:nvPr>
        </p:nvSpPr>
        <p:spPr>
          <a:xfrm>
            <a:off x="129165" y="6496485"/>
            <a:ext cx="336992" cy="301756"/>
          </a:xfrm>
        </p:spPr>
        <p:txBody>
          <a:bodyPr/>
          <a:lstStyle/>
          <a:p>
            <a:fld id="{E1F767F5-0C98-4706-8AFB-FCD5A80B5AF3}" type="slidenum">
              <a:rPr lang="he-IL" sz="1000" b="1" smtClean="0">
                <a:solidFill>
                  <a:schemeClr val="accent1"/>
                </a:solidFill>
              </a:rPr>
              <a:t>17</a:t>
            </a:fld>
            <a:endParaRPr lang="he-IL" sz="1000" b="1" dirty="0">
              <a:solidFill>
                <a:schemeClr val="accent1"/>
              </a:solidFill>
            </a:endParaRPr>
          </a:p>
        </p:txBody>
      </p:sp>
      <p:sp>
        <p:nvSpPr>
          <p:cNvPr id="39" name="TextBox 38"/>
          <p:cNvSpPr txBox="1"/>
          <p:nvPr/>
        </p:nvSpPr>
        <p:spPr>
          <a:xfrm>
            <a:off x="3051415" y="224165"/>
            <a:ext cx="6060141" cy="523220"/>
          </a:xfrm>
          <a:prstGeom prst="rect">
            <a:avLst/>
          </a:prstGeom>
          <a:noFill/>
        </p:spPr>
        <p:txBody>
          <a:bodyPr wrap="square" rtlCol="1">
            <a:spAutoFit/>
          </a:bodyPr>
          <a:lstStyle/>
          <a:p>
            <a:pPr algn="ctr"/>
            <a:r>
              <a:rPr lang="en-US" sz="2800" b="1" dirty="0">
                <a:solidFill>
                  <a:schemeClr val="accent1"/>
                </a:solidFill>
              </a:rPr>
              <a:t>FINANCING</a:t>
            </a:r>
            <a:endParaRPr lang="he-IL" sz="2800" b="1" dirty="0">
              <a:solidFill>
                <a:schemeClr val="accent1"/>
              </a:solidFill>
            </a:endParaRPr>
          </a:p>
        </p:txBody>
      </p:sp>
      <p:grpSp>
        <p:nvGrpSpPr>
          <p:cNvPr id="40" name="קבוצה 39"/>
          <p:cNvGrpSpPr/>
          <p:nvPr/>
        </p:nvGrpSpPr>
        <p:grpSpPr>
          <a:xfrm>
            <a:off x="690144" y="751704"/>
            <a:ext cx="10807829" cy="145493"/>
            <a:chOff x="690144" y="751704"/>
            <a:chExt cx="10807829" cy="145493"/>
          </a:xfrm>
        </p:grpSpPr>
        <p:sp>
          <p:nvSpPr>
            <p:cNvPr id="41" name="מלבן 40"/>
            <p:cNvSpPr/>
            <p:nvPr/>
          </p:nvSpPr>
          <p:spPr>
            <a:xfrm rot="5400000">
              <a:off x="6020175" y="751704"/>
              <a:ext cx="145493" cy="1454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42" name="קבוצה 41"/>
            <p:cNvGrpSpPr/>
            <p:nvPr/>
          </p:nvGrpSpPr>
          <p:grpSpPr>
            <a:xfrm>
              <a:off x="690144" y="827316"/>
              <a:ext cx="10807829" cy="0"/>
              <a:chOff x="687486" y="827316"/>
              <a:chExt cx="10807829" cy="0"/>
            </a:xfrm>
          </p:grpSpPr>
          <p:cxnSp>
            <p:nvCxnSpPr>
              <p:cNvPr id="43" name="מחבר ישר 42"/>
              <p:cNvCxnSpPr/>
              <p:nvPr/>
            </p:nvCxnSpPr>
            <p:spPr>
              <a:xfrm flipH="1">
                <a:off x="687486"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 name="מחבר ישר 43"/>
              <p:cNvCxnSpPr/>
              <p:nvPr/>
            </p:nvCxnSpPr>
            <p:spPr>
              <a:xfrm flipH="1">
                <a:off x="6270171"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nvGrpSpPr>
          <p:cNvPr id="3" name="קבוצה 2"/>
          <p:cNvGrpSpPr/>
          <p:nvPr/>
        </p:nvGrpSpPr>
        <p:grpSpPr>
          <a:xfrm>
            <a:off x="-30303" y="1248229"/>
            <a:ext cx="11528276" cy="915391"/>
            <a:chOff x="-30303" y="1248229"/>
            <a:chExt cx="11528276" cy="915391"/>
          </a:xfrm>
        </p:grpSpPr>
        <p:sp>
          <p:nvSpPr>
            <p:cNvPr id="45" name="מלבן 44"/>
            <p:cNvSpPr/>
            <p:nvPr/>
          </p:nvSpPr>
          <p:spPr>
            <a:xfrm>
              <a:off x="1164624" y="1248229"/>
              <a:ext cx="10333349" cy="91539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sz="1600" b="1" dirty="0"/>
                <a:t>SHTANG</a:t>
              </a:r>
              <a:r>
                <a:rPr lang="en-US" sz="1600" dirty="0"/>
                <a:t> can provide financial solutions for any turn-key project.</a:t>
              </a:r>
              <a:br>
                <a:rPr lang="en-US" sz="1600" dirty="0"/>
              </a:br>
              <a:r>
                <a:rPr lang="en-US" sz="1600" dirty="0"/>
                <a:t>We have the experience, knowhow and connections enabling us to offer an attractive finance package for our clients .</a:t>
              </a:r>
            </a:p>
          </p:txBody>
        </p:sp>
        <p:sp>
          <p:nvSpPr>
            <p:cNvPr id="47" name="מלבן 46"/>
            <p:cNvSpPr/>
            <p:nvPr/>
          </p:nvSpPr>
          <p:spPr>
            <a:xfrm>
              <a:off x="-30303" y="1248229"/>
              <a:ext cx="272303" cy="91539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49" name="מלבן 48"/>
            <p:cNvSpPr/>
            <p:nvPr/>
          </p:nvSpPr>
          <p:spPr>
            <a:xfrm>
              <a:off x="247230" y="1248229"/>
              <a:ext cx="916562" cy="915391"/>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90" name="Group 2205"/>
            <p:cNvGrpSpPr>
              <a:grpSpLocks noChangeAspect="1"/>
            </p:cNvGrpSpPr>
            <p:nvPr/>
          </p:nvGrpSpPr>
          <p:grpSpPr>
            <a:xfrm>
              <a:off x="519202" y="1496408"/>
              <a:ext cx="358451" cy="381525"/>
              <a:chOff x="15619413" y="3128963"/>
              <a:chExt cx="1430338" cy="1522412"/>
            </a:xfrm>
          </p:grpSpPr>
          <p:sp>
            <p:nvSpPr>
              <p:cNvPr id="91" name="Oval 56"/>
              <p:cNvSpPr>
                <a:spLocks noChangeArrowheads="1"/>
              </p:cNvSpPr>
              <p:nvPr/>
            </p:nvSpPr>
            <p:spPr bwMode="auto">
              <a:xfrm>
                <a:off x="15619413" y="3128963"/>
                <a:ext cx="1430338" cy="509588"/>
              </a:xfrm>
              <a:prstGeom prst="ellipse">
                <a:avLst/>
              </a:prstGeom>
              <a:noFill/>
              <a:ln w="19050" cap="flat">
                <a:solidFill>
                  <a:schemeClr val="accent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2" name="Freeform 57"/>
              <p:cNvSpPr>
                <a:spLocks/>
              </p:cNvSpPr>
              <p:nvPr/>
            </p:nvSpPr>
            <p:spPr bwMode="auto">
              <a:xfrm>
                <a:off x="15657513" y="3660775"/>
                <a:ext cx="1360488" cy="241300"/>
              </a:xfrm>
              <a:custGeom>
                <a:avLst/>
                <a:gdLst>
                  <a:gd name="T0" fmla="*/ 254 w 254"/>
                  <a:gd name="T1" fmla="*/ 0 h 45"/>
                  <a:gd name="T2" fmla="*/ 127 w 254"/>
                  <a:gd name="T3" fmla="*/ 45 h 45"/>
                  <a:gd name="T4" fmla="*/ 0 w 254"/>
                  <a:gd name="T5" fmla="*/ 0 h 45"/>
                </a:gdLst>
                <a:ahLst/>
                <a:cxnLst>
                  <a:cxn ang="0">
                    <a:pos x="T0" y="T1"/>
                  </a:cxn>
                  <a:cxn ang="0">
                    <a:pos x="T2" y="T3"/>
                  </a:cxn>
                  <a:cxn ang="0">
                    <a:pos x="T4" y="T5"/>
                  </a:cxn>
                </a:cxnLst>
                <a:rect l="0" t="0" r="r" b="b"/>
                <a:pathLst>
                  <a:path w="254" h="45">
                    <a:moveTo>
                      <a:pt x="254" y="0"/>
                    </a:moveTo>
                    <a:cubicBezTo>
                      <a:pt x="254" y="25"/>
                      <a:pt x="197" y="45"/>
                      <a:pt x="127" y="45"/>
                    </a:cubicBezTo>
                    <a:cubicBezTo>
                      <a:pt x="57" y="45"/>
                      <a:pt x="0" y="25"/>
                      <a:pt x="0" y="0"/>
                    </a:cubicBezTo>
                  </a:path>
                </a:pathLst>
              </a:custGeom>
              <a:noFill/>
              <a:ln w="1905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3" name="Freeform 58"/>
              <p:cNvSpPr>
                <a:spLocks/>
              </p:cNvSpPr>
              <p:nvPr/>
            </p:nvSpPr>
            <p:spPr bwMode="auto">
              <a:xfrm>
                <a:off x="15657513" y="3911600"/>
                <a:ext cx="1360488" cy="241300"/>
              </a:xfrm>
              <a:custGeom>
                <a:avLst/>
                <a:gdLst>
                  <a:gd name="T0" fmla="*/ 254 w 254"/>
                  <a:gd name="T1" fmla="*/ 0 h 45"/>
                  <a:gd name="T2" fmla="*/ 127 w 254"/>
                  <a:gd name="T3" fmla="*/ 45 h 45"/>
                  <a:gd name="T4" fmla="*/ 0 w 254"/>
                  <a:gd name="T5" fmla="*/ 0 h 45"/>
                </a:gdLst>
                <a:ahLst/>
                <a:cxnLst>
                  <a:cxn ang="0">
                    <a:pos x="T0" y="T1"/>
                  </a:cxn>
                  <a:cxn ang="0">
                    <a:pos x="T2" y="T3"/>
                  </a:cxn>
                  <a:cxn ang="0">
                    <a:pos x="T4" y="T5"/>
                  </a:cxn>
                </a:cxnLst>
                <a:rect l="0" t="0" r="r" b="b"/>
                <a:pathLst>
                  <a:path w="254" h="45">
                    <a:moveTo>
                      <a:pt x="254" y="0"/>
                    </a:moveTo>
                    <a:cubicBezTo>
                      <a:pt x="254" y="25"/>
                      <a:pt x="197" y="45"/>
                      <a:pt x="127" y="45"/>
                    </a:cubicBezTo>
                    <a:cubicBezTo>
                      <a:pt x="57" y="45"/>
                      <a:pt x="0" y="25"/>
                      <a:pt x="0" y="0"/>
                    </a:cubicBezTo>
                  </a:path>
                </a:pathLst>
              </a:custGeom>
              <a:noFill/>
              <a:ln w="1905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4" name="Freeform 59"/>
              <p:cNvSpPr>
                <a:spLocks/>
              </p:cNvSpPr>
              <p:nvPr/>
            </p:nvSpPr>
            <p:spPr bwMode="auto">
              <a:xfrm>
                <a:off x="15657513" y="4159250"/>
                <a:ext cx="1360488" cy="246063"/>
              </a:xfrm>
              <a:custGeom>
                <a:avLst/>
                <a:gdLst>
                  <a:gd name="T0" fmla="*/ 254 w 254"/>
                  <a:gd name="T1" fmla="*/ 0 h 46"/>
                  <a:gd name="T2" fmla="*/ 127 w 254"/>
                  <a:gd name="T3" fmla="*/ 46 h 46"/>
                  <a:gd name="T4" fmla="*/ 0 w 254"/>
                  <a:gd name="T5" fmla="*/ 0 h 46"/>
                </a:gdLst>
                <a:ahLst/>
                <a:cxnLst>
                  <a:cxn ang="0">
                    <a:pos x="T0" y="T1"/>
                  </a:cxn>
                  <a:cxn ang="0">
                    <a:pos x="T2" y="T3"/>
                  </a:cxn>
                  <a:cxn ang="0">
                    <a:pos x="T4" y="T5"/>
                  </a:cxn>
                </a:cxnLst>
                <a:rect l="0" t="0" r="r" b="b"/>
                <a:pathLst>
                  <a:path w="254" h="46">
                    <a:moveTo>
                      <a:pt x="254" y="0"/>
                    </a:moveTo>
                    <a:cubicBezTo>
                      <a:pt x="254" y="25"/>
                      <a:pt x="197" y="46"/>
                      <a:pt x="127" y="46"/>
                    </a:cubicBezTo>
                    <a:cubicBezTo>
                      <a:pt x="57" y="46"/>
                      <a:pt x="0" y="25"/>
                      <a:pt x="0" y="0"/>
                    </a:cubicBezTo>
                  </a:path>
                </a:pathLst>
              </a:custGeom>
              <a:noFill/>
              <a:ln w="1905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5" name="Freeform 60"/>
              <p:cNvSpPr>
                <a:spLocks/>
              </p:cNvSpPr>
              <p:nvPr/>
            </p:nvSpPr>
            <p:spPr bwMode="auto">
              <a:xfrm>
                <a:off x="15657513" y="4410075"/>
                <a:ext cx="1360488" cy="241300"/>
              </a:xfrm>
              <a:custGeom>
                <a:avLst/>
                <a:gdLst>
                  <a:gd name="T0" fmla="*/ 254 w 254"/>
                  <a:gd name="T1" fmla="*/ 0 h 45"/>
                  <a:gd name="T2" fmla="*/ 127 w 254"/>
                  <a:gd name="T3" fmla="*/ 45 h 45"/>
                  <a:gd name="T4" fmla="*/ 0 w 254"/>
                  <a:gd name="T5" fmla="*/ 0 h 45"/>
                </a:gdLst>
                <a:ahLst/>
                <a:cxnLst>
                  <a:cxn ang="0">
                    <a:pos x="T0" y="T1"/>
                  </a:cxn>
                  <a:cxn ang="0">
                    <a:pos x="T2" y="T3"/>
                  </a:cxn>
                  <a:cxn ang="0">
                    <a:pos x="T4" y="T5"/>
                  </a:cxn>
                </a:cxnLst>
                <a:rect l="0" t="0" r="r" b="b"/>
                <a:pathLst>
                  <a:path w="254" h="45">
                    <a:moveTo>
                      <a:pt x="254" y="0"/>
                    </a:moveTo>
                    <a:cubicBezTo>
                      <a:pt x="254" y="25"/>
                      <a:pt x="197" y="45"/>
                      <a:pt x="127" y="45"/>
                    </a:cubicBezTo>
                    <a:cubicBezTo>
                      <a:pt x="57" y="45"/>
                      <a:pt x="0" y="25"/>
                      <a:pt x="0" y="0"/>
                    </a:cubicBezTo>
                  </a:path>
                </a:pathLst>
              </a:custGeom>
              <a:noFill/>
              <a:ln w="1905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6" name="Freeform 61"/>
              <p:cNvSpPr>
                <a:spLocks/>
              </p:cNvSpPr>
              <p:nvPr/>
            </p:nvSpPr>
            <p:spPr bwMode="auto">
              <a:xfrm>
                <a:off x="16187738" y="3257550"/>
                <a:ext cx="331788" cy="268288"/>
              </a:xfrm>
              <a:custGeom>
                <a:avLst/>
                <a:gdLst>
                  <a:gd name="T0" fmla="*/ 53 w 62"/>
                  <a:gd name="T1" fmla="*/ 13 h 50"/>
                  <a:gd name="T2" fmla="*/ 27 w 62"/>
                  <a:gd name="T3" fmla="*/ 0 h 50"/>
                  <a:gd name="T4" fmla="*/ 1 w 62"/>
                  <a:gd name="T5" fmla="*/ 12 h 50"/>
                  <a:gd name="T6" fmla="*/ 48 w 62"/>
                  <a:gd name="T7" fmla="*/ 27 h 50"/>
                  <a:gd name="T8" fmla="*/ 48 w 62"/>
                  <a:gd name="T9" fmla="*/ 43 h 50"/>
                  <a:gd name="T10" fmla="*/ 0 w 62"/>
                  <a:gd name="T11" fmla="*/ 34 h 50"/>
                </a:gdLst>
                <a:ahLst/>
                <a:cxnLst>
                  <a:cxn ang="0">
                    <a:pos x="T0" y="T1"/>
                  </a:cxn>
                  <a:cxn ang="0">
                    <a:pos x="T2" y="T3"/>
                  </a:cxn>
                  <a:cxn ang="0">
                    <a:pos x="T4" y="T5"/>
                  </a:cxn>
                  <a:cxn ang="0">
                    <a:pos x="T6" y="T7"/>
                  </a:cxn>
                  <a:cxn ang="0">
                    <a:pos x="T8" y="T9"/>
                  </a:cxn>
                  <a:cxn ang="0">
                    <a:pos x="T10" y="T11"/>
                  </a:cxn>
                </a:cxnLst>
                <a:rect l="0" t="0" r="r" b="b"/>
                <a:pathLst>
                  <a:path w="62" h="50">
                    <a:moveTo>
                      <a:pt x="53" y="13"/>
                    </a:moveTo>
                    <a:cubicBezTo>
                      <a:pt x="53" y="11"/>
                      <a:pt x="50" y="0"/>
                      <a:pt x="27" y="0"/>
                    </a:cubicBezTo>
                    <a:cubicBezTo>
                      <a:pt x="11" y="0"/>
                      <a:pt x="1" y="7"/>
                      <a:pt x="1" y="12"/>
                    </a:cubicBezTo>
                    <a:cubicBezTo>
                      <a:pt x="3" y="24"/>
                      <a:pt x="35" y="21"/>
                      <a:pt x="48" y="27"/>
                    </a:cubicBezTo>
                    <a:cubicBezTo>
                      <a:pt x="62" y="33"/>
                      <a:pt x="56" y="39"/>
                      <a:pt x="48" y="43"/>
                    </a:cubicBezTo>
                    <a:cubicBezTo>
                      <a:pt x="40" y="47"/>
                      <a:pt x="10" y="50"/>
                      <a:pt x="0" y="34"/>
                    </a:cubicBezTo>
                  </a:path>
                </a:pathLst>
              </a:custGeom>
              <a:noFill/>
              <a:ln w="19050" cap="rnd">
                <a:solidFill>
                  <a:schemeClr val="accent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7" name="Line 62"/>
              <p:cNvSpPr>
                <a:spLocks noChangeShapeType="1"/>
              </p:cNvSpPr>
              <p:nvPr/>
            </p:nvSpPr>
            <p:spPr bwMode="auto">
              <a:xfrm>
                <a:off x="16336963" y="3536950"/>
                <a:ext cx="0" cy="31750"/>
              </a:xfrm>
              <a:prstGeom prst="line">
                <a:avLst/>
              </a:prstGeom>
              <a:noFill/>
              <a:ln w="19050" cap="rnd">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8" name="Line 63"/>
              <p:cNvSpPr>
                <a:spLocks noChangeShapeType="1"/>
              </p:cNvSpPr>
              <p:nvPr/>
            </p:nvSpPr>
            <p:spPr bwMode="auto">
              <a:xfrm>
                <a:off x="16336963" y="3189288"/>
                <a:ext cx="0" cy="31750"/>
              </a:xfrm>
              <a:prstGeom prst="line">
                <a:avLst/>
              </a:prstGeom>
              <a:noFill/>
              <a:ln w="19050" cap="rnd">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5" name="קבוצה 4"/>
          <p:cNvGrpSpPr/>
          <p:nvPr/>
        </p:nvGrpSpPr>
        <p:grpSpPr>
          <a:xfrm>
            <a:off x="-30303" y="2342236"/>
            <a:ext cx="11528276" cy="915391"/>
            <a:chOff x="-30303" y="2342236"/>
            <a:chExt cx="11528276" cy="915391"/>
          </a:xfrm>
        </p:grpSpPr>
        <p:sp>
          <p:nvSpPr>
            <p:cNvPr id="46" name="מלבן 45"/>
            <p:cNvSpPr/>
            <p:nvPr/>
          </p:nvSpPr>
          <p:spPr>
            <a:xfrm>
              <a:off x="1164624" y="2342236"/>
              <a:ext cx="10333349" cy="91539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sz="1600" dirty="0"/>
                <a:t>We have excellent relationships with the biggest international banks active in project/structure financing – HSBC, ING , Deutsche Bank , BNP Paribas , Banco Santander , Bank </a:t>
              </a:r>
              <a:r>
                <a:rPr lang="en-US" sz="1600" dirty="0" err="1"/>
                <a:t>Hapoalim</a:t>
              </a:r>
              <a:r>
                <a:rPr lang="en-US" sz="1600" dirty="0"/>
                <a:t> , Bank </a:t>
              </a:r>
              <a:r>
                <a:rPr lang="en-US" sz="1600" dirty="0" err="1"/>
                <a:t>Leumi</a:t>
              </a:r>
              <a:r>
                <a:rPr lang="en-US" sz="1600" dirty="0"/>
                <a:t>, Bank Discount and more.</a:t>
              </a:r>
            </a:p>
          </p:txBody>
        </p:sp>
        <p:sp>
          <p:nvSpPr>
            <p:cNvPr id="48" name="מלבן 47"/>
            <p:cNvSpPr/>
            <p:nvPr/>
          </p:nvSpPr>
          <p:spPr>
            <a:xfrm>
              <a:off x="-30303" y="2342236"/>
              <a:ext cx="272303" cy="91539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0" name="מלבן 49"/>
            <p:cNvSpPr/>
            <p:nvPr/>
          </p:nvSpPr>
          <p:spPr>
            <a:xfrm>
              <a:off x="247230" y="2342236"/>
              <a:ext cx="916562" cy="915391"/>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112" name="Group 176"/>
            <p:cNvGrpSpPr>
              <a:grpSpLocks noChangeAspect="1"/>
            </p:cNvGrpSpPr>
            <p:nvPr/>
          </p:nvGrpSpPr>
          <p:grpSpPr>
            <a:xfrm>
              <a:off x="452978" y="2539954"/>
              <a:ext cx="529007" cy="522204"/>
              <a:chOff x="12166600" y="8356601"/>
              <a:chExt cx="1481138" cy="1462087"/>
            </a:xfrm>
          </p:grpSpPr>
          <p:sp>
            <p:nvSpPr>
              <p:cNvPr id="113" name="Freeform 107"/>
              <p:cNvSpPr>
                <a:spLocks/>
              </p:cNvSpPr>
              <p:nvPr/>
            </p:nvSpPr>
            <p:spPr bwMode="auto">
              <a:xfrm>
                <a:off x="12250738" y="8356601"/>
                <a:ext cx="1328738" cy="569913"/>
              </a:xfrm>
              <a:custGeom>
                <a:avLst/>
                <a:gdLst>
                  <a:gd name="T0" fmla="*/ 123 w 255"/>
                  <a:gd name="T1" fmla="*/ 1 h 109"/>
                  <a:gd name="T2" fmla="*/ 131 w 255"/>
                  <a:gd name="T3" fmla="*/ 1 h 109"/>
                  <a:gd name="T4" fmla="*/ 195 w 255"/>
                  <a:gd name="T5" fmla="*/ 54 h 109"/>
                  <a:gd name="T6" fmla="*/ 250 w 255"/>
                  <a:gd name="T7" fmla="*/ 98 h 109"/>
                  <a:gd name="T8" fmla="*/ 246 w 255"/>
                  <a:gd name="T9" fmla="*/ 109 h 109"/>
                  <a:gd name="T10" fmla="*/ 127 w 255"/>
                  <a:gd name="T11" fmla="*/ 109 h 109"/>
                  <a:gd name="T12" fmla="*/ 8 w 255"/>
                  <a:gd name="T13" fmla="*/ 109 h 109"/>
                  <a:gd name="T14" fmla="*/ 4 w 255"/>
                  <a:gd name="T15" fmla="*/ 98 h 109"/>
                  <a:gd name="T16" fmla="*/ 59 w 255"/>
                  <a:gd name="T17" fmla="*/ 54 h 109"/>
                  <a:gd name="T18" fmla="*/ 123 w 255"/>
                  <a:gd name="T19" fmla="*/ 1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5" h="109">
                    <a:moveTo>
                      <a:pt x="123" y="1"/>
                    </a:moveTo>
                    <a:cubicBezTo>
                      <a:pt x="126" y="0"/>
                      <a:pt x="129" y="0"/>
                      <a:pt x="131" y="1"/>
                    </a:cubicBezTo>
                    <a:cubicBezTo>
                      <a:pt x="195" y="54"/>
                      <a:pt x="195" y="54"/>
                      <a:pt x="195" y="54"/>
                    </a:cubicBezTo>
                    <a:cubicBezTo>
                      <a:pt x="250" y="98"/>
                      <a:pt x="250" y="98"/>
                      <a:pt x="250" y="98"/>
                    </a:cubicBezTo>
                    <a:cubicBezTo>
                      <a:pt x="255" y="102"/>
                      <a:pt x="252" y="109"/>
                      <a:pt x="246" y="109"/>
                    </a:cubicBezTo>
                    <a:cubicBezTo>
                      <a:pt x="127" y="109"/>
                      <a:pt x="127" y="109"/>
                      <a:pt x="127" y="109"/>
                    </a:cubicBezTo>
                    <a:cubicBezTo>
                      <a:pt x="8" y="109"/>
                      <a:pt x="8" y="109"/>
                      <a:pt x="8" y="109"/>
                    </a:cubicBezTo>
                    <a:cubicBezTo>
                      <a:pt x="2" y="109"/>
                      <a:pt x="0" y="102"/>
                      <a:pt x="4" y="98"/>
                    </a:cubicBezTo>
                    <a:cubicBezTo>
                      <a:pt x="59" y="54"/>
                      <a:pt x="59" y="54"/>
                      <a:pt x="59" y="54"/>
                    </a:cubicBezTo>
                    <a:lnTo>
                      <a:pt x="123" y="1"/>
                    </a:lnTo>
                    <a:close/>
                  </a:path>
                </a:pathLst>
              </a:custGeom>
              <a:noFill/>
              <a:ln w="19050" cap="rnd">
                <a:solidFill>
                  <a:schemeClr val="accent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4" name="Line 108"/>
              <p:cNvSpPr>
                <a:spLocks noChangeShapeType="1"/>
              </p:cNvSpPr>
              <p:nvPr/>
            </p:nvSpPr>
            <p:spPr bwMode="auto">
              <a:xfrm>
                <a:off x="12166600" y="9818688"/>
                <a:ext cx="1481138" cy="0"/>
              </a:xfrm>
              <a:prstGeom prst="line">
                <a:avLst/>
              </a:prstGeom>
              <a:noFill/>
              <a:ln w="19050" cap="rnd">
                <a:solidFill>
                  <a:schemeClr val="accent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5" name="Line 109"/>
              <p:cNvSpPr>
                <a:spLocks noChangeShapeType="1"/>
              </p:cNvSpPr>
              <p:nvPr/>
            </p:nvSpPr>
            <p:spPr bwMode="auto">
              <a:xfrm>
                <a:off x="12280900" y="9682163"/>
                <a:ext cx="1262063" cy="0"/>
              </a:xfrm>
              <a:prstGeom prst="line">
                <a:avLst/>
              </a:prstGeom>
              <a:noFill/>
              <a:ln w="19050" cap="rnd">
                <a:solidFill>
                  <a:schemeClr val="accent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6" name="Line 110"/>
              <p:cNvSpPr>
                <a:spLocks noChangeShapeType="1"/>
              </p:cNvSpPr>
              <p:nvPr/>
            </p:nvSpPr>
            <p:spPr bwMode="auto">
              <a:xfrm>
                <a:off x="12317413" y="8983663"/>
                <a:ext cx="0" cy="641350"/>
              </a:xfrm>
              <a:prstGeom prst="line">
                <a:avLst/>
              </a:prstGeom>
              <a:noFill/>
              <a:ln w="19050" cap="rnd">
                <a:solidFill>
                  <a:schemeClr val="accent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7" name="Line 111"/>
              <p:cNvSpPr>
                <a:spLocks noChangeShapeType="1"/>
              </p:cNvSpPr>
              <p:nvPr/>
            </p:nvSpPr>
            <p:spPr bwMode="auto">
              <a:xfrm>
                <a:off x="13496925" y="8983663"/>
                <a:ext cx="0" cy="641350"/>
              </a:xfrm>
              <a:prstGeom prst="line">
                <a:avLst/>
              </a:prstGeom>
              <a:noFill/>
              <a:ln w="19050" cap="rnd">
                <a:solidFill>
                  <a:schemeClr val="accent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8" name="Line 112"/>
              <p:cNvSpPr>
                <a:spLocks noChangeShapeType="1"/>
              </p:cNvSpPr>
              <p:nvPr/>
            </p:nvSpPr>
            <p:spPr bwMode="auto">
              <a:xfrm>
                <a:off x="12490450" y="8983663"/>
                <a:ext cx="0" cy="641350"/>
              </a:xfrm>
              <a:prstGeom prst="line">
                <a:avLst/>
              </a:prstGeom>
              <a:noFill/>
              <a:ln w="19050" cap="rnd">
                <a:solidFill>
                  <a:schemeClr val="accent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9" name="Line 113"/>
              <p:cNvSpPr>
                <a:spLocks noChangeShapeType="1"/>
              </p:cNvSpPr>
              <p:nvPr/>
            </p:nvSpPr>
            <p:spPr bwMode="auto">
              <a:xfrm>
                <a:off x="13323888" y="8983663"/>
                <a:ext cx="0" cy="641350"/>
              </a:xfrm>
              <a:prstGeom prst="line">
                <a:avLst/>
              </a:prstGeom>
              <a:noFill/>
              <a:ln w="19050" cap="rnd">
                <a:solidFill>
                  <a:schemeClr val="accent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0" name="Freeform 114"/>
              <p:cNvSpPr>
                <a:spLocks/>
              </p:cNvSpPr>
              <p:nvPr/>
            </p:nvSpPr>
            <p:spPr bwMode="auto">
              <a:xfrm>
                <a:off x="12792075" y="9134476"/>
                <a:ext cx="250825" cy="371475"/>
              </a:xfrm>
              <a:custGeom>
                <a:avLst/>
                <a:gdLst>
                  <a:gd name="T0" fmla="*/ 41 w 48"/>
                  <a:gd name="T1" fmla="*/ 19 h 71"/>
                  <a:gd name="T2" fmla="*/ 21 w 48"/>
                  <a:gd name="T3" fmla="*/ 0 h 71"/>
                  <a:gd name="T4" fmla="*/ 1 w 48"/>
                  <a:gd name="T5" fmla="*/ 18 h 71"/>
                  <a:gd name="T6" fmla="*/ 37 w 48"/>
                  <a:gd name="T7" fmla="*/ 38 h 71"/>
                  <a:gd name="T8" fmla="*/ 38 w 48"/>
                  <a:gd name="T9" fmla="*/ 61 h 71"/>
                  <a:gd name="T10" fmla="*/ 0 w 48"/>
                  <a:gd name="T11" fmla="*/ 49 h 71"/>
                </a:gdLst>
                <a:ahLst/>
                <a:cxnLst>
                  <a:cxn ang="0">
                    <a:pos x="T0" y="T1"/>
                  </a:cxn>
                  <a:cxn ang="0">
                    <a:pos x="T2" y="T3"/>
                  </a:cxn>
                  <a:cxn ang="0">
                    <a:pos x="T4" y="T5"/>
                  </a:cxn>
                  <a:cxn ang="0">
                    <a:pos x="T6" y="T7"/>
                  </a:cxn>
                  <a:cxn ang="0">
                    <a:pos x="T8" y="T9"/>
                  </a:cxn>
                  <a:cxn ang="0">
                    <a:pos x="T10" y="T11"/>
                  </a:cxn>
                </a:cxnLst>
                <a:rect l="0" t="0" r="r" b="b"/>
                <a:pathLst>
                  <a:path w="48" h="71">
                    <a:moveTo>
                      <a:pt x="41" y="19"/>
                    </a:moveTo>
                    <a:cubicBezTo>
                      <a:pt x="41" y="16"/>
                      <a:pt x="39" y="0"/>
                      <a:pt x="21" y="0"/>
                    </a:cubicBezTo>
                    <a:cubicBezTo>
                      <a:pt x="8" y="0"/>
                      <a:pt x="0" y="11"/>
                      <a:pt x="1" y="18"/>
                    </a:cubicBezTo>
                    <a:cubicBezTo>
                      <a:pt x="2" y="35"/>
                      <a:pt x="27" y="30"/>
                      <a:pt x="37" y="38"/>
                    </a:cubicBezTo>
                    <a:cubicBezTo>
                      <a:pt x="48" y="47"/>
                      <a:pt x="43" y="56"/>
                      <a:pt x="38" y="61"/>
                    </a:cubicBezTo>
                    <a:cubicBezTo>
                      <a:pt x="31" y="67"/>
                      <a:pt x="8" y="71"/>
                      <a:pt x="0" y="49"/>
                    </a:cubicBezTo>
                  </a:path>
                </a:pathLst>
              </a:custGeom>
              <a:noFill/>
              <a:ln w="19050" cap="rnd">
                <a:solidFill>
                  <a:schemeClr val="accent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1" name="Line 115"/>
              <p:cNvSpPr>
                <a:spLocks noChangeShapeType="1"/>
              </p:cNvSpPr>
              <p:nvPr/>
            </p:nvSpPr>
            <p:spPr bwMode="auto">
              <a:xfrm>
                <a:off x="12907963" y="9485313"/>
                <a:ext cx="0" cy="36513"/>
              </a:xfrm>
              <a:prstGeom prst="line">
                <a:avLst/>
              </a:prstGeom>
              <a:noFill/>
              <a:ln w="19050" cap="rnd">
                <a:solidFill>
                  <a:schemeClr val="accent6"/>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 name="Line 116"/>
              <p:cNvSpPr>
                <a:spLocks noChangeShapeType="1"/>
              </p:cNvSpPr>
              <p:nvPr/>
            </p:nvSpPr>
            <p:spPr bwMode="auto">
              <a:xfrm>
                <a:off x="12907963" y="9348788"/>
                <a:ext cx="0" cy="84138"/>
              </a:xfrm>
              <a:prstGeom prst="line">
                <a:avLst/>
              </a:prstGeom>
              <a:noFill/>
              <a:ln w="19050" cap="rnd">
                <a:solidFill>
                  <a:schemeClr val="accent6"/>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 name="Line 117"/>
              <p:cNvSpPr>
                <a:spLocks noChangeShapeType="1"/>
              </p:cNvSpPr>
              <p:nvPr/>
            </p:nvSpPr>
            <p:spPr bwMode="auto">
              <a:xfrm>
                <a:off x="12907963" y="9186863"/>
                <a:ext cx="0" cy="73025"/>
              </a:xfrm>
              <a:prstGeom prst="line">
                <a:avLst/>
              </a:prstGeom>
              <a:noFill/>
              <a:ln w="19050" cap="rnd">
                <a:solidFill>
                  <a:schemeClr val="accent6"/>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4" name="Line 118"/>
              <p:cNvSpPr>
                <a:spLocks noChangeShapeType="1"/>
              </p:cNvSpPr>
              <p:nvPr/>
            </p:nvSpPr>
            <p:spPr bwMode="auto">
              <a:xfrm>
                <a:off x="12907963" y="9093201"/>
                <a:ext cx="0" cy="41275"/>
              </a:xfrm>
              <a:prstGeom prst="line">
                <a:avLst/>
              </a:prstGeom>
              <a:noFill/>
              <a:ln w="19050" cap="rnd">
                <a:solidFill>
                  <a:schemeClr val="accent6"/>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6" name="קבוצה 5"/>
          <p:cNvGrpSpPr/>
          <p:nvPr/>
        </p:nvGrpSpPr>
        <p:grpSpPr>
          <a:xfrm>
            <a:off x="-30303" y="3483462"/>
            <a:ext cx="11528276" cy="915391"/>
            <a:chOff x="-30303" y="3483462"/>
            <a:chExt cx="11528276" cy="915391"/>
          </a:xfrm>
        </p:grpSpPr>
        <p:sp>
          <p:nvSpPr>
            <p:cNvPr id="56" name="מלבן 55"/>
            <p:cNvSpPr/>
            <p:nvPr/>
          </p:nvSpPr>
          <p:spPr>
            <a:xfrm>
              <a:off x="1164624" y="3483462"/>
              <a:ext cx="10333349" cy="91539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sz="1600" dirty="0"/>
                <a:t>We have an excellent relationship with the leading ECA’s (Export Credit Agency) and private insurers  in the world – </a:t>
              </a:r>
              <a:r>
                <a:rPr lang="en-US" sz="1600" dirty="0" err="1"/>
                <a:t>Ashra</a:t>
              </a:r>
              <a:r>
                <a:rPr lang="en-US" sz="1600" dirty="0"/>
                <a:t>,  </a:t>
              </a:r>
              <a:r>
                <a:rPr lang="en-US" sz="1600" dirty="0" err="1"/>
                <a:t>Atradius</a:t>
              </a:r>
              <a:r>
                <a:rPr lang="en-US" sz="1600" dirty="0"/>
                <a:t>, Euler Hermes, COFACE, EXIM, ECGD UK, NEXI Japan, ZURICH and more.</a:t>
              </a:r>
            </a:p>
          </p:txBody>
        </p:sp>
        <p:sp>
          <p:nvSpPr>
            <p:cNvPr id="59" name="מלבן 58"/>
            <p:cNvSpPr/>
            <p:nvPr/>
          </p:nvSpPr>
          <p:spPr>
            <a:xfrm>
              <a:off x="-30303" y="3483462"/>
              <a:ext cx="272303" cy="91539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1" name="מלבן 60"/>
            <p:cNvSpPr/>
            <p:nvPr/>
          </p:nvSpPr>
          <p:spPr>
            <a:xfrm>
              <a:off x="247230" y="3483462"/>
              <a:ext cx="916562" cy="915391"/>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133" name="Group 215"/>
            <p:cNvGrpSpPr/>
            <p:nvPr/>
          </p:nvGrpSpPr>
          <p:grpSpPr>
            <a:xfrm>
              <a:off x="526589" y="3698373"/>
              <a:ext cx="361950" cy="503237"/>
              <a:chOff x="2752725" y="887413"/>
              <a:chExt cx="361950" cy="503237"/>
            </a:xfrm>
            <a:solidFill>
              <a:schemeClr val="accent1"/>
            </a:solidFill>
          </p:grpSpPr>
          <p:sp>
            <p:nvSpPr>
              <p:cNvPr id="134" name="Freeform 13"/>
              <p:cNvSpPr>
                <a:spLocks/>
              </p:cNvSpPr>
              <p:nvPr/>
            </p:nvSpPr>
            <p:spPr bwMode="auto">
              <a:xfrm>
                <a:off x="2847975" y="887413"/>
                <a:ext cx="174625" cy="296862"/>
              </a:xfrm>
              <a:custGeom>
                <a:avLst/>
                <a:gdLst>
                  <a:gd name="T0" fmla="*/ 7 w 81"/>
                  <a:gd name="T1" fmla="*/ 43 h 137"/>
                  <a:gd name="T2" fmla="*/ 36 w 81"/>
                  <a:gd name="T3" fmla="*/ 14 h 137"/>
                  <a:gd name="T4" fmla="*/ 36 w 81"/>
                  <a:gd name="T5" fmla="*/ 133 h 137"/>
                  <a:gd name="T6" fmla="*/ 40 w 81"/>
                  <a:gd name="T7" fmla="*/ 137 h 137"/>
                  <a:gd name="T8" fmla="*/ 44 w 81"/>
                  <a:gd name="T9" fmla="*/ 133 h 137"/>
                  <a:gd name="T10" fmla="*/ 44 w 81"/>
                  <a:gd name="T11" fmla="*/ 14 h 137"/>
                  <a:gd name="T12" fmla="*/ 74 w 81"/>
                  <a:gd name="T13" fmla="*/ 43 h 137"/>
                  <a:gd name="T14" fmla="*/ 76 w 81"/>
                  <a:gd name="T15" fmla="*/ 45 h 137"/>
                  <a:gd name="T16" fmla="*/ 79 w 81"/>
                  <a:gd name="T17" fmla="*/ 43 h 137"/>
                  <a:gd name="T18" fmla="*/ 79 w 81"/>
                  <a:gd name="T19" fmla="*/ 38 h 137"/>
                  <a:gd name="T20" fmla="*/ 43 w 81"/>
                  <a:gd name="T21" fmla="*/ 2 h 137"/>
                  <a:gd name="T22" fmla="*/ 38 w 81"/>
                  <a:gd name="T23" fmla="*/ 2 h 137"/>
                  <a:gd name="T24" fmla="*/ 2 w 81"/>
                  <a:gd name="T25" fmla="*/ 38 h 137"/>
                  <a:gd name="T26" fmla="*/ 2 w 81"/>
                  <a:gd name="T27" fmla="*/ 43 h 137"/>
                  <a:gd name="T28" fmla="*/ 7 w 81"/>
                  <a:gd name="T29" fmla="*/ 43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1" h="137">
                    <a:moveTo>
                      <a:pt x="7" y="43"/>
                    </a:moveTo>
                    <a:cubicBezTo>
                      <a:pt x="36" y="14"/>
                      <a:pt x="36" y="14"/>
                      <a:pt x="36" y="14"/>
                    </a:cubicBezTo>
                    <a:cubicBezTo>
                      <a:pt x="36" y="133"/>
                      <a:pt x="36" y="133"/>
                      <a:pt x="36" y="133"/>
                    </a:cubicBezTo>
                    <a:cubicBezTo>
                      <a:pt x="36" y="135"/>
                      <a:pt x="38" y="137"/>
                      <a:pt x="40" y="137"/>
                    </a:cubicBezTo>
                    <a:cubicBezTo>
                      <a:pt x="43" y="137"/>
                      <a:pt x="44" y="135"/>
                      <a:pt x="44" y="133"/>
                    </a:cubicBezTo>
                    <a:cubicBezTo>
                      <a:pt x="44" y="14"/>
                      <a:pt x="44" y="14"/>
                      <a:pt x="44" y="14"/>
                    </a:cubicBezTo>
                    <a:cubicBezTo>
                      <a:pt x="74" y="43"/>
                      <a:pt x="74" y="43"/>
                      <a:pt x="74" y="43"/>
                    </a:cubicBezTo>
                    <a:cubicBezTo>
                      <a:pt x="74" y="44"/>
                      <a:pt x="75" y="45"/>
                      <a:pt x="76" y="45"/>
                    </a:cubicBezTo>
                    <a:cubicBezTo>
                      <a:pt x="77" y="45"/>
                      <a:pt x="78" y="44"/>
                      <a:pt x="79" y="43"/>
                    </a:cubicBezTo>
                    <a:cubicBezTo>
                      <a:pt x="81" y="42"/>
                      <a:pt x="81" y="39"/>
                      <a:pt x="79" y="38"/>
                    </a:cubicBezTo>
                    <a:cubicBezTo>
                      <a:pt x="43" y="2"/>
                      <a:pt x="43" y="2"/>
                      <a:pt x="43" y="2"/>
                    </a:cubicBezTo>
                    <a:cubicBezTo>
                      <a:pt x="42" y="0"/>
                      <a:pt x="39" y="0"/>
                      <a:pt x="38" y="2"/>
                    </a:cubicBezTo>
                    <a:cubicBezTo>
                      <a:pt x="2" y="38"/>
                      <a:pt x="2" y="38"/>
                      <a:pt x="2" y="38"/>
                    </a:cubicBezTo>
                    <a:cubicBezTo>
                      <a:pt x="0" y="39"/>
                      <a:pt x="0" y="42"/>
                      <a:pt x="2" y="43"/>
                    </a:cubicBezTo>
                    <a:cubicBezTo>
                      <a:pt x="3" y="45"/>
                      <a:pt x="6" y="45"/>
                      <a:pt x="7"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14"/>
              <p:cNvSpPr>
                <a:spLocks/>
              </p:cNvSpPr>
              <p:nvPr/>
            </p:nvSpPr>
            <p:spPr bwMode="auto">
              <a:xfrm>
                <a:off x="2752725" y="1046163"/>
                <a:ext cx="361950" cy="344487"/>
              </a:xfrm>
              <a:custGeom>
                <a:avLst/>
                <a:gdLst>
                  <a:gd name="T0" fmla="*/ 116 w 168"/>
                  <a:gd name="T1" fmla="*/ 0 h 160"/>
                  <a:gd name="T2" fmla="*/ 112 w 168"/>
                  <a:gd name="T3" fmla="*/ 4 h 160"/>
                  <a:gd name="T4" fmla="*/ 116 w 168"/>
                  <a:gd name="T5" fmla="*/ 8 h 160"/>
                  <a:gd name="T6" fmla="*/ 160 w 168"/>
                  <a:gd name="T7" fmla="*/ 8 h 160"/>
                  <a:gd name="T8" fmla="*/ 160 w 168"/>
                  <a:gd name="T9" fmla="*/ 152 h 160"/>
                  <a:gd name="T10" fmla="*/ 8 w 168"/>
                  <a:gd name="T11" fmla="*/ 152 h 160"/>
                  <a:gd name="T12" fmla="*/ 8 w 168"/>
                  <a:gd name="T13" fmla="*/ 8 h 160"/>
                  <a:gd name="T14" fmla="*/ 52 w 168"/>
                  <a:gd name="T15" fmla="*/ 8 h 160"/>
                  <a:gd name="T16" fmla="*/ 56 w 168"/>
                  <a:gd name="T17" fmla="*/ 4 h 160"/>
                  <a:gd name="T18" fmla="*/ 52 w 168"/>
                  <a:gd name="T19" fmla="*/ 0 h 160"/>
                  <a:gd name="T20" fmla="*/ 0 w 168"/>
                  <a:gd name="T21" fmla="*/ 0 h 160"/>
                  <a:gd name="T22" fmla="*/ 0 w 168"/>
                  <a:gd name="T23" fmla="*/ 160 h 160"/>
                  <a:gd name="T24" fmla="*/ 168 w 168"/>
                  <a:gd name="T25" fmla="*/ 160 h 160"/>
                  <a:gd name="T26" fmla="*/ 168 w 168"/>
                  <a:gd name="T27" fmla="*/ 0 h 160"/>
                  <a:gd name="T28" fmla="*/ 116 w 168"/>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8" h="160">
                    <a:moveTo>
                      <a:pt x="116" y="0"/>
                    </a:moveTo>
                    <a:cubicBezTo>
                      <a:pt x="114" y="0"/>
                      <a:pt x="112" y="1"/>
                      <a:pt x="112" y="4"/>
                    </a:cubicBezTo>
                    <a:cubicBezTo>
                      <a:pt x="112" y="6"/>
                      <a:pt x="114" y="8"/>
                      <a:pt x="116" y="8"/>
                    </a:cubicBezTo>
                    <a:cubicBezTo>
                      <a:pt x="160" y="8"/>
                      <a:pt x="160" y="8"/>
                      <a:pt x="160" y="8"/>
                    </a:cubicBezTo>
                    <a:cubicBezTo>
                      <a:pt x="160" y="152"/>
                      <a:pt x="160" y="152"/>
                      <a:pt x="160" y="152"/>
                    </a:cubicBezTo>
                    <a:cubicBezTo>
                      <a:pt x="8" y="152"/>
                      <a:pt x="8" y="152"/>
                      <a:pt x="8" y="152"/>
                    </a:cubicBezTo>
                    <a:cubicBezTo>
                      <a:pt x="8" y="8"/>
                      <a:pt x="8" y="8"/>
                      <a:pt x="8" y="8"/>
                    </a:cubicBezTo>
                    <a:cubicBezTo>
                      <a:pt x="52" y="8"/>
                      <a:pt x="52" y="8"/>
                      <a:pt x="52" y="8"/>
                    </a:cubicBezTo>
                    <a:cubicBezTo>
                      <a:pt x="55" y="8"/>
                      <a:pt x="56" y="6"/>
                      <a:pt x="56" y="4"/>
                    </a:cubicBezTo>
                    <a:cubicBezTo>
                      <a:pt x="56" y="1"/>
                      <a:pt x="55" y="0"/>
                      <a:pt x="52" y="0"/>
                    </a:cubicBezTo>
                    <a:cubicBezTo>
                      <a:pt x="0" y="0"/>
                      <a:pt x="0" y="0"/>
                      <a:pt x="0" y="0"/>
                    </a:cubicBezTo>
                    <a:cubicBezTo>
                      <a:pt x="0" y="160"/>
                      <a:pt x="0" y="160"/>
                      <a:pt x="0" y="160"/>
                    </a:cubicBezTo>
                    <a:cubicBezTo>
                      <a:pt x="168" y="160"/>
                      <a:pt x="168" y="160"/>
                      <a:pt x="168" y="160"/>
                    </a:cubicBezTo>
                    <a:cubicBezTo>
                      <a:pt x="168" y="0"/>
                      <a:pt x="168" y="0"/>
                      <a:pt x="168" y="0"/>
                    </a:cubicBezTo>
                    <a:lnTo>
                      <a:pt x="11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1" name="קבוצה 10"/>
          <p:cNvGrpSpPr/>
          <p:nvPr/>
        </p:nvGrpSpPr>
        <p:grpSpPr>
          <a:xfrm>
            <a:off x="-30303" y="4600329"/>
            <a:ext cx="11528276" cy="915391"/>
            <a:chOff x="-30303" y="4600329"/>
            <a:chExt cx="11528276" cy="915391"/>
          </a:xfrm>
        </p:grpSpPr>
        <p:sp>
          <p:nvSpPr>
            <p:cNvPr id="58" name="מלבן 57"/>
            <p:cNvSpPr/>
            <p:nvPr/>
          </p:nvSpPr>
          <p:spPr>
            <a:xfrm>
              <a:off x="1164624" y="4600329"/>
              <a:ext cx="10333349" cy="91539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sz="1600" dirty="0"/>
                <a:t>We have been involved in financing projects worth more than 1 Billion Dollars.</a:t>
              </a:r>
            </a:p>
            <a:p>
              <a:pPr algn="l" rtl="0"/>
              <a:r>
                <a:rPr lang="en-US" sz="1600" b="1" dirty="0"/>
                <a:t>SHTANG</a:t>
              </a:r>
              <a:r>
                <a:rPr lang="en-US" sz="1600" dirty="0"/>
                <a:t> is a financially  robust  group , privately held by strong shareholders ; no debt , strong equity and excellent  financial  ratios.</a:t>
              </a:r>
            </a:p>
          </p:txBody>
        </p:sp>
        <p:sp>
          <p:nvSpPr>
            <p:cNvPr id="60" name="מלבן 59"/>
            <p:cNvSpPr/>
            <p:nvPr/>
          </p:nvSpPr>
          <p:spPr>
            <a:xfrm>
              <a:off x="-30303" y="4600329"/>
              <a:ext cx="272303" cy="91539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2" name="מלבן 61"/>
            <p:cNvSpPr/>
            <p:nvPr/>
          </p:nvSpPr>
          <p:spPr>
            <a:xfrm>
              <a:off x="247230" y="4600329"/>
              <a:ext cx="916562" cy="915391"/>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136" name="Group 126"/>
            <p:cNvGrpSpPr>
              <a:grpSpLocks noChangeAspect="1"/>
            </p:cNvGrpSpPr>
            <p:nvPr/>
          </p:nvGrpSpPr>
          <p:grpSpPr>
            <a:xfrm>
              <a:off x="483289" y="4859127"/>
              <a:ext cx="435886" cy="415624"/>
              <a:chOff x="14479588" y="7581900"/>
              <a:chExt cx="1536700" cy="1465263"/>
            </a:xfrm>
          </p:grpSpPr>
          <p:sp>
            <p:nvSpPr>
              <p:cNvPr id="137" name="Freeform 5"/>
              <p:cNvSpPr>
                <a:spLocks/>
              </p:cNvSpPr>
              <p:nvPr/>
            </p:nvSpPr>
            <p:spPr bwMode="auto">
              <a:xfrm>
                <a:off x="15730538" y="7581900"/>
                <a:ext cx="249237" cy="239712"/>
              </a:xfrm>
              <a:custGeom>
                <a:avLst/>
                <a:gdLst>
                  <a:gd name="T0" fmla="*/ 48 w 48"/>
                  <a:gd name="T1" fmla="*/ 46 h 46"/>
                  <a:gd name="T2" fmla="*/ 48 w 48"/>
                  <a:gd name="T3" fmla="*/ 5 h 46"/>
                  <a:gd name="T4" fmla="*/ 42 w 48"/>
                  <a:gd name="T5" fmla="*/ 1 h 46"/>
                  <a:gd name="T6" fmla="*/ 0 w 48"/>
                  <a:gd name="T7" fmla="*/ 8 h 46"/>
                </a:gdLst>
                <a:ahLst/>
                <a:cxnLst>
                  <a:cxn ang="0">
                    <a:pos x="T0" y="T1"/>
                  </a:cxn>
                  <a:cxn ang="0">
                    <a:pos x="T2" y="T3"/>
                  </a:cxn>
                  <a:cxn ang="0">
                    <a:pos x="T4" y="T5"/>
                  </a:cxn>
                  <a:cxn ang="0">
                    <a:pos x="T6" y="T7"/>
                  </a:cxn>
                </a:cxnLst>
                <a:rect l="0" t="0" r="r" b="b"/>
                <a:pathLst>
                  <a:path w="48" h="46">
                    <a:moveTo>
                      <a:pt x="48" y="46"/>
                    </a:moveTo>
                    <a:cubicBezTo>
                      <a:pt x="48" y="5"/>
                      <a:pt x="48" y="5"/>
                      <a:pt x="48" y="5"/>
                    </a:cubicBezTo>
                    <a:cubicBezTo>
                      <a:pt x="48" y="2"/>
                      <a:pt x="45" y="0"/>
                      <a:pt x="42" y="1"/>
                    </a:cubicBezTo>
                    <a:cubicBezTo>
                      <a:pt x="0" y="8"/>
                      <a:pt x="0" y="8"/>
                      <a:pt x="0" y="8"/>
                    </a:cubicBezTo>
                  </a:path>
                </a:pathLst>
              </a:custGeom>
              <a:noFill/>
              <a:ln w="19050" cap="rnd">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8" name="Freeform 6"/>
              <p:cNvSpPr>
                <a:spLocks/>
              </p:cNvSpPr>
              <p:nvPr/>
            </p:nvSpPr>
            <p:spPr bwMode="auto">
              <a:xfrm>
                <a:off x="14500225" y="7712075"/>
                <a:ext cx="1365250" cy="1001712"/>
              </a:xfrm>
              <a:custGeom>
                <a:avLst/>
                <a:gdLst>
                  <a:gd name="T0" fmla="*/ 0 w 262"/>
                  <a:gd name="T1" fmla="*/ 192 h 192"/>
                  <a:gd name="T2" fmla="*/ 110 w 262"/>
                  <a:gd name="T3" fmla="*/ 64 h 192"/>
                  <a:gd name="T4" fmla="*/ 116 w 262"/>
                  <a:gd name="T5" fmla="*/ 64 h 192"/>
                  <a:gd name="T6" fmla="*/ 168 w 262"/>
                  <a:gd name="T7" fmla="*/ 102 h 192"/>
                  <a:gd name="T8" fmla="*/ 174 w 262"/>
                  <a:gd name="T9" fmla="*/ 102 h 192"/>
                  <a:gd name="T10" fmla="*/ 262 w 262"/>
                  <a:gd name="T11" fmla="*/ 0 h 192"/>
                </a:gdLst>
                <a:ahLst/>
                <a:cxnLst>
                  <a:cxn ang="0">
                    <a:pos x="T0" y="T1"/>
                  </a:cxn>
                  <a:cxn ang="0">
                    <a:pos x="T2" y="T3"/>
                  </a:cxn>
                  <a:cxn ang="0">
                    <a:pos x="T4" y="T5"/>
                  </a:cxn>
                  <a:cxn ang="0">
                    <a:pos x="T6" y="T7"/>
                  </a:cxn>
                  <a:cxn ang="0">
                    <a:pos x="T8" y="T9"/>
                  </a:cxn>
                  <a:cxn ang="0">
                    <a:pos x="T10" y="T11"/>
                  </a:cxn>
                </a:cxnLst>
                <a:rect l="0" t="0" r="r" b="b"/>
                <a:pathLst>
                  <a:path w="262" h="192">
                    <a:moveTo>
                      <a:pt x="0" y="192"/>
                    </a:moveTo>
                    <a:cubicBezTo>
                      <a:pt x="110" y="64"/>
                      <a:pt x="110" y="64"/>
                      <a:pt x="110" y="64"/>
                    </a:cubicBezTo>
                    <a:cubicBezTo>
                      <a:pt x="112" y="62"/>
                      <a:pt x="115" y="62"/>
                      <a:pt x="116" y="64"/>
                    </a:cubicBezTo>
                    <a:cubicBezTo>
                      <a:pt x="168" y="102"/>
                      <a:pt x="168" y="102"/>
                      <a:pt x="168" y="102"/>
                    </a:cubicBezTo>
                    <a:cubicBezTo>
                      <a:pt x="169" y="104"/>
                      <a:pt x="172" y="104"/>
                      <a:pt x="174" y="102"/>
                    </a:cubicBezTo>
                    <a:cubicBezTo>
                      <a:pt x="262" y="0"/>
                      <a:pt x="262" y="0"/>
                      <a:pt x="262" y="0"/>
                    </a:cubicBezTo>
                  </a:path>
                </a:pathLst>
              </a:custGeom>
              <a:noFill/>
              <a:ln w="19050" cap="rnd">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9" name="Line 7"/>
              <p:cNvSpPr>
                <a:spLocks noChangeShapeType="1"/>
              </p:cNvSpPr>
              <p:nvPr/>
            </p:nvSpPr>
            <p:spPr bwMode="auto">
              <a:xfrm>
                <a:off x="15979775" y="7977188"/>
                <a:ext cx="0" cy="955675"/>
              </a:xfrm>
              <a:prstGeom prst="line">
                <a:avLst/>
              </a:prstGeom>
              <a:noFill/>
              <a:ln w="19050" cap="rnd">
                <a:solidFill>
                  <a:schemeClr val="accent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0" name="Line 8"/>
              <p:cNvSpPr>
                <a:spLocks noChangeShapeType="1"/>
              </p:cNvSpPr>
              <p:nvPr/>
            </p:nvSpPr>
            <p:spPr bwMode="auto">
              <a:xfrm>
                <a:off x="15095538" y="8218488"/>
                <a:ext cx="0" cy="714375"/>
              </a:xfrm>
              <a:prstGeom prst="line">
                <a:avLst/>
              </a:prstGeom>
              <a:noFill/>
              <a:ln w="19050" cap="rnd">
                <a:solidFill>
                  <a:schemeClr val="accent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1" name="Line 9"/>
              <p:cNvSpPr>
                <a:spLocks noChangeShapeType="1"/>
              </p:cNvSpPr>
              <p:nvPr/>
            </p:nvSpPr>
            <p:spPr bwMode="auto">
              <a:xfrm>
                <a:off x="15682913" y="8175625"/>
                <a:ext cx="0" cy="757237"/>
              </a:xfrm>
              <a:prstGeom prst="line">
                <a:avLst/>
              </a:prstGeom>
              <a:noFill/>
              <a:ln w="19050" cap="rnd">
                <a:solidFill>
                  <a:schemeClr val="accent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2" name="Line 10"/>
              <p:cNvSpPr>
                <a:spLocks noChangeShapeType="1"/>
              </p:cNvSpPr>
              <p:nvPr/>
            </p:nvSpPr>
            <p:spPr bwMode="auto">
              <a:xfrm>
                <a:off x="15392400" y="8421688"/>
                <a:ext cx="0" cy="511175"/>
              </a:xfrm>
              <a:prstGeom prst="line">
                <a:avLst/>
              </a:prstGeom>
              <a:noFill/>
              <a:ln w="19050" cap="rnd">
                <a:solidFill>
                  <a:schemeClr val="accent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3" name="Line 11"/>
              <p:cNvSpPr>
                <a:spLocks noChangeShapeType="1"/>
              </p:cNvSpPr>
              <p:nvPr/>
            </p:nvSpPr>
            <p:spPr bwMode="auto">
              <a:xfrm>
                <a:off x="14797088" y="8556625"/>
                <a:ext cx="0" cy="376237"/>
              </a:xfrm>
              <a:prstGeom prst="line">
                <a:avLst/>
              </a:prstGeom>
              <a:noFill/>
              <a:ln w="19050" cap="rnd">
                <a:solidFill>
                  <a:schemeClr val="accent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4" name="Line 12"/>
              <p:cNvSpPr>
                <a:spLocks noChangeShapeType="1"/>
              </p:cNvSpPr>
              <p:nvPr/>
            </p:nvSpPr>
            <p:spPr bwMode="auto">
              <a:xfrm>
                <a:off x="14506575" y="8823325"/>
                <a:ext cx="0" cy="109537"/>
              </a:xfrm>
              <a:prstGeom prst="line">
                <a:avLst/>
              </a:prstGeom>
              <a:noFill/>
              <a:ln w="19050" cap="rnd">
                <a:solidFill>
                  <a:schemeClr val="accent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5" name="Line 35"/>
              <p:cNvSpPr>
                <a:spLocks noChangeShapeType="1"/>
              </p:cNvSpPr>
              <p:nvPr/>
            </p:nvSpPr>
            <p:spPr bwMode="auto">
              <a:xfrm>
                <a:off x="14479588" y="9047163"/>
                <a:ext cx="1536700" cy="0"/>
              </a:xfrm>
              <a:prstGeom prst="line">
                <a:avLst/>
              </a:prstGeom>
              <a:noFill/>
              <a:ln w="19050" cap="rnd">
                <a:solidFill>
                  <a:schemeClr val="accent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spTree>
    <p:extLst>
      <p:ext uri="{BB962C8B-B14F-4D97-AF65-F5344CB8AC3E}">
        <p14:creationId xmlns:p14="http://schemas.microsoft.com/office/powerpoint/2010/main" val="2664432346"/>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מציין מיקום של מספר שקופית 5"/>
          <p:cNvSpPr>
            <a:spLocks noGrp="1"/>
          </p:cNvSpPr>
          <p:nvPr>
            <p:ph type="sldNum" sz="quarter" idx="12"/>
          </p:nvPr>
        </p:nvSpPr>
        <p:spPr>
          <a:xfrm>
            <a:off x="129165" y="6496485"/>
            <a:ext cx="336992" cy="301756"/>
          </a:xfrm>
        </p:spPr>
        <p:txBody>
          <a:bodyPr/>
          <a:lstStyle/>
          <a:p>
            <a:fld id="{E1F767F5-0C98-4706-8AFB-FCD5A80B5AF3}" type="slidenum">
              <a:rPr lang="he-IL" sz="1000" b="1" smtClean="0">
                <a:solidFill>
                  <a:schemeClr val="accent1"/>
                </a:solidFill>
              </a:rPr>
              <a:t>18</a:t>
            </a:fld>
            <a:endParaRPr lang="he-IL" sz="1000" b="1" dirty="0">
              <a:solidFill>
                <a:schemeClr val="accent1"/>
              </a:solidFill>
            </a:endParaRPr>
          </a:p>
        </p:txBody>
      </p:sp>
      <p:sp>
        <p:nvSpPr>
          <p:cNvPr id="14" name="TextBox 13"/>
          <p:cNvSpPr txBox="1"/>
          <p:nvPr/>
        </p:nvSpPr>
        <p:spPr>
          <a:xfrm>
            <a:off x="1654900" y="311249"/>
            <a:ext cx="8879325" cy="523220"/>
          </a:xfrm>
          <a:prstGeom prst="rect">
            <a:avLst/>
          </a:prstGeom>
          <a:noFill/>
        </p:spPr>
        <p:txBody>
          <a:bodyPr wrap="square" rtlCol="1">
            <a:spAutoFit/>
          </a:bodyPr>
          <a:lstStyle/>
          <a:p>
            <a:pPr algn="ctr" rtl="0"/>
            <a:r>
              <a:rPr lang="en-US" sz="2800" b="1" dirty="0">
                <a:solidFill>
                  <a:schemeClr val="accent1"/>
                </a:solidFill>
              </a:rPr>
              <a:t>PROJECT FINANCE GENERIC MODEL</a:t>
            </a:r>
            <a:endParaRPr lang="he-IL" sz="2800" b="1" dirty="0">
              <a:solidFill>
                <a:schemeClr val="accent1"/>
              </a:solidFill>
            </a:endParaRPr>
          </a:p>
        </p:txBody>
      </p:sp>
      <p:grpSp>
        <p:nvGrpSpPr>
          <p:cNvPr id="2" name="קבוצה 1"/>
          <p:cNvGrpSpPr/>
          <p:nvPr/>
        </p:nvGrpSpPr>
        <p:grpSpPr>
          <a:xfrm>
            <a:off x="371511" y="1310344"/>
            <a:ext cx="11447170" cy="4953114"/>
            <a:chOff x="371511" y="1310344"/>
            <a:chExt cx="11447170" cy="4953114"/>
          </a:xfrm>
        </p:grpSpPr>
        <p:cxnSp>
          <p:nvCxnSpPr>
            <p:cNvPr id="348" name="מחבר חץ ישר 347"/>
            <p:cNvCxnSpPr/>
            <p:nvPr/>
          </p:nvCxnSpPr>
          <p:spPr>
            <a:xfrm>
              <a:off x="1695578" y="1981541"/>
              <a:ext cx="1186203" cy="0"/>
            </a:xfrm>
            <a:prstGeom prst="straightConnector1">
              <a:avLst/>
            </a:prstGeom>
            <a:ln w="19050">
              <a:solidFill>
                <a:schemeClr val="accent3"/>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49" name="מחבר מרפקי 348"/>
            <p:cNvCxnSpPr/>
            <p:nvPr/>
          </p:nvCxnSpPr>
          <p:spPr>
            <a:xfrm flipV="1">
              <a:off x="1697926" y="3408210"/>
              <a:ext cx="1178799" cy="507438"/>
            </a:xfrm>
            <a:prstGeom prst="bentConnector3">
              <a:avLst/>
            </a:prstGeom>
            <a:ln w="19050">
              <a:solidFill>
                <a:schemeClr val="accent3"/>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50" name="מחבר מרפקי 349"/>
            <p:cNvCxnSpPr/>
            <p:nvPr/>
          </p:nvCxnSpPr>
          <p:spPr>
            <a:xfrm>
              <a:off x="1697926" y="4464521"/>
              <a:ext cx="1178799" cy="481852"/>
            </a:xfrm>
            <a:prstGeom prst="bentConnector3">
              <a:avLst/>
            </a:prstGeom>
            <a:ln w="19050">
              <a:solidFill>
                <a:schemeClr val="accent3"/>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51" name="מחבר מרפקי 350"/>
            <p:cNvCxnSpPr/>
            <p:nvPr/>
          </p:nvCxnSpPr>
          <p:spPr>
            <a:xfrm>
              <a:off x="6275534" y="3437404"/>
              <a:ext cx="732879" cy="508154"/>
            </a:xfrm>
            <a:prstGeom prst="bentConnector3">
              <a:avLst/>
            </a:prstGeom>
            <a:ln w="19050">
              <a:solidFill>
                <a:schemeClr val="accent3"/>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52" name="מחבר מרפקי 351"/>
            <p:cNvCxnSpPr/>
            <p:nvPr/>
          </p:nvCxnSpPr>
          <p:spPr>
            <a:xfrm flipV="1">
              <a:off x="6275534" y="4421861"/>
              <a:ext cx="732879" cy="481136"/>
            </a:xfrm>
            <a:prstGeom prst="bentConnector3">
              <a:avLst/>
            </a:prstGeom>
            <a:ln w="19050">
              <a:solidFill>
                <a:schemeClr val="accent3"/>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53" name="מחבר מרפקי 352"/>
            <p:cNvCxnSpPr>
              <a:stCxn id="254" idx="3"/>
              <a:endCxn id="336" idx="0"/>
            </p:cNvCxnSpPr>
            <p:nvPr/>
          </p:nvCxnSpPr>
          <p:spPr>
            <a:xfrm>
              <a:off x="6275534" y="1973552"/>
              <a:ext cx="4650621" cy="784350"/>
            </a:xfrm>
            <a:prstGeom prst="bentConnector2">
              <a:avLst/>
            </a:prstGeom>
            <a:ln w="19050">
              <a:solidFill>
                <a:schemeClr val="accent3"/>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54" name="מחבר מרפקי 353"/>
            <p:cNvCxnSpPr>
              <a:stCxn id="320" idx="3"/>
              <a:endCxn id="336" idx="1"/>
            </p:cNvCxnSpPr>
            <p:nvPr/>
          </p:nvCxnSpPr>
          <p:spPr>
            <a:xfrm flipV="1">
              <a:off x="9168413" y="3421110"/>
              <a:ext cx="1094534" cy="743963"/>
            </a:xfrm>
            <a:prstGeom prst="bentConnector3">
              <a:avLst/>
            </a:prstGeom>
            <a:ln w="19050">
              <a:solidFill>
                <a:schemeClr val="accent3"/>
              </a:solidFill>
              <a:prstDash val="sysDash"/>
              <a:tailEnd type="arrow"/>
            </a:ln>
          </p:spPr>
          <p:style>
            <a:lnRef idx="1">
              <a:schemeClr val="accent1"/>
            </a:lnRef>
            <a:fillRef idx="0">
              <a:schemeClr val="accent1"/>
            </a:fillRef>
            <a:effectRef idx="0">
              <a:schemeClr val="accent1"/>
            </a:effectRef>
            <a:fontRef idx="minor">
              <a:schemeClr val="tx1"/>
            </a:fontRef>
          </p:style>
        </p:cxnSp>
        <p:grpSp>
          <p:nvGrpSpPr>
            <p:cNvPr id="228" name="קבוצה 227"/>
            <p:cNvGrpSpPr/>
            <p:nvPr/>
          </p:nvGrpSpPr>
          <p:grpSpPr>
            <a:xfrm>
              <a:off x="371511" y="3500817"/>
              <a:ext cx="1326415" cy="1326415"/>
              <a:chOff x="516651" y="3500817"/>
              <a:chExt cx="1326415" cy="1326415"/>
            </a:xfrm>
            <a:effectLst>
              <a:outerShdw blurRad="50800" dist="38100" dir="8100000" algn="tr" rotWithShape="0">
                <a:prstClr val="black">
                  <a:alpha val="40000"/>
                </a:prstClr>
              </a:outerShdw>
            </a:effectLst>
          </p:grpSpPr>
          <p:sp>
            <p:nvSpPr>
              <p:cNvPr id="229" name="מלבן 228"/>
              <p:cNvSpPr/>
              <p:nvPr/>
            </p:nvSpPr>
            <p:spPr>
              <a:xfrm>
                <a:off x="516651" y="3500817"/>
                <a:ext cx="1326415" cy="132641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bIns="108000" rtlCol="1" anchor="b"/>
              <a:lstStyle/>
              <a:p>
                <a:pPr algn="ctr"/>
                <a:r>
                  <a:rPr lang="en-US" altLang="he-IL" sz="1600" b="1" dirty="0">
                    <a:solidFill>
                      <a:schemeClr val="bg1"/>
                    </a:solidFill>
                  </a:rPr>
                  <a:t>Borrower</a:t>
                </a:r>
              </a:p>
            </p:txBody>
          </p:sp>
          <p:grpSp>
            <p:nvGrpSpPr>
              <p:cNvPr id="230" name="Group 4"/>
              <p:cNvGrpSpPr/>
              <p:nvPr/>
            </p:nvGrpSpPr>
            <p:grpSpPr>
              <a:xfrm>
                <a:off x="897469" y="3736552"/>
                <a:ext cx="584395" cy="615423"/>
                <a:chOff x="3932235" y="859450"/>
                <a:chExt cx="1353066" cy="1424907"/>
              </a:xfrm>
            </p:grpSpPr>
            <p:sp>
              <p:nvSpPr>
                <p:cNvPr id="231" name="Freeform 71"/>
                <p:cNvSpPr>
                  <a:spLocks/>
                </p:cNvSpPr>
                <p:nvPr/>
              </p:nvSpPr>
              <p:spPr bwMode="auto">
                <a:xfrm>
                  <a:off x="4191785" y="1372286"/>
                  <a:ext cx="57442" cy="223384"/>
                </a:xfrm>
                <a:custGeom>
                  <a:avLst/>
                  <a:gdLst>
                    <a:gd name="T0" fmla="*/ 8 w 11"/>
                    <a:gd name="T1" fmla="*/ 0 h 44"/>
                    <a:gd name="T2" fmla="*/ 2 w 11"/>
                    <a:gd name="T3" fmla="*/ 13 h 44"/>
                    <a:gd name="T4" fmla="*/ 9 w 11"/>
                    <a:gd name="T5" fmla="*/ 39 h 44"/>
                    <a:gd name="T6" fmla="*/ 11 w 11"/>
                    <a:gd name="T7" fmla="*/ 44 h 44"/>
                  </a:gdLst>
                  <a:ahLst/>
                  <a:cxnLst>
                    <a:cxn ang="0">
                      <a:pos x="T0" y="T1"/>
                    </a:cxn>
                    <a:cxn ang="0">
                      <a:pos x="T2" y="T3"/>
                    </a:cxn>
                    <a:cxn ang="0">
                      <a:pos x="T4" y="T5"/>
                    </a:cxn>
                    <a:cxn ang="0">
                      <a:pos x="T6" y="T7"/>
                    </a:cxn>
                  </a:cxnLst>
                  <a:rect l="0" t="0" r="r" b="b"/>
                  <a:pathLst>
                    <a:path w="11" h="44">
                      <a:moveTo>
                        <a:pt x="8" y="0"/>
                      </a:moveTo>
                      <a:cubicBezTo>
                        <a:pt x="3" y="1"/>
                        <a:pt x="0" y="6"/>
                        <a:pt x="2" y="13"/>
                      </a:cubicBezTo>
                      <a:cubicBezTo>
                        <a:pt x="3" y="22"/>
                        <a:pt x="6" y="29"/>
                        <a:pt x="9" y="39"/>
                      </a:cubicBezTo>
                      <a:cubicBezTo>
                        <a:pt x="10" y="41"/>
                        <a:pt x="11" y="42"/>
                        <a:pt x="11" y="44"/>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pPr algn="l" rtl="0"/>
                  <a:endParaRPr lang="en-US"/>
                </a:p>
              </p:txBody>
            </p:sp>
            <p:sp>
              <p:nvSpPr>
                <p:cNvPr id="232" name="Freeform 72"/>
                <p:cNvSpPr>
                  <a:spLocks/>
                </p:cNvSpPr>
                <p:nvPr/>
              </p:nvSpPr>
              <p:spPr bwMode="auto">
                <a:xfrm>
                  <a:off x="4949161" y="1372286"/>
                  <a:ext cx="87227" cy="244659"/>
                </a:xfrm>
                <a:custGeom>
                  <a:avLst/>
                  <a:gdLst>
                    <a:gd name="T0" fmla="*/ 10 w 17"/>
                    <a:gd name="T1" fmla="*/ 0 h 48"/>
                    <a:gd name="T2" fmla="*/ 16 w 17"/>
                    <a:gd name="T3" fmla="*/ 13 h 48"/>
                    <a:gd name="T4" fmla="*/ 8 w 17"/>
                    <a:gd name="T5" fmla="*/ 39 h 48"/>
                    <a:gd name="T6" fmla="*/ 0 w 17"/>
                    <a:gd name="T7" fmla="*/ 48 h 48"/>
                  </a:gdLst>
                  <a:ahLst/>
                  <a:cxnLst>
                    <a:cxn ang="0">
                      <a:pos x="T0" y="T1"/>
                    </a:cxn>
                    <a:cxn ang="0">
                      <a:pos x="T2" y="T3"/>
                    </a:cxn>
                    <a:cxn ang="0">
                      <a:pos x="T4" y="T5"/>
                    </a:cxn>
                    <a:cxn ang="0">
                      <a:pos x="T6" y="T7"/>
                    </a:cxn>
                  </a:cxnLst>
                  <a:rect l="0" t="0" r="r" b="b"/>
                  <a:pathLst>
                    <a:path w="17" h="48">
                      <a:moveTo>
                        <a:pt x="10" y="0"/>
                      </a:moveTo>
                      <a:cubicBezTo>
                        <a:pt x="15" y="1"/>
                        <a:pt x="17" y="6"/>
                        <a:pt x="16" y="13"/>
                      </a:cubicBezTo>
                      <a:cubicBezTo>
                        <a:pt x="15" y="22"/>
                        <a:pt x="12" y="29"/>
                        <a:pt x="8" y="39"/>
                      </a:cubicBezTo>
                      <a:cubicBezTo>
                        <a:pt x="6" y="45"/>
                        <a:pt x="3" y="47"/>
                        <a:pt x="0" y="48"/>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pPr algn="l" rtl="0"/>
                  <a:endParaRPr lang="en-US"/>
                </a:p>
              </p:txBody>
            </p:sp>
            <p:sp>
              <p:nvSpPr>
                <p:cNvPr id="233" name="Freeform 73"/>
                <p:cNvSpPr>
                  <a:spLocks/>
                </p:cNvSpPr>
                <p:nvPr/>
              </p:nvSpPr>
              <p:spPr bwMode="auto">
                <a:xfrm>
                  <a:off x="4853426" y="1929916"/>
                  <a:ext cx="431875" cy="351032"/>
                </a:xfrm>
                <a:custGeom>
                  <a:avLst/>
                  <a:gdLst>
                    <a:gd name="T0" fmla="*/ 85 w 85"/>
                    <a:gd name="T1" fmla="*/ 75 h 75"/>
                    <a:gd name="T2" fmla="*/ 71 w 85"/>
                    <a:gd name="T3" fmla="*/ 35 h 75"/>
                    <a:gd name="T4" fmla="*/ 0 w 85"/>
                    <a:gd name="T5" fmla="*/ 0 h 75"/>
                  </a:gdLst>
                  <a:ahLst/>
                  <a:cxnLst>
                    <a:cxn ang="0">
                      <a:pos x="T0" y="T1"/>
                    </a:cxn>
                    <a:cxn ang="0">
                      <a:pos x="T2" y="T3"/>
                    </a:cxn>
                    <a:cxn ang="0">
                      <a:pos x="T4" y="T5"/>
                    </a:cxn>
                  </a:cxnLst>
                  <a:rect l="0" t="0" r="r" b="b"/>
                  <a:pathLst>
                    <a:path w="85" h="75">
                      <a:moveTo>
                        <a:pt x="85" y="75"/>
                      </a:moveTo>
                      <a:cubicBezTo>
                        <a:pt x="84" y="64"/>
                        <a:pt x="81" y="43"/>
                        <a:pt x="71" y="35"/>
                      </a:cubicBezTo>
                      <a:cubicBezTo>
                        <a:pt x="60" y="24"/>
                        <a:pt x="12" y="5"/>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pPr algn="l" rtl="0"/>
                  <a:endParaRPr lang="en-US"/>
                </a:p>
              </p:txBody>
            </p:sp>
            <p:sp>
              <p:nvSpPr>
                <p:cNvPr id="234" name="Freeform 74"/>
                <p:cNvSpPr>
                  <a:spLocks/>
                </p:cNvSpPr>
                <p:nvPr/>
              </p:nvSpPr>
              <p:spPr bwMode="auto">
                <a:xfrm>
                  <a:off x="3932235" y="1924033"/>
                  <a:ext cx="438257" cy="356915"/>
                </a:xfrm>
                <a:custGeom>
                  <a:avLst/>
                  <a:gdLst>
                    <a:gd name="T0" fmla="*/ 86 w 86"/>
                    <a:gd name="T1" fmla="*/ 0 h 76"/>
                    <a:gd name="T2" fmla="*/ 14 w 86"/>
                    <a:gd name="T3" fmla="*/ 36 h 76"/>
                    <a:gd name="T4" fmla="*/ 0 w 86"/>
                    <a:gd name="T5" fmla="*/ 76 h 76"/>
                  </a:gdLst>
                  <a:ahLst/>
                  <a:cxnLst>
                    <a:cxn ang="0">
                      <a:pos x="T0" y="T1"/>
                    </a:cxn>
                    <a:cxn ang="0">
                      <a:pos x="T2" y="T3"/>
                    </a:cxn>
                    <a:cxn ang="0">
                      <a:pos x="T4" y="T5"/>
                    </a:cxn>
                  </a:cxnLst>
                  <a:rect l="0" t="0" r="r" b="b"/>
                  <a:pathLst>
                    <a:path w="86" h="76">
                      <a:moveTo>
                        <a:pt x="86" y="0"/>
                      </a:moveTo>
                      <a:cubicBezTo>
                        <a:pt x="74" y="5"/>
                        <a:pt x="26" y="25"/>
                        <a:pt x="14" y="36"/>
                      </a:cubicBezTo>
                      <a:cubicBezTo>
                        <a:pt x="4" y="44"/>
                        <a:pt x="1" y="65"/>
                        <a:pt x="0" y="76"/>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pPr algn="l" rtl="0"/>
                  <a:endParaRPr lang="en-US"/>
                </a:p>
              </p:txBody>
            </p:sp>
            <p:sp>
              <p:nvSpPr>
                <p:cNvPr id="235" name="Freeform 75"/>
                <p:cNvSpPr>
                  <a:spLocks/>
                </p:cNvSpPr>
                <p:nvPr/>
              </p:nvSpPr>
              <p:spPr bwMode="auto">
                <a:xfrm>
                  <a:off x="4213060" y="859450"/>
                  <a:ext cx="797798" cy="614953"/>
                </a:xfrm>
                <a:custGeom>
                  <a:avLst/>
                  <a:gdLst>
                    <a:gd name="T0" fmla="*/ 151 w 157"/>
                    <a:gd name="T1" fmla="*/ 103 h 124"/>
                    <a:gd name="T2" fmla="*/ 155 w 157"/>
                    <a:gd name="T3" fmla="*/ 69 h 124"/>
                    <a:gd name="T4" fmla="*/ 145 w 157"/>
                    <a:gd name="T5" fmla="*/ 26 h 124"/>
                    <a:gd name="T6" fmla="*/ 157 w 157"/>
                    <a:gd name="T7" fmla="*/ 22 h 124"/>
                    <a:gd name="T8" fmla="*/ 138 w 157"/>
                    <a:gd name="T9" fmla="*/ 18 h 124"/>
                    <a:gd name="T10" fmla="*/ 150 w 157"/>
                    <a:gd name="T11" fmla="*/ 14 h 124"/>
                    <a:gd name="T12" fmla="*/ 123 w 157"/>
                    <a:gd name="T13" fmla="*/ 9 h 124"/>
                    <a:gd name="T14" fmla="*/ 130 w 157"/>
                    <a:gd name="T15" fmla="*/ 5 h 124"/>
                    <a:gd name="T16" fmla="*/ 67 w 157"/>
                    <a:gd name="T17" fmla="*/ 3 h 124"/>
                    <a:gd name="T18" fmla="*/ 66 w 157"/>
                    <a:gd name="T19" fmla="*/ 3 h 124"/>
                    <a:gd name="T20" fmla="*/ 12 w 157"/>
                    <a:gd name="T21" fmla="*/ 36 h 124"/>
                    <a:gd name="T22" fmla="*/ 12 w 157"/>
                    <a:gd name="T23" fmla="*/ 32 h 124"/>
                    <a:gd name="T24" fmla="*/ 16 w 157"/>
                    <a:gd name="T25" fmla="*/ 24 h 124"/>
                    <a:gd name="T26" fmla="*/ 0 w 157"/>
                    <a:gd name="T27" fmla="*/ 52 h 124"/>
                    <a:gd name="T28" fmla="*/ 4 w 157"/>
                    <a:gd name="T29" fmla="*/ 109 h 124"/>
                    <a:gd name="T30" fmla="*/ 6 w 157"/>
                    <a:gd name="T31" fmla="*/ 12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7" h="124">
                      <a:moveTo>
                        <a:pt x="151" y="103"/>
                      </a:moveTo>
                      <a:cubicBezTo>
                        <a:pt x="152" y="97"/>
                        <a:pt x="153" y="89"/>
                        <a:pt x="155" y="69"/>
                      </a:cubicBezTo>
                      <a:cubicBezTo>
                        <a:pt x="156" y="57"/>
                        <a:pt x="156" y="40"/>
                        <a:pt x="145" y="26"/>
                      </a:cubicBezTo>
                      <a:cubicBezTo>
                        <a:pt x="157" y="22"/>
                        <a:pt x="157" y="22"/>
                        <a:pt x="157" y="22"/>
                      </a:cubicBezTo>
                      <a:cubicBezTo>
                        <a:pt x="149" y="20"/>
                        <a:pt x="143" y="19"/>
                        <a:pt x="138" y="18"/>
                      </a:cubicBezTo>
                      <a:cubicBezTo>
                        <a:pt x="150" y="14"/>
                        <a:pt x="150" y="14"/>
                        <a:pt x="150" y="14"/>
                      </a:cubicBezTo>
                      <a:cubicBezTo>
                        <a:pt x="140" y="11"/>
                        <a:pt x="131" y="10"/>
                        <a:pt x="123" y="9"/>
                      </a:cubicBezTo>
                      <a:cubicBezTo>
                        <a:pt x="130" y="5"/>
                        <a:pt x="130" y="5"/>
                        <a:pt x="130" y="5"/>
                      </a:cubicBezTo>
                      <a:cubicBezTo>
                        <a:pt x="89" y="0"/>
                        <a:pt x="71" y="2"/>
                        <a:pt x="67" y="3"/>
                      </a:cubicBezTo>
                      <a:cubicBezTo>
                        <a:pt x="67" y="3"/>
                        <a:pt x="66" y="3"/>
                        <a:pt x="66" y="3"/>
                      </a:cubicBezTo>
                      <a:cubicBezTo>
                        <a:pt x="41" y="4"/>
                        <a:pt x="18" y="27"/>
                        <a:pt x="12" y="36"/>
                      </a:cubicBezTo>
                      <a:cubicBezTo>
                        <a:pt x="11" y="36"/>
                        <a:pt x="11" y="35"/>
                        <a:pt x="12" y="32"/>
                      </a:cubicBezTo>
                      <a:cubicBezTo>
                        <a:pt x="12" y="29"/>
                        <a:pt x="17" y="24"/>
                        <a:pt x="16" y="24"/>
                      </a:cubicBezTo>
                      <a:cubicBezTo>
                        <a:pt x="5" y="29"/>
                        <a:pt x="1" y="47"/>
                        <a:pt x="0" y="52"/>
                      </a:cubicBezTo>
                      <a:cubicBezTo>
                        <a:pt x="0" y="64"/>
                        <a:pt x="2" y="88"/>
                        <a:pt x="4" y="109"/>
                      </a:cubicBezTo>
                      <a:cubicBezTo>
                        <a:pt x="5" y="113"/>
                        <a:pt x="5" y="118"/>
                        <a:pt x="6" y="124"/>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pPr algn="l" rtl="0"/>
                  <a:endParaRPr lang="en-US"/>
                </a:p>
              </p:txBody>
            </p:sp>
            <p:sp>
              <p:nvSpPr>
                <p:cNvPr id="236" name="Freeform 76"/>
                <p:cNvSpPr>
                  <a:spLocks/>
                </p:cNvSpPr>
                <p:nvPr/>
              </p:nvSpPr>
              <p:spPr bwMode="auto">
                <a:xfrm>
                  <a:off x="4974690" y="1372286"/>
                  <a:ext cx="4255" cy="51059"/>
                </a:xfrm>
                <a:custGeom>
                  <a:avLst/>
                  <a:gdLst>
                    <a:gd name="T0" fmla="*/ 0 w 1"/>
                    <a:gd name="T1" fmla="*/ 10 h 10"/>
                    <a:gd name="T2" fmla="*/ 1 w 1"/>
                    <a:gd name="T3" fmla="*/ 0 h 10"/>
                  </a:gdLst>
                  <a:ahLst/>
                  <a:cxnLst>
                    <a:cxn ang="0">
                      <a:pos x="T0" y="T1"/>
                    </a:cxn>
                    <a:cxn ang="0">
                      <a:pos x="T2" y="T3"/>
                    </a:cxn>
                  </a:cxnLst>
                  <a:rect l="0" t="0" r="r" b="b"/>
                  <a:pathLst>
                    <a:path w="1" h="10">
                      <a:moveTo>
                        <a:pt x="0" y="10"/>
                      </a:moveTo>
                      <a:cubicBezTo>
                        <a:pt x="0" y="6"/>
                        <a:pt x="1" y="3"/>
                        <a:pt x="1"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pPr algn="l" rtl="0"/>
                  <a:endParaRPr lang="en-US"/>
                </a:p>
              </p:txBody>
            </p:sp>
            <p:sp>
              <p:nvSpPr>
                <p:cNvPr id="237" name="Freeform 77"/>
                <p:cNvSpPr>
                  <a:spLocks/>
                </p:cNvSpPr>
                <p:nvPr/>
              </p:nvSpPr>
              <p:spPr bwMode="auto">
                <a:xfrm>
                  <a:off x="4266929" y="1167415"/>
                  <a:ext cx="682574" cy="800561"/>
                </a:xfrm>
                <a:custGeom>
                  <a:avLst/>
                  <a:gdLst>
                    <a:gd name="T0" fmla="*/ 132 w 135"/>
                    <a:gd name="T1" fmla="*/ 92 h 158"/>
                    <a:gd name="T2" fmla="*/ 113 w 135"/>
                    <a:gd name="T3" fmla="*/ 132 h 158"/>
                    <a:gd name="T4" fmla="*/ 112 w 135"/>
                    <a:gd name="T5" fmla="*/ 132 h 158"/>
                    <a:gd name="T6" fmla="*/ 109 w 135"/>
                    <a:gd name="T7" fmla="*/ 135 h 158"/>
                    <a:gd name="T8" fmla="*/ 68 w 135"/>
                    <a:gd name="T9" fmla="*/ 158 h 158"/>
                    <a:gd name="T10" fmla="*/ 27 w 135"/>
                    <a:gd name="T11" fmla="*/ 135 h 158"/>
                    <a:gd name="T12" fmla="*/ 24 w 135"/>
                    <a:gd name="T13" fmla="*/ 132 h 158"/>
                    <a:gd name="T14" fmla="*/ 23 w 135"/>
                    <a:gd name="T15" fmla="*/ 132 h 158"/>
                    <a:gd name="T16" fmla="*/ 1 w 135"/>
                    <a:gd name="T17" fmla="*/ 86 h 158"/>
                    <a:gd name="T18" fmla="*/ 1 w 135"/>
                    <a:gd name="T19" fmla="*/ 29 h 158"/>
                    <a:gd name="T20" fmla="*/ 34 w 135"/>
                    <a:gd name="T21" fmla="*/ 3 h 158"/>
                    <a:gd name="T22" fmla="*/ 61 w 135"/>
                    <a:gd name="T23" fmla="*/ 1 h 158"/>
                    <a:gd name="T24" fmla="*/ 104 w 135"/>
                    <a:gd name="T25" fmla="*/ 12 h 158"/>
                    <a:gd name="T26" fmla="*/ 94 w 135"/>
                    <a:gd name="T27" fmla="*/ 2 h 158"/>
                    <a:gd name="T28" fmla="*/ 108 w 135"/>
                    <a:gd name="T29" fmla="*/ 4 h 158"/>
                    <a:gd name="T30" fmla="*/ 134 w 135"/>
                    <a:gd name="T31" fmla="*/ 30 h 158"/>
                    <a:gd name="T32" fmla="*/ 135 w 135"/>
                    <a:gd name="T33" fmla="*/ 42 h 158"/>
                    <a:gd name="T34" fmla="*/ 135 w 135"/>
                    <a:gd name="T35" fmla="*/ 81 h 158"/>
                    <a:gd name="T36" fmla="*/ 132 w 135"/>
                    <a:gd name="T37" fmla="*/ 92 h 158"/>
                    <a:gd name="connsiteX0" fmla="*/ 9737 w 9959"/>
                    <a:gd name="connsiteY0" fmla="*/ 5778 h 9955"/>
                    <a:gd name="connsiteX1" fmla="*/ 8329 w 9959"/>
                    <a:gd name="connsiteY1" fmla="*/ 8309 h 9955"/>
                    <a:gd name="connsiteX2" fmla="*/ 8255 w 9959"/>
                    <a:gd name="connsiteY2" fmla="*/ 8309 h 9955"/>
                    <a:gd name="connsiteX3" fmla="*/ 8033 w 9959"/>
                    <a:gd name="connsiteY3" fmla="*/ 8499 h 9955"/>
                    <a:gd name="connsiteX4" fmla="*/ 4996 w 9959"/>
                    <a:gd name="connsiteY4" fmla="*/ 9955 h 9955"/>
                    <a:gd name="connsiteX5" fmla="*/ 1959 w 9959"/>
                    <a:gd name="connsiteY5" fmla="*/ 8499 h 9955"/>
                    <a:gd name="connsiteX6" fmla="*/ 1663 w 9959"/>
                    <a:gd name="connsiteY6" fmla="*/ 8309 h 9955"/>
                    <a:gd name="connsiteX7" fmla="*/ 33 w 9959"/>
                    <a:gd name="connsiteY7" fmla="*/ 5398 h 9955"/>
                    <a:gd name="connsiteX8" fmla="*/ 33 w 9959"/>
                    <a:gd name="connsiteY8" fmla="*/ 1790 h 9955"/>
                    <a:gd name="connsiteX9" fmla="*/ 2478 w 9959"/>
                    <a:gd name="connsiteY9" fmla="*/ 145 h 9955"/>
                    <a:gd name="connsiteX10" fmla="*/ 4478 w 9959"/>
                    <a:gd name="connsiteY10" fmla="*/ 18 h 9955"/>
                    <a:gd name="connsiteX11" fmla="*/ 7663 w 9959"/>
                    <a:gd name="connsiteY11" fmla="*/ 714 h 9955"/>
                    <a:gd name="connsiteX12" fmla="*/ 6922 w 9959"/>
                    <a:gd name="connsiteY12" fmla="*/ 82 h 9955"/>
                    <a:gd name="connsiteX13" fmla="*/ 7959 w 9959"/>
                    <a:gd name="connsiteY13" fmla="*/ 208 h 9955"/>
                    <a:gd name="connsiteX14" fmla="*/ 9885 w 9959"/>
                    <a:gd name="connsiteY14" fmla="*/ 1854 h 9955"/>
                    <a:gd name="connsiteX15" fmla="*/ 9959 w 9959"/>
                    <a:gd name="connsiteY15" fmla="*/ 2613 h 9955"/>
                    <a:gd name="connsiteX16" fmla="*/ 9959 w 9959"/>
                    <a:gd name="connsiteY16" fmla="*/ 5082 h 9955"/>
                    <a:gd name="connsiteX17" fmla="*/ 9737 w 9959"/>
                    <a:gd name="connsiteY17" fmla="*/ 5778 h 9955"/>
                    <a:gd name="connsiteX0" fmla="*/ 9777 w 10000"/>
                    <a:gd name="connsiteY0" fmla="*/ 5804 h 10000"/>
                    <a:gd name="connsiteX1" fmla="*/ 8363 w 10000"/>
                    <a:gd name="connsiteY1" fmla="*/ 8347 h 10000"/>
                    <a:gd name="connsiteX2" fmla="*/ 8066 w 10000"/>
                    <a:gd name="connsiteY2" fmla="*/ 8537 h 10000"/>
                    <a:gd name="connsiteX3" fmla="*/ 5017 w 10000"/>
                    <a:gd name="connsiteY3" fmla="*/ 10000 h 10000"/>
                    <a:gd name="connsiteX4" fmla="*/ 1967 w 10000"/>
                    <a:gd name="connsiteY4" fmla="*/ 8537 h 10000"/>
                    <a:gd name="connsiteX5" fmla="*/ 1670 w 10000"/>
                    <a:gd name="connsiteY5" fmla="*/ 8347 h 10000"/>
                    <a:gd name="connsiteX6" fmla="*/ 33 w 10000"/>
                    <a:gd name="connsiteY6" fmla="*/ 5422 h 10000"/>
                    <a:gd name="connsiteX7" fmla="*/ 33 w 10000"/>
                    <a:gd name="connsiteY7" fmla="*/ 1798 h 10000"/>
                    <a:gd name="connsiteX8" fmla="*/ 2488 w 10000"/>
                    <a:gd name="connsiteY8" fmla="*/ 146 h 10000"/>
                    <a:gd name="connsiteX9" fmla="*/ 4496 w 10000"/>
                    <a:gd name="connsiteY9" fmla="*/ 18 h 10000"/>
                    <a:gd name="connsiteX10" fmla="*/ 7695 w 10000"/>
                    <a:gd name="connsiteY10" fmla="*/ 717 h 10000"/>
                    <a:gd name="connsiteX11" fmla="*/ 6950 w 10000"/>
                    <a:gd name="connsiteY11" fmla="*/ 82 h 10000"/>
                    <a:gd name="connsiteX12" fmla="*/ 7992 w 10000"/>
                    <a:gd name="connsiteY12" fmla="*/ 209 h 10000"/>
                    <a:gd name="connsiteX13" fmla="*/ 9926 w 10000"/>
                    <a:gd name="connsiteY13" fmla="*/ 1862 h 10000"/>
                    <a:gd name="connsiteX14" fmla="*/ 10000 w 10000"/>
                    <a:gd name="connsiteY14" fmla="*/ 2625 h 10000"/>
                    <a:gd name="connsiteX15" fmla="*/ 10000 w 10000"/>
                    <a:gd name="connsiteY15" fmla="*/ 5105 h 10000"/>
                    <a:gd name="connsiteX16" fmla="*/ 9777 w 10000"/>
                    <a:gd name="connsiteY16" fmla="*/ 5804 h 10000"/>
                    <a:gd name="connsiteX0" fmla="*/ 9777 w 10000"/>
                    <a:gd name="connsiteY0" fmla="*/ 5804 h 10000"/>
                    <a:gd name="connsiteX1" fmla="*/ 8066 w 10000"/>
                    <a:gd name="connsiteY1" fmla="*/ 8537 h 10000"/>
                    <a:gd name="connsiteX2" fmla="*/ 5017 w 10000"/>
                    <a:gd name="connsiteY2" fmla="*/ 10000 h 10000"/>
                    <a:gd name="connsiteX3" fmla="*/ 1967 w 10000"/>
                    <a:gd name="connsiteY3" fmla="*/ 8537 h 10000"/>
                    <a:gd name="connsiteX4" fmla="*/ 1670 w 10000"/>
                    <a:gd name="connsiteY4" fmla="*/ 8347 h 10000"/>
                    <a:gd name="connsiteX5" fmla="*/ 33 w 10000"/>
                    <a:gd name="connsiteY5" fmla="*/ 5422 h 10000"/>
                    <a:gd name="connsiteX6" fmla="*/ 33 w 10000"/>
                    <a:gd name="connsiteY6" fmla="*/ 1798 h 10000"/>
                    <a:gd name="connsiteX7" fmla="*/ 2488 w 10000"/>
                    <a:gd name="connsiteY7" fmla="*/ 146 h 10000"/>
                    <a:gd name="connsiteX8" fmla="*/ 4496 w 10000"/>
                    <a:gd name="connsiteY8" fmla="*/ 18 h 10000"/>
                    <a:gd name="connsiteX9" fmla="*/ 7695 w 10000"/>
                    <a:gd name="connsiteY9" fmla="*/ 717 h 10000"/>
                    <a:gd name="connsiteX10" fmla="*/ 6950 w 10000"/>
                    <a:gd name="connsiteY10" fmla="*/ 82 h 10000"/>
                    <a:gd name="connsiteX11" fmla="*/ 7992 w 10000"/>
                    <a:gd name="connsiteY11" fmla="*/ 209 h 10000"/>
                    <a:gd name="connsiteX12" fmla="*/ 9926 w 10000"/>
                    <a:gd name="connsiteY12" fmla="*/ 1862 h 10000"/>
                    <a:gd name="connsiteX13" fmla="*/ 10000 w 10000"/>
                    <a:gd name="connsiteY13" fmla="*/ 2625 h 10000"/>
                    <a:gd name="connsiteX14" fmla="*/ 10000 w 10000"/>
                    <a:gd name="connsiteY14" fmla="*/ 5105 h 10000"/>
                    <a:gd name="connsiteX15" fmla="*/ 9777 w 10000"/>
                    <a:gd name="connsiteY15" fmla="*/ 5804 h 10000"/>
                    <a:gd name="connsiteX0" fmla="*/ 9777 w 10000"/>
                    <a:gd name="connsiteY0" fmla="*/ 5804 h 10000"/>
                    <a:gd name="connsiteX1" fmla="*/ 8066 w 10000"/>
                    <a:gd name="connsiteY1" fmla="*/ 8537 h 10000"/>
                    <a:gd name="connsiteX2" fmla="*/ 5017 w 10000"/>
                    <a:gd name="connsiteY2" fmla="*/ 10000 h 10000"/>
                    <a:gd name="connsiteX3" fmla="*/ 1967 w 10000"/>
                    <a:gd name="connsiteY3" fmla="*/ 8537 h 10000"/>
                    <a:gd name="connsiteX4" fmla="*/ 33 w 10000"/>
                    <a:gd name="connsiteY4" fmla="*/ 5422 h 10000"/>
                    <a:gd name="connsiteX5" fmla="*/ 33 w 10000"/>
                    <a:gd name="connsiteY5" fmla="*/ 1798 h 10000"/>
                    <a:gd name="connsiteX6" fmla="*/ 2488 w 10000"/>
                    <a:gd name="connsiteY6" fmla="*/ 146 h 10000"/>
                    <a:gd name="connsiteX7" fmla="*/ 4496 w 10000"/>
                    <a:gd name="connsiteY7" fmla="*/ 18 h 10000"/>
                    <a:gd name="connsiteX8" fmla="*/ 7695 w 10000"/>
                    <a:gd name="connsiteY8" fmla="*/ 717 h 10000"/>
                    <a:gd name="connsiteX9" fmla="*/ 6950 w 10000"/>
                    <a:gd name="connsiteY9" fmla="*/ 82 h 10000"/>
                    <a:gd name="connsiteX10" fmla="*/ 7992 w 10000"/>
                    <a:gd name="connsiteY10" fmla="*/ 209 h 10000"/>
                    <a:gd name="connsiteX11" fmla="*/ 9926 w 10000"/>
                    <a:gd name="connsiteY11" fmla="*/ 1862 h 10000"/>
                    <a:gd name="connsiteX12" fmla="*/ 10000 w 10000"/>
                    <a:gd name="connsiteY12" fmla="*/ 2625 h 10000"/>
                    <a:gd name="connsiteX13" fmla="*/ 10000 w 10000"/>
                    <a:gd name="connsiteY13" fmla="*/ 5105 h 10000"/>
                    <a:gd name="connsiteX14" fmla="*/ 9777 w 10000"/>
                    <a:gd name="connsiteY14" fmla="*/ 5804 h 10000"/>
                    <a:gd name="connsiteX0" fmla="*/ 9777 w 10000"/>
                    <a:gd name="connsiteY0" fmla="*/ 5804 h 10000"/>
                    <a:gd name="connsiteX1" fmla="*/ 8066 w 10000"/>
                    <a:gd name="connsiteY1" fmla="*/ 8537 h 10000"/>
                    <a:gd name="connsiteX2" fmla="*/ 5017 w 10000"/>
                    <a:gd name="connsiteY2" fmla="*/ 10000 h 10000"/>
                    <a:gd name="connsiteX3" fmla="*/ 1967 w 10000"/>
                    <a:gd name="connsiteY3" fmla="*/ 8537 h 10000"/>
                    <a:gd name="connsiteX4" fmla="*/ 33 w 10000"/>
                    <a:gd name="connsiteY4" fmla="*/ 5422 h 10000"/>
                    <a:gd name="connsiteX5" fmla="*/ 33 w 10000"/>
                    <a:gd name="connsiteY5" fmla="*/ 1798 h 10000"/>
                    <a:gd name="connsiteX6" fmla="*/ 2488 w 10000"/>
                    <a:gd name="connsiteY6" fmla="*/ 146 h 10000"/>
                    <a:gd name="connsiteX7" fmla="*/ 4496 w 10000"/>
                    <a:gd name="connsiteY7" fmla="*/ 18 h 10000"/>
                    <a:gd name="connsiteX8" fmla="*/ 7695 w 10000"/>
                    <a:gd name="connsiteY8" fmla="*/ 717 h 10000"/>
                    <a:gd name="connsiteX9" fmla="*/ 6950 w 10000"/>
                    <a:gd name="connsiteY9" fmla="*/ 82 h 10000"/>
                    <a:gd name="connsiteX10" fmla="*/ 7992 w 10000"/>
                    <a:gd name="connsiteY10" fmla="*/ 209 h 10000"/>
                    <a:gd name="connsiteX11" fmla="*/ 9926 w 10000"/>
                    <a:gd name="connsiteY11" fmla="*/ 1862 h 10000"/>
                    <a:gd name="connsiteX12" fmla="*/ 10000 w 10000"/>
                    <a:gd name="connsiteY12" fmla="*/ 2625 h 10000"/>
                    <a:gd name="connsiteX13" fmla="*/ 10000 w 10000"/>
                    <a:gd name="connsiteY13" fmla="*/ 5105 h 10000"/>
                    <a:gd name="connsiteX14" fmla="*/ 9777 w 10000"/>
                    <a:gd name="connsiteY14" fmla="*/ 5804 h 10000"/>
                    <a:gd name="connsiteX0" fmla="*/ 9777 w 10000"/>
                    <a:gd name="connsiteY0" fmla="*/ 5804 h 10000"/>
                    <a:gd name="connsiteX1" fmla="*/ 8066 w 10000"/>
                    <a:gd name="connsiteY1" fmla="*/ 8537 h 10000"/>
                    <a:gd name="connsiteX2" fmla="*/ 5017 w 10000"/>
                    <a:gd name="connsiteY2" fmla="*/ 10000 h 10000"/>
                    <a:gd name="connsiteX3" fmla="*/ 1967 w 10000"/>
                    <a:gd name="connsiteY3" fmla="*/ 8537 h 10000"/>
                    <a:gd name="connsiteX4" fmla="*/ 33 w 10000"/>
                    <a:gd name="connsiteY4" fmla="*/ 5422 h 10000"/>
                    <a:gd name="connsiteX5" fmla="*/ 33 w 10000"/>
                    <a:gd name="connsiteY5" fmla="*/ 1798 h 10000"/>
                    <a:gd name="connsiteX6" fmla="*/ 2488 w 10000"/>
                    <a:gd name="connsiteY6" fmla="*/ 146 h 10000"/>
                    <a:gd name="connsiteX7" fmla="*/ 4496 w 10000"/>
                    <a:gd name="connsiteY7" fmla="*/ 18 h 10000"/>
                    <a:gd name="connsiteX8" fmla="*/ 7695 w 10000"/>
                    <a:gd name="connsiteY8" fmla="*/ 717 h 10000"/>
                    <a:gd name="connsiteX9" fmla="*/ 6950 w 10000"/>
                    <a:gd name="connsiteY9" fmla="*/ 82 h 10000"/>
                    <a:gd name="connsiteX10" fmla="*/ 7992 w 10000"/>
                    <a:gd name="connsiteY10" fmla="*/ 209 h 10000"/>
                    <a:gd name="connsiteX11" fmla="*/ 9926 w 10000"/>
                    <a:gd name="connsiteY11" fmla="*/ 1862 h 10000"/>
                    <a:gd name="connsiteX12" fmla="*/ 10000 w 10000"/>
                    <a:gd name="connsiteY12" fmla="*/ 2625 h 10000"/>
                    <a:gd name="connsiteX13" fmla="*/ 10000 w 10000"/>
                    <a:gd name="connsiteY13" fmla="*/ 5105 h 10000"/>
                    <a:gd name="connsiteX14" fmla="*/ 9777 w 10000"/>
                    <a:gd name="connsiteY14" fmla="*/ 5804 h 10000"/>
                    <a:gd name="connsiteX0" fmla="*/ 9777 w 10000"/>
                    <a:gd name="connsiteY0" fmla="*/ 5804 h 10000"/>
                    <a:gd name="connsiteX1" fmla="*/ 8066 w 10000"/>
                    <a:gd name="connsiteY1" fmla="*/ 8537 h 10000"/>
                    <a:gd name="connsiteX2" fmla="*/ 5017 w 10000"/>
                    <a:gd name="connsiteY2" fmla="*/ 10000 h 10000"/>
                    <a:gd name="connsiteX3" fmla="*/ 1967 w 10000"/>
                    <a:gd name="connsiteY3" fmla="*/ 8537 h 10000"/>
                    <a:gd name="connsiteX4" fmla="*/ 33 w 10000"/>
                    <a:gd name="connsiteY4" fmla="*/ 5422 h 10000"/>
                    <a:gd name="connsiteX5" fmla="*/ 33 w 10000"/>
                    <a:gd name="connsiteY5" fmla="*/ 1798 h 10000"/>
                    <a:gd name="connsiteX6" fmla="*/ 2488 w 10000"/>
                    <a:gd name="connsiteY6" fmla="*/ 146 h 10000"/>
                    <a:gd name="connsiteX7" fmla="*/ 4496 w 10000"/>
                    <a:gd name="connsiteY7" fmla="*/ 18 h 10000"/>
                    <a:gd name="connsiteX8" fmla="*/ 7695 w 10000"/>
                    <a:gd name="connsiteY8" fmla="*/ 717 h 10000"/>
                    <a:gd name="connsiteX9" fmla="*/ 6950 w 10000"/>
                    <a:gd name="connsiteY9" fmla="*/ 82 h 10000"/>
                    <a:gd name="connsiteX10" fmla="*/ 7992 w 10000"/>
                    <a:gd name="connsiteY10" fmla="*/ 209 h 10000"/>
                    <a:gd name="connsiteX11" fmla="*/ 9926 w 10000"/>
                    <a:gd name="connsiteY11" fmla="*/ 1862 h 10000"/>
                    <a:gd name="connsiteX12" fmla="*/ 10000 w 10000"/>
                    <a:gd name="connsiteY12" fmla="*/ 2625 h 10000"/>
                    <a:gd name="connsiteX13" fmla="*/ 10000 w 10000"/>
                    <a:gd name="connsiteY13" fmla="*/ 5105 h 10000"/>
                    <a:gd name="connsiteX14" fmla="*/ 9777 w 10000"/>
                    <a:gd name="connsiteY14" fmla="*/ 5804 h 10000"/>
                    <a:gd name="connsiteX0" fmla="*/ 9777 w 10000"/>
                    <a:gd name="connsiteY0" fmla="*/ 5804 h 10000"/>
                    <a:gd name="connsiteX1" fmla="*/ 8066 w 10000"/>
                    <a:gd name="connsiteY1" fmla="*/ 8537 h 10000"/>
                    <a:gd name="connsiteX2" fmla="*/ 5017 w 10000"/>
                    <a:gd name="connsiteY2" fmla="*/ 10000 h 10000"/>
                    <a:gd name="connsiteX3" fmla="*/ 1967 w 10000"/>
                    <a:gd name="connsiteY3" fmla="*/ 8537 h 10000"/>
                    <a:gd name="connsiteX4" fmla="*/ 33 w 10000"/>
                    <a:gd name="connsiteY4" fmla="*/ 5422 h 10000"/>
                    <a:gd name="connsiteX5" fmla="*/ 33 w 10000"/>
                    <a:gd name="connsiteY5" fmla="*/ 1798 h 10000"/>
                    <a:gd name="connsiteX6" fmla="*/ 2488 w 10000"/>
                    <a:gd name="connsiteY6" fmla="*/ 146 h 10000"/>
                    <a:gd name="connsiteX7" fmla="*/ 4496 w 10000"/>
                    <a:gd name="connsiteY7" fmla="*/ 18 h 10000"/>
                    <a:gd name="connsiteX8" fmla="*/ 7695 w 10000"/>
                    <a:gd name="connsiteY8" fmla="*/ 717 h 10000"/>
                    <a:gd name="connsiteX9" fmla="*/ 6950 w 10000"/>
                    <a:gd name="connsiteY9" fmla="*/ 82 h 10000"/>
                    <a:gd name="connsiteX10" fmla="*/ 7992 w 10000"/>
                    <a:gd name="connsiteY10" fmla="*/ 209 h 10000"/>
                    <a:gd name="connsiteX11" fmla="*/ 9926 w 10000"/>
                    <a:gd name="connsiteY11" fmla="*/ 1862 h 10000"/>
                    <a:gd name="connsiteX12" fmla="*/ 10000 w 10000"/>
                    <a:gd name="connsiteY12" fmla="*/ 2625 h 10000"/>
                    <a:gd name="connsiteX13" fmla="*/ 10000 w 10000"/>
                    <a:gd name="connsiteY13" fmla="*/ 5105 h 10000"/>
                    <a:gd name="connsiteX14" fmla="*/ 9777 w 10000"/>
                    <a:gd name="connsiteY14" fmla="*/ 5804 h 10000"/>
                    <a:gd name="connsiteX0" fmla="*/ 9777 w 10005"/>
                    <a:gd name="connsiteY0" fmla="*/ 5804 h 10000"/>
                    <a:gd name="connsiteX1" fmla="*/ 8066 w 10005"/>
                    <a:gd name="connsiteY1" fmla="*/ 8537 h 10000"/>
                    <a:gd name="connsiteX2" fmla="*/ 5017 w 10005"/>
                    <a:gd name="connsiteY2" fmla="*/ 10000 h 10000"/>
                    <a:gd name="connsiteX3" fmla="*/ 1967 w 10005"/>
                    <a:gd name="connsiteY3" fmla="*/ 8537 h 10000"/>
                    <a:gd name="connsiteX4" fmla="*/ 33 w 10005"/>
                    <a:gd name="connsiteY4" fmla="*/ 5422 h 10000"/>
                    <a:gd name="connsiteX5" fmla="*/ 33 w 10005"/>
                    <a:gd name="connsiteY5" fmla="*/ 1798 h 10000"/>
                    <a:gd name="connsiteX6" fmla="*/ 2488 w 10005"/>
                    <a:gd name="connsiteY6" fmla="*/ 146 h 10000"/>
                    <a:gd name="connsiteX7" fmla="*/ 4496 w 10005"/>
                    <a:gd name="connsiteY7" fmla="*/ 18 h 10000"/>
                    <a:gd name="connsiteX8" fmla="*/ 7695 w 10005"/>
                    <a:gd name="connsiteY8" fmla="*/ 717 h 10000"/>
                    <a:gd name="connsiteX9" fmla="*/ 6950 w 10005"/>
                    <a:gd name="connsiteY9" fmla="*/ 82 h 10000"/>
                    <a:gd name="connsiteX10" fmla="*/ 7992 w 10005"/>
                    <a:gd name="connsiteY10" fmla="*/ 209 h 10000"/>
                    <a:gd name="connsiteX11" fmla="*/ 9926 w 10005"/>
                    <a:gd name="connsiteY11" fmla="*/ 1862 h 10000"/>
                    <a:gd name="connsiteX12" fmla="*/ 10000 w 10005"/>
                    <a:gd name="connsiteY12" fmla="*/ 2625 h 10000"/>
                    <a:gd name="connsiteX13" fmla="*/ 10000 w 10005"/>
                    <a:gd name="connsiteY13" fmla="*/ 4927 h 10000"/>
                    <a:gd name="connsiteX14" fmla="*/ 9777 w 10005"/>
                    <a:gd name="connsiteY14" fmla="*/ 5804 h 10000"/>
                    <a:gd name="connsiteX0" fmla="*/ 9777 w 10005"/>
                    <a:gd name="connsiteY0" fmla="*/ 5804 h 10000"/>
                    <a:gd name="connsiteX1" fmla="*/ 8066 w 10005"/>
                    <a:gd name="connsiteY1" fmla="*/ 8537 h 10000"/>
                    <a:gd name="connsiteX2" fmla="*/ 5017 w 10005"/>
                    <a:gd name="connsiteY2" fmla="*/ 10000 h 10000"/>
                    <a:gd name="connsiteX3" fmla="*/ 1967 w 10005"/>
                    <a:gd name="connsiteY3" fmla="*/ 8537 h 10000"/>
                    <a:gd name="connsiteX4" fmla="*/ 33 w 10005"/>
                    <a:gd name="connsiteY4" fmla="*/ 5422 h 10000"/>
                    <a:gd name="connsiteX5" fmla="*/ 33 w 10005"/>
                    <a:gd name="connsiteY5" fmla="*/ 1798 h 10000"/>
                    <a:gd name="connsiteX6" fmla="*/ 2488 w 10005"/>
                    <a:gd name="connsiteY6" fmla="*/ 146 h 10000"/>
                    <a:gd name="connsiteX7" fmla="*/ 4496 w 10005"/>
                    <a:gd name="connsiteY7" fmla="*/ 18 h 10000"/>
                    <a:gd name="connsiteX8" fmla="*/ 7695 w 10005"/>
                    <a:gd name="connsiteY8" fmla="*/ 717 h 10000"/>
                    <a:gd name="connsiteX9" fmla="*/ 6950 w 10005"/>
                    <a:gd name="connsiteY9" fmla="*/ 82 h 10000"/>
                    <a:gd name="connsiteX10" fmla="*/ 7992 w 10005"/>
                    <a:gd name="connsiteY10" fmla="*/ 209 h 10000"/>
                    <a:gd name="connsiteX11" fmla="*/ 9926 w 10005"/>
                    <a:gd name="connsiteY11" fmla="*/ 1862 h 10000"/>
                    <a:gd name="connsiteX12" fmla="*/ 10000 w 10005"/>
                    <a:gd name="connsiteY12" fmla="*/ 2625 h 10000"/>
                    <a:gd name="connsiteX13" fmla="*/ 10000 w 10005"/>
                    <a:gd name="connsiteY13" fmla="*/ 4927 h 10000"/>
                    <a:gd name="connsiteX14" fmla="*/ 9777 w 10005"/>
                    <a:gd name="connsiteY14" fmla="*/ 5804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05" h="10000">
                      <a:moveTo>
                        <a:pt x="9777" y="5804"/>
                      </a:moveTo>
                      <a:cubicBezTo>
                        <a:pt x="9212" y="7325"/>
                        <a:pt x="8859" y="7838"/>
                        <a:pt x="8066" y="8537"/>
                      </a:cubicBezTo>
                      <a:cubicBezTo>
                        <a:pt x="7273" y="9236"/>
                        <a:pt x="6132" y="10000"/>
                        <a:pt x="5017" y="10000"/>
                      </a:cubicBezTo>
                      <a:cubicBezTo>
                        <a:pt x="3901" y="10000"/>
                        <a:pt x="3604" y="9872"/>
                        <a:pt x="1967" y="8537"/>
                      </a:cubicBezTo>
                      <a:cubicBezTo>
                        <a:pt x="415" y="6993"/>
                        <a:pt x="399" y="6906"/>
                        <a:pt x="33" y="5422"/>
                      </a:cubicBezTo>
                      <a:cubicBezTo>
                        <a:pt x="-41" y="4532"/>
                        <a:pt x="33" y="1798"/>
                        <a:pt x="33" y="1798"/>
                      </a:cubicBezTo>
                      <a:cubicBezTo>
                        <a:pt x="33" y="717"/>
                        <a:pt x="1149" y="272"/>
                        <a:pt x="2488" y="146"/>
                      </a:cubicBezTo>
                      <a:cubicBezTo>
                        <a:pt x="3157" y="82"/>
                        <a:pt x="3827" y="-45"/>
                        <a:pt x="4496" y="18"/>
                      </a:cubicBezTo>
                      <a:cubicBezTo>
                        <a:pt x="5314" y="146"/>
                        <a:pt x="7695" y="717"/>
                        <a:pt x="7695" y="717"/>
                      </a:cubicBezTo>
                      <a:cubicBezTo>
                        <a:pt x="7396" y="527"/>
                        <a:pt x="7173" y="272"/>
                        <a:pt x="6950" y="82"/>
                      </a:cubicBezTo>
                      <a:cubicBezTo>
                        <a:pt x="7322" y="146"/>
                        <a:pt x="7620" y="146"/>
                        <a:pt x="7992" y="209"/>
                      </a:cubicBezTo>
                      <a:cubicBezTo>
                        <a:pt x="8959" y="272"/>
                        <a:pt x="9851" y="1036"/>
                        <a:pt x="9926" y="1862"/>
                      </a:cubicBezTo>
                      <a:cubicBezTo>
                        <a:pt x="9951" y="2116"/>
                        <a:pt x="9988" y="2114"/>
                        <a:pt x="10000" y="2625"/>
                      </a:cubicBezTo>
                      <a:cubicBezTo>
                        <a:pt x="10012" y="3136"/>
                        <a:pt x="10000" y="4160"/>
                        <a:pt x="10000" y="4927"/>
                      </a:cubicBezTo>
                      <a:cubicBezTo>
                        <a:pt x="9926" y="5117"/>
                        <a:pt x="9956" y="5372"/>
                        <a:pt x="9777" y="5804"/>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pPr algn="l" rtl="0"/>
                  <a:endParaRPr lang="en-US"/>
                </a:p>
              </p:txBody>
            </p:sp>
            <p:grpSp>
              <p:nvGrpSpPr>
                <p:cNvPr id="238" name="Group 22"/>
                <p:cNvGrpSpPr/>
                <p:nvPr/>
              </p:nvGrpSpPr>
              <p:grpSpPr>
                <a:xfrm>
                  <a:off x="4499567" y="1986363"/>
                  <a:ext cx="529738" cy="297994"/>
                  <a:chOff x="2185467" y="1154456"/>
                  <a:chExt cx="395288" cy="196850"/>
                </a:xfrm>
              </p:grpSpPr>
              <p:sp>
                <p:nvSpPr>
                  <p:cNvPr id="239" name="Freeform 95"/>
                  <p:cNvSpPr>
                    <a:spLocks/>
                  </p:cNvSpPr>
                  <p:nvPr/>
                </p:nvSpPr>
                <p:spPr bwMode="auto">
                  <a:xfrm>
                    <a:off x="2223567" y="1154456"/>
                    <a:ext cx="92075" cy="90488"/>
                  </a:xfrm>
                  <a:custGeom>
                    <a:avLst/>
                    <a:gdLst>
                      <a:gd name="T0" fmla="*/ 9 w 24"/>
                      <a:gd name="T1" fmla="*/ 23 h 24"/>
                      <a:gd name="T2" fmla="*/ 2 w 24"/>
                      <a:gd name="T3" fmla="*/ 15 h 24"/>
                      <a:gd name="T4" fmla="*/ 2 w 24"/>
                      <a:gd name="T5" fmla="*/ 9 h 24"/>
                      <a:gd name="T6" fmla="*/ 9 w 24"/>
                      <a:gd name="T7" fmla="*/ 2 h 24"/>
                      <a:gd name="T8" fmla="*/ 15 w 24"/>
                      <a:gd name="T9" fmla="*/ 2 h 24"/>
                      <a:gd name="T10" fmla="*/ 23 w 24"/>
                      <a:gd name="T11" fmla="*/ 9 h 24"/>
                      <a:gd name="T12" fmla="*/ 23 w 24"/>
                      <a:gd name="T13" fmla="*/ 15 h 24"/>
                      <a:gd name="T14" fmla="*/ 15 w 24"/>
                      <a:gd name="T15" fmla="*/ 23 h 24"/>
                      <a:gd name="T16" fmla="*/ 9 w 24"/>
                      <a:gd name="T17"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4">
                        <a:moveTo>
                          <a:pt x="9" y="23"/>
                        </a:moveTo>
                        <a:cubicBezTo>
                          <a:pt x="2" y="15"/>
                          <a:pt x="2" y="15"/>
                          <a:pt x="2" y="15"/>
                        </a:cubicBezTo>
                        <a:cubicBezTo>
                          <a:pt x="0" y="14"/>
                          <a:pt x="0" y="11"/>
                          <a:pt x="2" y="9"/>
                        </a:cubicBezTo>
                        <a:cubicBezTo>
                          <a:pt x="9" y="2"/>
                          <a:pt x="9" y="2"/>
                          <a:pt x="9" y="2"/>
                        </a:cubicBezTo>
                        <a:cubicBezTo>
                          <a:pt x="11" y="0"/>
                          <a:pt x="13" y="0"/>
                          <a:pt x="15" y="2"/>
                        </a:cubicBezTo>
                        <a:cubicBezTo>
                          <a:pt x="23" y="9"/>
                          <a:pt x="23" y="9"/>
                          <a:pt x="23" y="9"/>
                        </a:cubicBezTo>
                        <a:cubicBezTo>
                          <a:pt x="24" y="11"/>
                          <a:pt x="24" y="14"/>
                          <a:pt x="23" y="15"/>
                        </a:cubicBezTo>
                        <a:cubicBezTo>
                          <a:pt x="15" y="23"/>
                          <a:pt x="15" y="23"/>
                          <a:pt x="15" y="23"/>
                        </a:cubicBezTo>
                        <a:cubicBezTo>
                          <a:pt x="13" y="24"/>
                          <a:pt x="11" y="24"/>
                          <a:pt x="9" y="23"/>
                        </a:cubicBez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pPr algn="l" rtl="0"/>
                    <a:endParaRPr lang="en-US"/>
                  </a:p>
                </p:txBody>
              </p:sp>
              <p:sp>
                <p:nvSpPr>
                  <p:cNvPr id="240" name="Line 96"/>
                  <p:cNvSpPr>
                    <a:spLocks noChangeShapeType="1"/>
                  </p:cNvSpPr>
                  <p:nvPr/>
                </p:nvSpPr>
                <p:spPr bwMode="auto">
                  <a:xfrm>
                    <a:off x="2299767" y="1256056"/>
                    <a:ext cx="57150" cy="9525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137308" tIns="68654" rIns="137308" bIns="68654" numCol="1" anchor="t" anchorCtr="0" compatLnSpc="1">
                    <a:prstTxWarp prst="textNoShape">
                      <a:avLst/>
                    </a:prstTxWarp>
                  </a:bodyPr>
                  <a:lstStyle/>
                  <a:p>
                    <a:pPr algn="l" rtl="0"/>
                    <a:endParaRPr lang="en-US"/>
                  </a:p>
                </p:txBody>
              </p:sp>
              <p:sp>
                <p:nvSpPr>
                  <p:cNvPr id="241" name="Line 97"/>
                  <p:cNvSpPr>
                    <a:spLocks noChangeShapeType="1"/>
                  </p:cNvSpPr>
                  <p:nvPr/>
                </p:nvSpPr>
                <p:spPr bwMode="auto">
                  <a:xfrm flipV="1">
                    <a:off x="2185467" y="1252881"/>
                    <a:ext cx="57150" cy="98425"/>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137308" tIns="68654" rIns="137308" bIns="68654" numCol="1" anchor="t" anchorCtr="0" compatLnSpc="1">
                    <a:prstTxWarp prst="textNoShape">
                      <a:avLst/>
                    </a:prstTxWarp>
                  </a:bodyPr>
                  <a:lstStyle/>
                  <a:p>
                    <a:pPr algn="l" rtl="0"/>
                    <a:endParaRPr lang="en-US"/>
                  </a:p>
                </p:txBody>
              </p:sp>
              <p:sp>
                <p:nvSpPr>
                  <p:cNvPr id="242" name="Line 111"/>
                  <p:cNvSpPr>
                    <a:spLocks noChangeShapeType="1"/>
                  </p:cNvSpPr>
                  <p:nvPr/>
                </p:nvSpPr>
                <p:spPr bwMode="auto">
                  <a:xfrm>
                    <a:off x="2463280" y="1290981"/>
                    <a:ext cx="117475"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137308" tIns="68654" rIns="137308" bIns="68654" numCol="1" anchor="t" anchorCtr="0" compatLnSpc="1">
                    <a:prstTxWarp prst="textNoShape">
                      <a:avLst/>
                    </a:prstTxWarp>
                  </a:bodyPr>
                  <a:lstStyle/>
                  <a:p>
                    <a:pPr algn="l" rtl="0"/>
                    <a:endParaRPr lang="en-US"/>
                  </a:p>
                </p:txBody>
              </p:sp>
            </p:grpSp>
          </p:grpSp>
        </p:grpSp>
        <p:grpSp>
          <p:nvGrpSpPr>
            <p:cNvPr id="243" name="קבוצה 242"/>
            <p:cNvGrpSpPr/>
            <p:nvPr/>
          </p:nvGrpSpPr>
          <p:grpSpPr>
            <a:xfrm>
              <a:off x="371511" y="1322723"/>
              <a:ext cx="1326415" cy="1326415"/>
              <a:chOff x="516651" y="1322723"/>
              <a:chExt cx="1326415" cy="1326415"/>
            </a:xfrm>
            <a:effectLst>
              <a:outerShdw blurRad="50800" dist="38100" dir="8100000" algn="tr" rotWithShape="0">
                <a:prstClr val="black">
                  <a:alpha val="40000"/>
                </a:prstClr>
              </a:outerShdw>
            </a:effectLst>
          </p:grpSpPr>
          <p:sp>
            <p:nvSpPr>
              <p:cNvPr id="244" name="מלבן 243"/>
              <p:cNvSpPr/>
              <p:nvPr/>
            </p:nvSpPr>
            <p:spPr>
              <a:xfrm>
                <a:off x="516651" y="1322723"/>
                <a:ext cx="1326415" cy="132641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bIns="108000" rtlCol="1" anchor="b"/>
              <a:lstStyle/>
              <a:p>
                <a:pPr algn="ctr"/>
                <a:r>
                  <a:rPr lang="en-US" altLang="he-IL" sz="1600" b="1" dirty="0">
                    <a:solidFill>
                      <a:schemeClr val="bg1"/>
                    </a:solidFill>
                  </a:rPr>
                  <a:t>Buyer</a:t>
                </a:r>
                <a:endParaRPr lang="he-IL" sz="1600" b="1" dirty="0">
                  <a:solidFill>
                    <a:schemeClr val="bg1"/>
                  </a:solidFill>
                </a:endParaRPr>
              </a:p>
            </p:txBody>
          </p:sp>
          <p:grpSp>
            <p:nvGrpSpPr>
              <p:cNvPr id="245" name="Group 27"/>
              <p:cNvGrpSpPr/>
              <p:nvPr/>
            </p:nvGrpSpPr>
            <p:grpSpPr>
              <a:xfrm>
                <a:off x="897469" y="1532657"/>
                <a:ext cx="584657" cy="621603"/>
                <a:chOff x="2036762" y="-1582738"/>
                <a:chExt cx="1004888" cy="1068388"/>
              </a:xfrm>
            </p:grpSpPr>
            <p:sp>
              <p:nvSpPr>
                <p:cNvPr id="246" name="Freeform 336"/>
                <p:cNvSpPr>
                  <a:spLocks/>
                </p:cNvSpPr>
                <p:nvPr/>
              </p:nvSpPr>
              <p:spPr bwMode="auto">
                <a:xfrm>
                  <a:off x="2719387" y="-803275"/>
                  <a:ext cx="322263" cy="288925"/>
                </a:xfrm>
                <a:custGeom>
                  <a:avLst/>
                  <a:gdLst>
                    <a:gd name="T0" fmla="*/ 86 w 86"/>
                    <a:gd name="T1" fmla="*/ 77 h 77"/>
                    <a:gd name="T2" fmla="*/ 72 w 86"/>
                    <a:gd name="T3" fmla="*/ 36 h 77"/>
                    <a:gd name="T4" fmla="*/ 0 w 86"/>
                    <a:gd name="T5" fmla="*/ 0 h 77"/>
                  </a:gdLst>
                  <a:ahLst/>
                  <a:cxnLst>
                    <a:cxn ang="0">
                      <a:pos x="T0" y="T1"/>
                    </a:cxn>
                    <a:cxn ang="0">
                      <a:pos x="T2" y="T3"/>
                    </a:cxn>
                    <a:cxn ang="0">
                      <a:pos x="T4" y="T5"/>
                    </a:cxn>
                  </a:cxnLst>
                  <a:rect l="0" t="0" r="r" b="b"/>
                  <a:pathLst>
                    <a:path w="86" h="77">
                      <a:moveTo>
                        <a:pt x="86" y="77"/>
                      </a:moveTo>
                      <a:cubicBezTo>
                        <a:pt x="85" y="66"/>
                        <a:pt x="82" y="45"/>
                        <a:pt x="72" y="36"/>
                      </a:cubicBezTo>
                      <a:cubicBezTo>
                        <a:pt x="60" y="24"/>
                        <a:pt x="12" y="5"/>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pPr algn="l" rtl="0"/>
                  <a:endParaRPr lang="en-US"/>
                </a:p>
              </p:txBody>
            </p:sp>
            <p:sp>
              <p:nvSpPr>
                <p:cNvPr id="247" name="Freeform 337"/>
                <p:cNvSpPr>
                  <a:spLocks/>
                </p:cNvSpPr>
                <p:nvPr/>
              </p:nvSpPr>
              <p:spPr bwMode="auto">
                <a:xfrm>
                  <a:off x="2036762" y="-811213"/>
                  <a:ext cx="325438" cy="296863"/>
                </a:xfrm>
                <a:custGeom>
                  <a:avLst/>
                  <a:gdLst>
                    <a:gd name="T0" fmla="*/ 87 w 87"/>
                    <a:gd name="T1" fmla="*/ 0 h 79"/>
                    <a:gd name="T2" fmla="*/ 14 w 87"/>
                    <a:gd name="T3" fmla="*/ 38 h 79"/>
                    <a:gd name="T4" fmla="*/ 0 w 87"/>
                    <a:gd name="T5" fmla="*/ 79 h 79"/>
                  </a:gdLst>
                  <a:ahLst/>
                  <a:cxnLst>
                    <a:cxn ang="0">
                      <a:pos x="T0" y="T1"/>
                    </a:cxn>
                    <a:cxn ang="0">
                      <a:pos x="T2" y="T3"/>
                    </a:cxn>
                    <a:cxn ang="0">
                      <a:pos x="T4" y="T5"/>
                    </a:cxn>
                  </a:cxnLst>
                  <a:rect l="0" t="0" r="r" b="b"/>
                  <a:pathLst>
                    <a:path w="87" h="79">
                      <a:moveTo>
                        <a:pt x="87" y="0"/>
                      </a:moveTo>
                      <a:cubicBezTo>
                        <a:pt x="75" y="5"/>
                        <a:pt x="26" y="26"/>
                        <a:pt x="14" y="38"/>
                      </a:cubicBezTo>
                      <a:cubicBezTo>
                        <a:pt x="4" y="47"/>
                        <a:pt x="1" y="68"/>
                        <a:pt x="0" y="79"/>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pPr algn="l" rtl="0"/>
                  <a:endParaRPr lang="en-US"/>
                </a:p>
              </p:txBody>
            </p:sp>
            <p:sp>
              <p:nvSpPr>
                <p:cNvPr id="248" name="Freeform 338"/>
                <p:cNvSpPr>
                  <a:spLocks/>
                </p:cNvSpPr>
                <p:nvPr/>
              </p:nvSpPr>
              <p:spPr bwMode="auto">
                <a:xfrm>
                  <a:off x="2328862" y="-781050"/>
                  <a:ext cx="401638" cy="142875"/>
                </a:xfrm>
                <a:custGeom>
                  <a:avLst/>
                  <a:gdLst>
                    <a:gd name="T0" fmla="*/ 107 w 107"/>
                    <a:gd name="T1" fmla="*/ 3 h 38"/>
                    <a:gd name="T2" fmla="*/ 4 w 107"/>
                    <a:gd name="T3" fmla="*/ 0 h 38"/>
                  </a:gdLst>
                  <a:ahLst/>
                  <a:cxnLst>
                    <a:cxn ang="0">
                      <a:pos x="T0" y="T1"/>
                    </a:cxn>
                    <a:cxn ang="0">
                      <a:pos x="T2" y="T3"/>
                    </a:cxn>
                  </a:cxnLst>
                  <a:rect l="0" t="0" r="r" b="b"/>
                  <a:pathLst>
                    <a:path w="107" h="38">
                      <a:moveTo>
                        <a:pt x="107" y="3"/>
                      </a:moveTo>
                      <a:cubicBezTo>
                        <a:pt x="103" y="38"/>
                        <a:pt x="0" y="34"/>
                        <a:pt x="4"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pPr algn="l" rtl="0"/>
                  <a:endParaRPr lang="en-US"/>
                </a:p>
              </p:txBody>
            </p:sp>
            <p:sp>
              <p:nvSpPr>
                <p:cNvPr id="249" name="Freeform 343"/>
                <p:cNvSpPr>
                  <a:spLocks/>
                </p:cNvSpPr>
                <p:nvPr/>
              </p:nvSpPr>
              <p:spPr bwMode="auto">
                <a:xfrm>
                  <a:off x="2249487" y="-1582738"/>
                  <a:ext cx="579438" cy="384175"/>
                </a:xfrm>
                <a:custGeom>
                  <a:avLst/>
                  <a:gdLst>
                    <a:gd name="T0" fmla="*/ 149 w 154"/>
                    <a:gd name="T1" fmla="*/ 99 h 102"/>
                    <a:gd name="T2" fmla="*/ 153 w 154"/>
                    <a:gd name="T3" fmla="*/ 49 h 102"/>
                    <a:gd name="T4" fmla="*/ 111 w 154"/>
                    <a:gd name="T5" fmla="*/ 7 h 102"/>
                    <a:gd name="T6" fmla="*/ 104 w 154"/>
                    <a:gd name="T7" fmla="*/ 6 h 102"/>
                    <a:gd name="T8" fmla="*/ 114 w 154"/>
                    <a:gd name="T9" fmla="*/ 4 h 102"/>
                    <a:gd name="T10" fmla="*/ 102 w 154"/>
                    <a:gd name="T11" fmla="*/ 2 h 102"/>
                    <a:gd name="T12" fmla="*/ 92 w 154"/>
                    <a:gd name="T13" fmla="*/ 3 h 102"/>
                    <a:gd name="T14" fmla="*/ 102 w 154"/>
                    <a:gd name="T15" fmla="*/ 0 h 102"/>
                    <a:gd name="T16" fmla="*/ 87 w 154"/>
                    <a:gd name="T17" fmla="*/ 0 h 102"/>
                    <a:gd name="T18" fmla="*/ 57 w 154"/>
                    <a:gd name="T19" fmla="*/ 4 h 102"/>
                    <a:gd name="T20" fmla="*/ 57 w 154"/>
                    <a:gd name="T21" fmla="*/ 4 h 102"/>
                    <a:gd name="T22" fmla="*/ 2 w 154"/>
                    <a:gd name="T23" fmla="*/ 49 h 102"/>
                    <a:gd name="T24" fmla="*/ 5 w 154"/>
                    <a:gd name="T25" fmla="*/ 10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102">
                      <a:moveTo>
                        <a:pt x="149" y="99"/>
                      </a:moveTo>
                      <a:cubicBezTo>
                        <a:pt x="152" y="78"/>
                        <a:pt x="154" y="58"/>
                        <a:pt x="153" y="49"/>
                      </a:cubicBezTo>
                      <a:cubicBezTo>
                        <a:pt x="152" y="34"/>
                        <a:pt x="142" y="13"/>
                        <a:pt x="111" y="7"/>
                      </a:cubicBezTo>
                      <a:cubicBezTo>
                        <a:pt x="109" y="7"/>
                        <a:pt x="106" y="7"/>
                        <a:pt x="104" y="6"/>
                      </a:cubicBezTo>
                      <a:cubicBezTo>
                        <a:pt x="109" y="5"/>
                        <a:pt x="114" y="4"/>
                        <a:pt x="114" y="4"/>
                      </a:cubicBezTo>
                      <a:cubicBezTo>
                        <a:pt x="114" y="4"/>
                        <a:pt x="105" y="2"/>
                        <a:pt x="102" y="2"/>
                      </a:cubicBezTo>
                      <a:cubicBezTo>
                        <a:pt x="100" y="3"/>
                        <a:pt x="96" y="3"/>
                        <a:pt x="92" y="3"/>
                      </a:cubicBezTo>
                      <a:cubicBezTo>
                        <a:pt x="97" y="2"/>
                        <a:pt x="102" y="0"/>
                        <a:pt x="102" y="0"/>
                      </a:cubicBezTo>
                      <a:cubicBezTo>
                        <a:pt x="102" y="0"/>
                        <a:pt x="91" y="0"/>
                        <a:pt x="87" y="0"/>
                      </a:cubicBezTo>
                      <a:cubicBezTo>
                        <a:pt x="79" y="1"/>
                        <a:pt x="57" y="4"/>
                        <a:pt x="57" y="4"/>
                      </a:cubicBezTo>
                      <a:cubicBezTo>
                        <a:pt x="57" y="4"/>
                        <a:pt x="57" y="4"/>
                        <a:pt x="57" y="4"/>
                      </a:cubicBezTo>
                      <a:cubicBezTo>
                        <a:pt x="29" y="8"/>
                        <a:pt x="5" y="27"/>
                        <a:pt x="2" y="49"/>
                      </a:cubicBezTo>
                      <a:cubicBezTo>
                        <a:pt x="0" y="62"/>
                        <a:pt x="2" y="82"/>
                        <a:pt x="5" y="102"/>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pPr algn="l" rtl="0"/>
                  <a:endParaRPr lang="en-US"/>
                </a:p>
              </p:txBody>
            </p:sp>
            <p:sp>
              <p:nvSpPr>
                <p:cNvPr id="250" name="Freeform 344"/>
                <p:cNvSpPr>
                  <a:spLocks/>
                </p:cNvSpPr>
                <p:nvPr/>
              </p:nvSpPr>
              <p:spPr bwMode="auto">
                <a:xfrm>
                  <a:off x="2306637" y="-1382713"/>
                  <a:ext cx="476250" cy="604838"/>
                </a:xfrm>
                <a:custGeom>
                  <a:avLst/>
                  <a:gdLst>
                    <a:gd name="T0" fmla="*/ 0 w 127"/>
                    <a:gd name="T1" fmla="*/ 65 h 161"/>
                    <a:gd name="T2" fmla="*/ 0 w 127"/>
                    <a:gd name="T3" fmla="*/ 30 h 161"/>
                    <a:gd name="T4" fmla="*/ 32 w 127"/>
                    <a:gd name="T5" fmla="*/ 0 h 161"/>
                    <a:gd name="T6" fmla="*/ 79 w 127"/>
                    <a:gd name="T7" fmla="*/ 21 h 161"/>
                    <a:gd name="T8" fmla="*/ 68 w 127"/>
                    <a:gd name="T9" fmla="*/ 10 h 161"/>
                    <a:gd name="T10" fmla="*/ 95 w 127"/>
                    <a:gd name="T11" fmla="*/ 20 h 161"/>
                    <a:gd name="T12" fmla="*/ 120 w 127"/>
                    <a:gd name="T13" fmla="*/ 22 h 161"/>
                    <a:gd name="T14" fmla="*/ 126 w 127"/>
                    <a:gd name="T15" fmla="*/ 33 h 161"/>
                    <a:gd name="T16" fmla="*/ 127 w 127"/>
                    <a:gd name="T17" fmla="*/ 67 h 161"/>
                    <a:gd name="T18" fmla="*/ 125 w 127"/>
                    <a:gd name="T19" fmla="*/ 88 h 161"/>
                    <a:gd name="T20" fmla="*/ 124 w 127"/>
                    <a:gd name="T21" fmla="*/ 95 h 161"/>
                    <a:gd name="T22" fmla="*/ 124 w 127"/>
                    <a:gd name="T23" fmla="*/ 95 h 161"/>
                    <a:gd name="T24" fmla="*/ 106 w 127"/>
                    <a:gd name="T25" fmla="*/ 135 h 161"/>
                    <a:gd name="T26" fmla="*/ 105 w 127"/>
                    <a:gd name="T27" fmla="*/ 136 h 161"/>
                    <a:gd name="T28" fmla="*/ 102 w 127"/>
                    <a:gd name="T29" fmla="*/ 139 h 161"/>
                    <a:gd name="T30" fmla="*/ 64 w 127"/>
                    <a:gd name="T31" fmla="*/ 161 h 161"/>
                    <a:gd name="T32" fmla="*/ 25 w 127"/>
                    <a:gd name="T33" fmla="*/ 139 h 161"/>
                    <a:gd name="T34" fmla="*/ 22 w 127"/>
                    <a:gd name="T35" fmla="*/ 136 h 161"/>
                    <a:gd name="T36" fmla="*/ 22 w 127"/>
                    <a:gd name="T37" fmla="*/ 135 h 161"/>
                    <a:gd name="T38" fmla="*/ 3 w 127"/>
                    <a:gd name="T39" fmla="*/ 95 h 161"/>
                    <a:gd name="T40" fmla="*/ 2 w 127"/>
                    <a:gd name="T41" fmla="*/ 88 h 161"/>
                    <a:gd name="T42" fmla="*/ 0 w 127"/>
                    <a:gd name="T43" fmla="*/ 65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7" h="161">
                      <a:moveTo>
                        <a:pt x="0" y="65"/>
                      </a:moveTo>
                      <a:cubicBezTo>
                        <a:pt x="0" y="30"/>
                        <a:pt x="0" y="30"/>
                        <a:pt x="0" y="30"/>
                      </a:cubicBezTo>
                      <a:cubicBezTo>
                        <a:pt x="0" y="16"/>
                        <a:pt x="15" y="2"/>
                        <a:pt x="32" y="0"/>
                      </a:cubicBezTo>
                      <a:cubicBezTo>
                        <a:pt x="39" y="10"/>
                        <a:pt x="80" y="22"/>
                        <a:pt x="79" y="21"/>
                      </a:cubicBezTo>
                      <a:cubicBezTo>
                        <a:pt x="71" y="15"/>
                        <a:pt x="68" y="10"/>
                        <a:pt x="68" y="10"/>
                      </a:cubicBezTo>
                      <a:cubicBezTo>
                        <a:pt x="68" y="10"/>
                        <a:pt x="81" y="18"/>
                        <a:pt x="95" y="20"/>
                      </a:cubicBezTo>
                      <a:cubicBezTo>
                        <a:pt x="108" y="21"/>
                        <a:pt x="110" y="22"/>
                        <a:pt x="120" y="22"/>
                      </a:cubicBezTo>
                      <a:cubicBezTo>
                        <a:pt x="126" y="22"/>
                        <a:pt x="126" y="32"/>
                        <a:pt x="126" y="33"/>
                      </a:cubicBezTo>
                      <a:cubicBezTo>
                        <a:pt x="127" y="67"/>
                        <a:pt x="127" y="67"/>
                        <a:pt x="127" y="67"/>
                      </a:cubicBezTo>
                      <a:cubicBezTo>
                        <a:pt x="126" y="74"/>
                        <a:pt x="126" y="81"/>
                        <a:pt x="125" y="88"/>
                      </a:cubicBezTo>
                      <a:cubicBezTo>
                        <a:pt x="125" y="90"/>
                        <a:pt x="125" y="93"/>
                        <a:pt x="124" y="95"/>
                      </a:cubicBezTo>
                      <a:cubicBezTo>
                        <a:pt x="124" y="95"/>
                        <a:pt x="124" y="95"/>
                        <a:pt x="124" y="95"/>
                      </a:cubicBezTo>
                      <a:cubicBezTo>
                        <a:pt x="121" y="111"/>
                        <a:pt x="116" y="124"/>
                        <a:pt x="106" y="135"/>
                      </a:cubicBezTo>
                      <a:cubicBezTo>
                        <a:pt x="105" y="135"/>
                        <a:pt x="105" y="135"/>
                        <a:pt x="105" y="136"/>
                      </a:cubicBezTo>
                      <a:cubicBezTo>
                        <a:pt x="104" y="137"/>
                        <a:pt x="103" y="138"/>
                        <a:pt x="102" y="139"/>
                      </a:cubicBezTo>
                      <a:cubicBezTo>
                        <a:pt x="81" y="160"/>
                        <a:pt x="78" y="161"/>
                        <a:pt x="64" y="161"/>
                      </a:cubicBezTo>
                      <a:cubicBezTo>
                        <a:pt x="49" y="161"/>
                        <a:pt x="46" y="160"/>
                        <a:pt x="25" y="139"/>
                      </a:cubicBezTo>
                      <a:cubicBezTo>
                        <a:pt x="24" y="138"/>
                        <a:pt x="23" y="137"/>
                        <a:pt x="22" y="136"/>
                      </a:cubicBezTo>
                      <a:cubicBezTo>
                        <a:pt x="22" y="135"/>
                        <a:pt x="22" y="135"/>
                        <a:pt x="22" y="135"/>
                      </a:cubicBezTo>
                      <a:cubicBezTo>
                        <a:pt x="12" y="124"/>
                        <a:pt x="6" y="111"/>
                        <a:pt x="3" y="95"/>
                      </a:cubicBezTo>
                      <a:cubicBezTo>
                        <a:pt x="3" y="93"/>
                        <a:pt x="2" y="90"/>
                        <a:pt x="2" y="88"/>
                      </a:cubicBezTo>
                      <a:cubicBezTo>
                        <a:pt x="1" y="82"/>
                        <a:pt x="1" y="72"/>
                        <a:pt x="0" y="65"/>
                      </a:cubicBez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pPr algn="l" rtl="0"/>
                  <a:endParaRPr lang="en-US"/>
                </a:p>
              </p:txBody>
            </p:sp>
            <p:sp>
              <p:nvSpPr>
                <p:cNvPr id="251" name="Freeform 345"/>
                <p:cNvSpPr>
                  <a:spLocks/>
                </p:cNvSpPr>
                <p:nvPr/>
              </p:nvSpPr>
              <p:spPr bwMode="auto">
                <a:xfrm>
                  <a:off x="2779712" y="-1184275"/>
                  <a:ext cx="41275" cy="158750"/>
                </a:xfrm>
                <a:custGeom>
                  <a:avLst/>
                  <a:gdLst>
                    <a:gd name="T0" fmla="*/ 0 w 11"/>
                    <a:gd name="T1" fmla="*/ 42 h 42"/>
                    <a:gd name="T2" fmla="*/ 11 w 11"/>
                    <a:gd name="T3" fmla="*/ 15 h 42"/>
                    <a:gd name="T4" fmla="*/ 4 w 11"/>
                    <a:gd name="T5" fmla="*/ 0 h 42"/>
                  </a:gdLst>
                  <a:ahLst/>
                  <a:cxnLst>
                    <a:cxn ang="0">
                      <a:pos x="T0" y="T1"/>
                    </a:cxn>
                    <a:cxn ang="0">
                      <a:pos x="T2" y="T3"/>
                    </a:cxn>
                    <a:cxn ang="0">
                      <a:pos x="T4" y="T5"/>
                    </a:cxn>
                  </a:cxnLst>
                  <a:rect l="0" t="0" r="r" b="b"/>
                  <a:pathLst>
                    <a:path w="11" h="42">
                      <a:moveTo>
                        <a:pt x="0" y="42"/>
                      </a:moveTo>
                      <a:cubicBezTo>
                        <a:pt x="8" y="34"/>
                        <a:pt x="11" y="24"/>
                        <a:pt x="11" y="15"/>
                      </a:cubicBezTo>
                      <a:cubicBezTo>
                        <a:pt x="11" y="8"/>
                        <a:pt x="9" y="1"/>
                        <a:pt x="4"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pPr algn="l" rtl="0"/>
                  <a:endParaRPr lang="en-US"/>
                </a:p>
              </p:txBody>
            </p:sp>
            <p:sp>
              <p:nvSpPr>
                <p:cNvPr id="252" name="Freeform 346"/>
                <p:cNvSpPr>
                  <a:spLocks/>
                </p:cNvSpPr>
                <p:nvPr/>
              </p:nvSpPr>
              <p:spPr bwMode="auto">
                <a:xfrm>
                  <a:off x="2265362" y="-1184275"/>
                  <a:ext cx="44450" cy="158750"/>
                </a:xfrm>
                <a:custGeom>
                  <a:avLst/>
                  <a:gdLst>
                    <a:gd name="T0" fmla="*/ 8 w 12"/>
                    <a:gd name="T1" fmla="*/ 0 h 42"/>
                    <a:gd name="T2" fmla="*/ 0 w 12"/>
                    <a:gd name="T3" fmla="*/ 15 h 42"/>
                    <a:gd name="T4" fmla="*/ 12 w 12"/>
                    <a:gd name="T5" fmla="*/ 42 h 42"/>
                  </a:gdLst>
                  <a:ahLst/>
                  <a:cxnLst>
                    <a:cxn ang="0">
                      <a:pos x="T0" y="T1"/>
                    </a:cxn>
                    <a:cxn ang="0">
                      <a:pos x="T2" y="T3"/>
                    </a:cxn>
                    <a:cxn ang="0">
                      <a:pos x="T4" y="T5"/>
                    </a:cxn>
                  </a:cxnLst>
                  <a:rect l="0" t="0" r="r" b="b"/>
                  <a:pathLst>
                    <a:path w="12" h="42">
                      <a:moveTo>
                        <a:pt x="8" y="0"/>
                      </a:moveTo>
                      <a:cubicBezTo>
                        <a:pt x="3" y="1"/>
                        <a:pt x="0" y="8"/>
                        <a:pt x="0" y="15"/>
                      </a:cubicBezTo>
                      <a:cubicBezTo>
                        <a:pt x="0" y="24"/>
                        <a:pt x="4" y="34"/>
                        <a:pt x="12" y="42"/>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pPr algn="l" rtl="0"/>
                  <a:endParaRPr lang="en-US"/>
                </a:p>
              </p:txBody>
            </p:sp>
          </p:grpSp>
        </p:grpSp>
        <p:grpSp>
          <p:nvGrpSpPr>
            <p:cNvPr id="253" name="קבוצה 252"/>
            <p:cNvGrpSpPr/>
            <p:nvPr/>
          </p:nvGrpSpPr>
          <p:grpSpPr>
            <a:xfrm>
              <a:off x="2876725" y="1310344"/>
              <a:ext cx="3398809" cy="1326415"/>
              <a:chOff x="3021865" y="1310344"/>
              <a:chExt cx="3398809" cy="1326415"/>
            </a:xfrm>
            <a:effectLst>
              <a:outerShdw blurRad="50800" dist="38100" dir="8100000" algn="tr" rotWithShape="0">
                <a:prstClr val="black">
                  <a:alpha val="40000"/>
                </a:prstClr>
              </a:outerShdw>
            </a:effectLst>
          </p:grpSpPr>
          <p:sp>
            <p:nvSpPr>
              <p:cNvPr id="254" name="מלבן 253"/>
              <p:cNvSpPr/>
              <p:nvPr/>
            </p:nvSpPr>
            <p:spPr>
              <a:xfrm>
                <a:off x="3021865" y="1310344"/>
                <a:ext cx="3398809" cy="13264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828000" rtlCol="1" anchor="t"/>
              <a:lstStyle/>
              <a:p>
                <a:pPr algn="ctr"/>
                <a:r>
                  <a:rPr lang="en-US" altLang="he-IL" sz="1600" b="1" dirty="0">
                    <a:solidFill>
                      <a:schemeClr val="bg1"/>
                    </a:solidFill>
                  </a:rPr>
                  <a:t>Commercial Agreement</a:t>
                </a:r>
                <a:endParaRPr lang="en-US" altLang="he-IL" sz="1600" b="1" dirty="0">
                  <a:solidFill>
                    <a:schemeClr val="bg1"/>
                  </a:solidFill>
                  <a:cs typeface="Times New Roman" panose="02020603050405020304" pitchFamily="18" charset="0"/>
                </a:endParaRPr>
              </a:p>
            </p:txBody>
          </p:sp>
          <p:grpSp>
            <p:nvGrpSpPr>
              <p:cNvPr id="255" name="Group 168"/>
              <p:cNvGrpSpPr>
                <a:grpSpLocks noChangeAspect="1"/>
              </p:cNvGrpSpPr>
              <p:nvPr/>
            </p:nvGrpSpPr>
            <p:grpSpPr>
              <a:xfrm>
                <a:off x="4474633" y="1521914"/>
                <a:ext cx="479161" cy="527425"/>
                <a:chOff x="5249861" y="6375398"/>
                <a:chExt cx="1323971" cy="1457331"/>
              </a:xfrm>
            </p:grpSpPr>
            <p:sp>
              <p:nvSpPr>
                <p:cNvPr id="256" name="Freeform 83"/>
                <p:cNvSpPr>
                  <a:spLocks/>
                </p:cNvSpPr>
                <p:nvPr/>
              </p:nvSpPr>
              <p:spPr bwMode="auto">
                <a:xfrm>
                  <a:off x="6281733" y="6483353"/>
                  <a:ext cx="292099" cy="1349376"/>
                </a:xfrm>
                <a:custGeom>
                  <a:avLst/>
                  <a:gdLst>
                    <a:gd name="T0" fmla="*/ 7 w 57"/>
                    <a:gd name="T1" fmla="*/ 0 h 263"/>
                    <a:gd name="T2" fmla="*/ 42 w 57"/>
                    <a:gd name="T3" fmla="*/ 0 h 263"/>
                    <a:gd name="T4" fmla="*/ 57 w 57"/>
                    <a:gd name="T5" fmla="*/ 15 h 263"/>
                    <a:gd name="T6" fmla="*/ 57 w 57"/>
                    <a:gd name="T7" fmla="*/ 211 h 263"/>
                    <a:gd name="T8" fmla="*/ 0 w 57"/>
                    <a:gd name="T9" fmla="*/ 263 h 263"/>
                    <a:gd name="T10" fmla="*/ 0 w 57"/>
                    <a:gd name="T11" fmla="*/ 226 h 263"/>
                    <a:gd name="T12" fmla="*/ 15 w 57"/>
                    <a:gd name="T13" fmla="*/ 211 h 263"/>
                    <a:gd name="T14" fmla="*/ 39 w 57"/>
                    <a:gd name="T15" fmla="*/ 211 h 2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263">
                      <a:moveTo>
                        <a:pt x="7" y="0"/>
                      </a:moveTo>
                      <a:cubicBezTo>
                        <a:pt x="42" y="0"/>
                        <a:pt x="42" y="0"/>
                        <a:pt x="42" y="0"/>
                      </a:cubicBezTo>
                      <a:cubicBezTo>
                        <a:pt x="50" y="0"/>
                        <a:pt x="57" y="6"/>
                        <a:pt x="57" y="15"/>
                      </a:cubicBezTo>
                      <a:cubicBezTo>
                        <a:pt x="57" y="211"/>
                        <a:pt x="57" y="211"/>
                        <a:pt x="57" y="211"/>
                      </a:cubicBezTo>
                      <a:cubicBezTo>
                        <a:pt x="0" y="263"/>
                        <a:pt x="0" y="263"/>
                        <a:pt x="0" y="263"/>
                      </a:cubicBezTo>
                      <a:cubicBezTo>
                        <a:pt x="0" y="226"/>
                        <a:pt x="0" y="226"/>
                        <a:pt x="0" y="226"/>
                      </a:cubicBezTo>
                      <a:cubicBezTo>
                        <a:pt x="0" y="217"/>
                        <a:pt x="7" y="211"/>
                        <a:pt x="15" y="211"/>
                      </a:cubicBezTo>
                      <a:cubicBezTo>
                        <a:pt x="39" y="211"/>
                        <a:pt x="39" y="211"/>
                        <a:pt x="39" y="211"/>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7" name="Freeform 84"/>
                <p:cNvSpPr>
                  <a:spLocks/>
                </p:cNvSpPr>
                <p:nvPr/>
              </p:nvSpPr>
              <p:spPr bwMode="auto">
                <a:xfrm>
                  <a:off x="5603870" y="6483353"/>
                  <a:ext cx="215901" cy="569913"/>
                </a:xfrm>
                <a:custGeom>
                  <a:avLst/>
                  <a:gdLst>
                    <a:gd name="T0" fmla="*/ 0 w 42"/>
                    <a:gd name="T1" fmla="*/ 111 h 111"/>
                    <a:gd name="T2" fmla="*/ 0 w 42"/>
                    <a:gd name="T3" fmla="*/ 50 h 111"/>
                    <a:gd name="T4" fmla="*/ 0 w 42"/>
                    <a:gd name="T5" fmla="*/ 15 h 111"/>
                    <a:gd name="T6" fmla="*/ 15 w 42"/>
                    <a:gd name="T7" fmla="*/ 0 h 111"/>
                    <a:gd name="T8" fmla="*/ 42 w 42"/>
                    <a:gd name="T9" fmla="*/ 0 h 111"/>
                  </a:gdLst>
                  <a:ahLst/>
                  <a:cxnLst>
                    <a:cxn ang="0">
                      <a:pos x="T0" y="T1"/>
                    </a:cxn>
                    <a:cxn ang="0">
                      <a:pos x="T2" y="T3"/>
                    </a:cxn>
                    <a:cxn ang="0">
                      <a:pos x="T4" y="T5"/>
                    </a:cxn>
                    <a:cxn ang="0">
                      <a:pos x="T6" y="T7"/>
                    </a:cxn>
                    <a:cxn ang="0">
                      <a:pos x="T8" y="T9"/>
                    </a:cxn>
                  </a:cxnLst>
                  <a:rect l="0" t="0" r="r" b="b"/>
                  <a:pathLst>
                    <a:path w="42" h="111">
                      <a:moveTo>
                        <a:pt x="0" y="111"/>
                      </a:moveTo>
                      <a:cubicBezTo>
                        <a:pt x="0" y="50"/>
                        <a:pt x="0" y="50"/>
                        <a:pt x="0" y="50"/>
                      </a:cubicBezTo>
                      <a:cubicBezTo>
                        <a:pt x="0" y="15"/>
                        <a:pt x="0" y="15"/>
                        <a:pt x="0" y="15"/>
                      </a:cubicBezTo>
                      <a:cubicBezTo>
                        <a:pt x="0" y="6"/>
                        <a:pt x="6" y="0"/>
                        <a:pt x="15" y="0"/>
                      </a:cubicBezTo>
                      <a:cubicBezTo>
                        <a:pt x="42" y="0"/>
                        <a:pt x="42" y="0"/>
                        <a:pt x="42"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8" name="Freeform 85"/>
                <p:cNvSpPr>
                  <a:spLocks/>
                </p:cNvSpPr>
                <p:nvPr/>
              </p:nvSpPr>
              <p:spPr bwMode="auto">
                <a:xfrm>
                  <a:off x="5603870" y="7416801"/>
                  <a:ext cx="620712" cy="415925"/>
                </a:xfrm>
                <a:custGeom>
                  <a:avLst/>
                  <a:gdLst>
                    <a:gd name="T0" fmla="*/ 121 w 121"/>
                    <a:gd name="T1" fmla="*/ 81 h 81"/>
                    <a:gd name="T2" fmla="*/ 15 w 121"/>
                    <a:gd name="T3" fmla="*/ 81 h 81"/>
                    <a:gd name="T4" fmla="*/ 0 w 121"/>
                    <a:gd name="T5" fmla="*/ 66 h 81"/>
                    <a:gd name="T6" fmla="*/ 0 w 121"/>
                    <a:gd name="T7" fmla="*/ 0 h 81"/>
                  </a:gdLst>
                  <a:ahLst/>
                  <a:cxnLst>
                    <a:cxn ang="0">
                      <a:pos x="T0" y="T1"/>
                    </a:cxn>
                    <a:cxn ang="0">
                      <a:pos x="T2" y="T3"/>
                    </a:cxn>
                    <a:cxn ang="0">
                      <a:pos x="T4" y="T5"/>
                    </a:cxn>
                    <a:cxn ang="0">
                      <a:pos x="T6" y="T7"/>
                    </a:cxn>
                  </a:cxnLst>
                  <a:rect l="0" t="0" r="r" b="b"/>
                  <a:pathLst>
                    <a:path w="121" h="81">
                      <a:moveTo>
                        <a:pt x="121" y="81"/>
                      </a:moveTo>
                      <a:cubicBezTo>
                        <a:pt x="15" y="81"/>
                        <a:pt x="15" y="81"/>
                        <a:pt x="15" y="81"/>
                      </a:cubicBezTo>
                      <a:cubicBezTo>
                        <a:pt x="6" y="81"/>
                        <a:pt x="0" y="75"/>
                        <a:pt x="0" y="66"/>
                      </a:cubicBezTo>
                      <a:cubicBezTo>
                        <a:pt x="0" y="0"/>
                        <a:pt x="0" y="0"/>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9" name="Freeform 86"/>
                <p:cNvSpPr>
                  <a:spLocks/>
                </p:cNvSpPr>
                <p:nvPr/>
              </p:nvSpPr>
              <p:spPr bwMode="auto">
                <a:xfrm>
                  <a:off x="5881683" y="6375401"/>
                  <a:ext cx="96836" cy="215901"/>
                </a:xfrm>
                <a:custGeom>
                  <a:avLst/>
                  <a:gdLst>
                    <a:gd name="T0" fmla="*/ 19 w 19"/>
                    <a:gd name="T1" fmla="*/ 42 h 42"/>
                    <a:gd name="T2" fmla="*/ 0 w 19"/>
                    <a:gd name="T3" fmla="*/ 24 h 42"/>
                    <a:gd name="T4" fmla="*/ 0 w 19"/>
                    <a:gd name="T5" fmla="*/ 19 h 42"/>
                    <a:gd name="T6" fmla="*/ 19 w 19"/>
                    <a:gd name="T7" fmla="*/ 0 h 42"/>
                  </a:gdLst>
                  <a:ahLst/>
                  <a:cxnLst>
                    <a:cxn ang="0">
                      <a:pos x="T0" y="T1"/>
                    </a:cxn>
                    <a:cxn ang="0">
                      <a:pos x="T2" y="T3"/>
                    </a:cxn>
                    <a:cxn ang="0">
                      <a:pos x="T4" y="T5"/>
                    </a:cxn>
                    <a:cxn ang="0">
                      <a:pos x="T6" y="T7"/>
                    </a:cxn>
                  </a:cxnLst>
                  <a:rect l="0" t="0" r="r" b="b"/>
                  <a:pathLst>
                    <a:path w="19" h="42">
                      <a:moveTo>
                        <a:pt x="19" y="42"/>
                      </a:moveTo>
                      <a:cubicBezTo>
                        <a:pt x="8" y="42"/>
                        <a:pt x="0" y="34"/>
                        <a:pt x="0" y="24"/>
                      </a:cubicBezTo>
                      <a:cubicBezTo>
                        <a:pt x="0" y="19"/>
                        <a:pt x="0" y="19"/>
                        <a:pt x="0" y="19"/>
                      </a:cubicBezTo>
                      <a:cubicBezTo>
                        <a:pt x="0" y="9"/>
                        <a:pt x="8" y="0"/>
                        <a:pt x="19" y="0"/>
                      </a:cubicBezTo>
                    </a:path>
                  </a:pathLst>
                </a:custGeom>
                <a:noFill/>
                <a:ln w="1905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0" name="Freeform 87"/>
                <p:cNvSpPr>
                  <a:spLocks/>
                </p:cNvSpPr>
                <p:nvPr/>
              </p:nvSpPr>
              <p:spPr bwMode="auto">
                <a:xfrm>
                  <a:off x="6229345" y="6375398"/>
                  <a:ext cx="98424" cy="215901"/>
                </a:xfrm>
                <a:custGeom>
                  <a:avLst/>
                  <a:gdLst>
                    <a:gd name="T0" fmla="*/ 19 w 19"/>
                    <a:gd name="T1" fmla="*/ 42 h 42"/>
                    <a:gd name="T2" fmla="*/ 0 w 19"/>
                    <a:gd name="T3" fmla="*/ 24 h 42"/>
                    <a:gd name="T4" fmla="*/ 0 w 19"/>
                    <a:gd name="T5" fmla="*/ 19 h 42"/>
                    <a:gd name="T6" fmla="*/ 19 w 19"/>
                    <a:gd name="T7" fmla="*/ 0 h 42"/>
                  </a:gdLst>
                  <a:ahLst/>
                  <a:cxnLst>
                    <a:cxn ang="0">
                      <a:pos x="T0" y="T1"/>
                    </a:cxn>
                    <a:cxn ang="0">
                      <a:pos x="T2" y="T3"/>
                    </a:cxn>
                    <a:cxn ang="0">
                      <a:pos x="T4" y="T5"/>
                    </a:cxn>
                    <a:cxn ang="0">
                      <a:pos x="T6" y="T7"/>
                    </a:cxn>
                  </a:cxnLst>
                  <a:rect l="0" t="0" r="r" b="b"/>
                  <a:pathLst>
                    <a:path w="19" h="42">
                      <a:moveTo>
                        <a:pt x="19" y="42"/>
                      </a:moveTo>
                      <a:cubicBezTo>
                        <a:pt x="8" y="42"/>
                        <a:pt x="0" y="34"/>
                        <a:pt x="0" y="24"/>
                      </a:cubicBezTo>
                      <a:cubicBezTo>
                        <a:pt x="0" y="19"/>
                        <a:pt x="0" y="19"/>
                        <a:pt x="0" y="19"/>
                      </a:cubicBezTo>
                      <a:cubicBezTo>
                        <a:pt x="0" y="9"/>
                        <a:pt x="8" y="0"/>
                        <a:pt x="19" y="0"/>
                      </a:cubicBezTo>
                    </a:path>
                  </a:pathLst>
                </a:custGeom>
                <a:noFill/>
                <a:ln w="1905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1" name="Line 88"/>
                <p:cNvSpPr>
                  <a:spLocks noChangeShapeType="1"/>
                </p:cNvSpPr>
                <p:nvPr/>
              </p:nvSpPr>
              <p:spPr bwMode="auto">
                <a:xfrm>
                  <a:off x="5957884" y="6483350"/>
                  <a:ext cx="185736" cy="0"/>
                </a:xfrm>
                <a:prstGeom prst="line">
                  <a:avLst/>
                </a:prstGeom>
                <a:noFill/>
                <a:ln w="19050" cap="rnd">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2" name="Line 89"/>
                <p:cNvSpPr>
                  <a:spLocks noChangeShapeType="1"/>
                </p:cNvSpPr>
                <p:nvPr/>
              </p:nvSpPr>
              <p:spPr bwMode="auto">
                <a:xfrm>
                  <a:off x="5835644" y="6996113"/>
                  <a:ext cx="527051" cy="0"/>
                </a:xfrm>
                <a:prstGeom prst="line">
                  <a:avLst/>
                </a:prstGeom>
                <a:noFill/>
                <a:ln w="19050" cap="rnd">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3" name="Line 90"/>
                <p:cNvSpPr>
                  <a:spLocks noChangeShapeType="1"/>
                </p:cNvSpPr>
                <p:nvPr/>
              </p:nvSpPr>
              <p:spPr bwMode="auto">
                <a:xfrm>
                  <a:off x="6065833" y="7299325"/>
                  <a:ext cx="296862" cy="0"/>
                </a:xfrm>
                <a:prstGeom prst="line">
                  <a:avLst/>
                </a:prstGeom>
                <a:noFill/>
                <a:ln w="19050" cap="rnd">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4" name="Line 91"/>
                <p:cNvSpPr>
                  <a:spLocks noChangeShapeType="1"/>
                </p:cNvSpPr>
                <p:nvPr/>
              </p:nvSpPr>
              <p:spPr bwMode="auto">
                <a:xfrm>
                  <a:off x="5835644" y="7150100"/>
                  <a:ext cx="527051" cy="0"/>
                </a:xfrm>
                <a:prstGeom prst="line">
                  <a:avLst/>
                </a:prstGeom>
                <a:noFill/>
                <a:ln w="19050" cap="rnd">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5" name="Freeform 92"/>
                <p:cNvSpPr>
                  <a:spLocks/>
                </p:cNvSpPr>
                <p:nvPr/>
              </p:nvSpPr>
              <p:spPr bwMode="auto">
                <a:xfrm>
                  <a:off x="5249861" y="6862768"/>
                  <a:ext cx="544511" cy="466725"/>
                </a:xfrm>
                <a:custGeom>
                  <a:avLst/>
                  <a:gdLst>
                    <a:gd name="T0" fmla="*/ 17 w 106"/>
                    <a:gd name="T1" fmla="*/ 17 h 91"/>
                    <a:gd name="T2" fmla="*/ 8 w 106"/>
                    <a:gd name="T3" fmla="*/ 25 h 91"/>
                    <a:gd name="T4" fmla="*/ 3 w 106"/>
                    <a:gd name="T5" fmla="*/ 20 h 91"/>
                    <a:gd name="T6" fmla="*/ 3 w 106"/>
                    <a:gd name="T7" fmla="*/ 7 h 91"/>
                    <a:gd name="T8" fmla="*/ 6 w 106"/>
                    <a:gd name="T9" fmla="*/ 4 h 91"/>
                    <a:gd name="T10" fmla="*/ 19 w 106"/>
                    <a:gd name="T11" fmla="*/ 4 h 91"/>
                    <a:gd name="T12" fmla="*/ 106 w 106"/>
                    <a:gd name="T13" fmla="*/ 91 h 91"/>
                  </a:gdLst>
                  <a:ahLst/>
                  <a:cxnLst>
                    <a:cxn ang="0">
                      <a:pos x="T0" y="T1"/>
                    </a:cxn>
                    <a:cxn ang="0">
                      <a:pos x="T2" y="T3"/>
                    </a:cxn>
                    <a:cxn ang="0">
                      <a:pos x="T4" y="T5"/>
                    </a:cxn>
                    <a:cxn ang="0">
                      <a:pos x="T6" y="T7"/>
                    </a:cxn>
                    <a:cxn ang="0">
                      <a:pos x="T8" y="T9"/>
                    </a:cxn>
                    <a:cxn ang="0">
                      <a:pos x="T10" y="T11"/>
                    </a:cxn>
                    <a:cxn ang="0">
                      <a:pos x="T12" y="T13"/>
                    </a:cxn>
                  </a:cxnLst>
                  <a:rect l="0" t="0" r="r" b="b"/>
                  <a:pathLst>
                    <a:path w="106" h="91">
                      <a:moveTo>
                        <a:pt x="17" y="17"/>
                      </a:moveTo>
                      <a:cubicBezTo>
                        <a:pt x="8" y="25"/>
                        <a:pt x="8" y="25"/>
                        <a:pt x="8" y="25"/>
                      </a:cubicBezTo>
                      <a:cubicBezTo>
                        <a:pt x="3" y="20"/>
                        <a:pt x="3" y="20"/>
                        <a:pt x="3" y="20"/>
                      </a:cubicBezTo>
                      <a:cubicBezTo>
                        <a:pt x="0" y="16"/>
                        <a:pt x="0" y="10"/>
                        <a:pt x="3" y="7"/>
                      </a:cubicBezTo>
                      <a:cubicBezTo>
                        <a:pt x="6" y="4"/>
                        <a:pt x="6" y="4"/>
                        <a:pt x="6" y="4"/>
                      </a:cubicBezTo>
                      <a:cubicBezTo>
                        <a:pt x="10" y="0"/>
                        <a:pt x="16" y="0"/>
                        <a:pt x="19" y="4"/>
                      </a:cubicBezTo>
                      <a:cubicBezTo>
                        <a:pt x="106" y="91"/>
                        <a:pt x="106" y="91"/>
                        <a:pt x="106" y="91"/>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6" name="Freeform 93"/>
                <p:cNvSpPr>
                  <a:spLocks/>
                </p:cNvSpPr>
                <p:nvPr/>
              </p:nvSpPr>
              <p:spPr bwMode="auto">
                <a:xfrm>
                  <a:off x="5332414" y="7032624"/>
                  <a:ext cx="544511" cy="460375"/>
                </a:xfrm>
                <a:custGeom>
                  <a:avLst/>
                  <a:gdLst>
                    <a:gd name="T0" fmla="*/ 92 w 106"/>
                    <a:gd name="T1" fmla="*/ 70 h 90"/>
                    <a:gd name="T2" fmla="*/ 97 w 106"/>
                    <a:gd name="T3" fmla="*/ 65 h 90"/>
                    <a:gd name="T4" fmla="*/ 106 w 106"/>
                    <a:gd name="T5" fmla="*/ 87 h 90"/>
                    <a:gd name="T6" fmla="*/ 103 w 106"/>
                    <a:gd name="T7" fmla="*/ 90 h 90"/>
                    <a:gd name="T8" fmla="*/ 84 w 106"/>
                    <a:gd name="T9" fmla="*/ 82 h 90"/>
                    <a:gd name="T10" fmla="*/ 79 w 106"/>
                    <a:gd name="T11" fmla="*/ 79 h 90"/>
                    <a:gd name="T12" fmla="*/ 0 w 106"/>
                    <a:gd name="T13" fmla="*/ 0 h 90"/>
                  </a:gdLst>
                  <a:ahLst/>
                  <a:cxnLst>
                    <a:cxn ang="0">
                      <a:pos x="T0" y="T1"/>
                    </a:cxn>
                    <a:cxn ang="0">
                      <a:pos x="T2" y="T3"/>
                    </a:cxn>
                    <a:cxn ang="0">
                      <a:pos x="T4" y="T5"/>
                    </a:cxn>
                    <a:cxn ang="0">
                      <a:pos x="T6" y="T7"/>
                    </a:cxn>
                    <a:cxn ang="0">
                      <a:pos x="T8" y="T9"/>
                    </a:cxn>
                    <a:cxn ang="0">
                      <a:pos x="T10" y="T11"/>
                    </a:cxn>
                    <a:cxn ang="0">
                      <a:pos x="T12" y="T13"/>
                    </a:cxn>
                  </a:cxnLst>
                  <a:rect l="0" t="0" r="r" b="b"/>
                  <a:pathLst>
                    <a:path w="106" h="90">
                      <a:moveTo>
                        <a:pt x="92" y="70"/>
                      </a:moveTo>
                      <a:cubicBezTo>
                        <a:pt x="97" y="65"/>
                        <a:pt x="97" y="65"/>
                        <a:pt x="97" y="65"/>
                      </a:cubicBezTo>
                      <a:cubicBezTo>
                        <a:pt x="106" y="87"/>
                        <a:pt x="106" y="87"/>
                        <a:pt x="106" y="87"/>
                      </a:cubicBezTo>
                      <a:cubicBezTo>
                        <a:pt x="106" y="89"/>
                        <a:pt x="105" y="90"/>
                        <a:pt x="103" y="90"/>
                      </a:cubicBezTo>
                      <a:cubicBezTo>
                        <a:pt x="84" y="82"/>
                        <a:pt x="84" y="82"/>
                        <a:pt x="84" y="82"/>
                      </a:cubicBezTo>
                      <a:cubicBezTo>
                        <a:pt x="82" y="81"/>
                        <a:pt x="80" y="80"/>
                        <a:pt x="79" y="79"/>
                      </a:cubicBezTo>
                      <a:cubicBezTo>
                        <a:pt x="0" y="0"/>
                        <a:pt x="0" y="0"/>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267" name="קבוצה 266"/>
            <p:cNvGrpSpPr/>
            <p:nvPr/>
          </p:nvGrpSpPr>
          <p:grpSpPr>
            <a:xfrm>
              <a:off x="2876725" y="2775129"/>
              <a:ext cx="3398809" cy="1326415"/>
              <a:chOff x="3021865" y="2775129"/>
              <a:chExt cx="3398809" cy="1326415"/>
            </a:xfrm>
            <a:effectLst>
              <a:outerShdw blurRad="50800" dist="38100" dir="8100000" algn="tr" rotWithShape="0">
                <a:prstClr val="black">
                  <a:alpha val="40000"/>
                </a:prstClr>
              </a:outerShdw>
            </a:effectLst>
          </p:grpSpPr>
          <p:sp>
            <p:nvSpPr>
              <p:cNvPr id="268" name="מלבן 267"/>
              <p:cNvSpPr/>
              <p:nvPr/>
            </p:nvSpPr>
            <p:spPr>
              <a:xfrm>
                <a:off x="3021865" y="2775129"/>
                <a:ext cx="3398809" cy="13264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tIns="756000" rtlCol="1" anchor="t"/>
              <a:lstStyle/>
              <a:p>
                <a:pPr algn="ctr"/>
                <a:r>
                  <a:rPr lang="en-US" altLang="he-IL" sz="1600" b="1" dirty="0">
                    <a:solidFill>
                      <a:schemeClr val="bg1"/>
                    </a:solidFill>
                  </a:rPr>
                  <a:t>Advanced Payment </a:t>
                </a:r>
                <a:r>
                  <a:rPr lang="en-US" altLang="he-IL" b="1" dirty="0">
                    <a:solidFill>
                      <a:schemeClr val="bg1"/>
                    </a:solidFill>
                  </a:rPr>
                  <a:t>(15</a:t>
                </a:r>
                <a:r>
                  <a:rPr lang="en-US" altLang="he-IL" sz="1400" dirty="0">
                    <a:solidFill>
                      <a:schemeClr val="bg1"/>
                    </a:solidFill>
                  </a:rPr>
                  <a:t>%</a:t>
                </a:r>
                <a:r>
                  <a:rPr lang="en-US" altLang="he-IL" b="1" dirty="0">
                    <a:solidFill>
                      <a:schemeClr val="bg1"/>
                    </a:solidFill>
                  </a:rPr>
                  <a:t>)</a:t>
                </a:r>
                <a:endParaRPr lang="en-US" altLang="he-IL" sz="1600" b="1" dirty="0">
                  <a:solidFill>
                    <a:schemeClr val="bg1"/>
                  </a:solidFill>
                </a:endParaRPr>
              </a:p>
              <a:p>
                <a:pPr algn="ctr" rtl="0"/>
                <a:r>
                  <a:rPr lang="en-US" altLang="he-IL" sz="1600" dirty="0">
                    <a:solidFill>
                      <a:schemeClr val="bg1"/>
                    </a:solidFill>
                  </a:rPr>
                  <a:t>Financial Agreement (Short Term)</a:t>
                </a:r>
              </a:p>
            </p:txBody>
          </p:sp>
          <p:grpSp>
            <p:nvGrpSpPr>
              <p:cNvPr id="269" name="קבוצה 268"/>
              <p:cNvGrpSpPr/>
              <p:nvPr/>
            </p:nvGrpSpPr>
            <p:grpSpPr>
              <a:xfrm>
                <a:off x="4299381" y="2982002"/>
                <a:ext cx="824506" cy="437425"/>
                <a:chOff x="3444653" y="2960135"/>
                <a:chExt cx="906956" cy="481168"/>
              </a:xfrm>
            </p:grpSpPr>
            <p:grpSp>
              <p:nvGrpSpPr>
                <p:cNvPr id="270" name="Group 2205"/>
                <p:cNvGrpSpPr>
                  <a:grpSpLocks noChangeAspect="1"/>
                </p:cNvGrpSpPr>
                <p:nvPr/>
              </p:nvGrpSpPr>
              <p:grpSpPr>
                <a:xfrm>
                  <a:off x="3444653" y="2979657"/>
                  <a:ext cx="433726" cy="461646"/>
                  <a:chOff x="15619413" y="3128963"/>
                  <a:chExt cx="1430338" cy="1522412"/>
                </a:xfrm>
              </p:grpSpPr>
              <p:sp>
                <p:nvSpPr>
                  <p:cNvPr id="280" name="Oval 56"/>
                  <p:cNvSpPr>
                    <a:spLocks noChangeArrowheads="1"/>
                  </p:cNvSpPr>
                  <p:nvPr/>
                </p:nvSpPr>
                <p:spPr bwMode="auto">
                  <a:xfrm>
                    <a:off x="15619413" y="3128963"/>
                    <a:ext cx="1430338" cy="509588"/>
                  </a:xfrm>
                  <a:prstGeom prst="ellipse">
                    <a:avLst/>
                  </a:prstGeom>
                  <a:noFill/>
                  <a:ln w="1905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1" name="Freeform 57"/>
                  <p:cNvSpPr>
                    <a:spLocks/>
                  </p:cNvSpPr>
                  <p:nvPr/>
                </p:nvSpPr>
                <p:spPr bwMode="auto">
                  <a:xfrm>
                    <a:off x="15657513" y="3660775"/>
                    <a:ext cx="1360488" cy="241300"/>
                  </a:xfrm>
                  <a:custGeom>
                    <a:avLst/>
                    <a:gdLst>
                      <a:gd name="T0" fmla="*/ 254 w 254"/>
                      <a:gd name="T1" fmla="*/ 0 h 45"/>
                      <a:gd name="T2" fmla="*/ 127 w 254"/>
                      <a:gd name="T3" fmla="*/ 45 h 45"/>
                      <a:gd name="T4" fmla="*/ 0 w 254"/>
                      <a:gd name="T5" fmla="*/ 0 h 45"/>
                    </a:gdLst>
                    <a:ahLst/>
                    <a:cxnLst>
                      <a:cxn ang="0">
                        <a:pos x="T0" y="T1"/>
                      </a:cxn>
                      <a:cxn ang="0">
                        <a:pos x="T2" y="T3"/>
                      </a:cxn>
                      <a:cxn ang="0">
                        <a:pos x="T4" y="T5"/>
                      </a:cxn>
                    </a:cxnLst>
                    <a:rect l="0" t="0" r="r" b="b"/>
                    <a:pathLst>
                      <a:path w="254" h="45">
                        <a:moveTo>
                          <a:pt x="254" y="0"/>
                        </a:moveTo>
                        <a:cubicBezTo>
                          <a:pt x="254" y="25"/>
                          <a:pt x="197" y="45"/>
                          <a:pt x="127" y="45"/>
                        </a:cubicBezTo>
                        <a:cubicBezTo>
                          <a:pt x="57" y="45"/>
                          <a:pt x="0" y="25"/>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2" name="Freeform 58"/>
                  <p:cNvSpPr>
                    <a:spLocks/>
                  </p:cNvSpPr>
                  <p:nvPr/>
                </p:nvSpPr>
                <p:spPr bwMode="auto">
                  <a:xfrm>
                    <a:off x="15657513" y="3911600"/>
                    <a:ext cx="1360488" cy="241300"/>
                  </a:xfrm>
                  <a:custGeom>
                    <a:avLst/>
                    <a:gdLst>
                      <a:gd name="T0" fmla="*/ 254 w 254"/>
                      <a:gd name="T1" fmla="*/ 0 h 45"/>
                      <a:gd name="T2" fmla="*/ 127 w 254"/>
                      <a:gd name="T3" fmla="*/ 45 h 45"/>
                      <a:gd name="T4" fmla="*/ 0 w 254"/>
                      <a:gd name="T5" fmla="*/ 0 h 45"/>
                    </a:gdLst>
                    <a:ahLst/>
                    <a:cxnLst>
                      <a:cxn ang="0">
                        <a:pos x="T0" y="T1"/>
                      </a:cxn>
                      <a:cxn ang="0">
                        <a:pos x="T2" y="T3"/>
                      </a:cxn>
                      <a:cxn ang="0">
                        <a:pos x="T4" y="T5"/>
                      </a:cxn>
                    </a:cxnLst>
                    <a:rect l="0" t="0" r="r" b="b"/>
                    <a:pathLst>
                      <a:path w="254" h="45">
                        <a:moveTo>
                          <a:pt x="254" y="0"/>
                        </a:moveTo>
                        <a:cubicBezTo>
                          <a:pt x="254" y="25"/>
                          <a:pt x="197" y="45"/>
                          <a:pt x="127" y="45"/>
                        </a:cubicBezTo>
                        <a:cubicBezTo>
                          <a:pt x="57" y="45"/>
                          <a:pt x="0" y="25"/>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3" name="Freeform 59"/>
                  <p:cNvSpPr>
                    <a:spLocks/>
                  </p:cNvSpPr>
                  <p:nvPr/>
                </p:nvSpPr>
                <p:spPr bwMode="auto">
                  <a:xfrm>
                    <a:off x="15657513" y="4159250"/>
                    <a:ext cx="1360488" cy="246063"/>
                  </a:xfrm>
                  <a:custGeom>
                    <a:avLst/>
                    <a:gdLst>
                      <a:gd name="T0" fmla="*/ 254 w 254"/>
                      <a:gd name="T1" fmla="*/ 0 h 46"/>
                      <a:gd name="T2" fmla="*/ 127 w 254"/>
                      <a:gd name="T3" fmla="*/ 46 h 46"/>
                      <a:gd name="T4" fmla="*/ 0 w 254"/>
                      <a:gd name="T5" fmla="*/ 0 h 46"/>
                    </a:gdLst>
                    <a:ahLst/>
                    <a:cxnLst>
                      <a:cxn ang="0">
                        <a:pos x="T0" y="T1"/>
                      </a:cxn>
                      <a:cxn ang="0">
                        <a:pos x="T2" y="T3"/>
                      </a:cxn>
                      <a:cxn ang="0">
                        <a:pos x="T4" y="T5"/>
                      </a:cxn>
                    </a:cxnLst>
                    <a:rect l="0" t="0" r="r" b="b"/>
                    <a:pathLst>
                      <a:path w="254" h="46">
                        <a:moveTo>
                          <a:pt x="254" y="0"/>
                        </a:moveTo>
                        <a:cubicBezTo>
                          <a:pt x="254" y="25"/>
                          <a:pt x="197" y="46"/>
                          <a:pt x="127" y="46"/>
                        </a:cubicBezTo>
                        <a:cubicBezTo>
                          <a:pt x="57" y="46"/>
                          <a:pt x="0" y="25"/>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4" name="Freeform 60"/>
                  <p:cNvSpPr>
                    <a:spLocks/>
                  </p:cNvSpPr>
                  <p:nvPr/>
                </p:nvSpPr>
                <p:spPr bwMode="auto">
                  <a:xfrm>
                    <a:off x="15657513" y="4410075"/>
                    <a:ext cx="1360488" cy="241300"/>
                  </a:xfrm>
                  <a:custGeom>
                    <a:avLst/>
                    <a:gdLst>
                      <a:gd name="T0" fmla="*/ 254 w 254"/>
                      <a:gd name="T1" fmla="*/ 0 h 45"/>
                      <a:gd name="T2" fmla="*/ 127 w 254"/>
                      <a:gd name="T3" fmla="*/ 45 h 45"/>
                      <a:gd name="T4" fmla="*/ 0 w 254"/>
                      <a:gd name="T5" fmla="*/ 0 h 45"/>
                    </a:gdLst>
                    <a:ahLst/>
                    <a:cxnLst>
                      <a:cxn ang="0">
                        <a:pos x="T0" y="T1"/>
                      </a:cxn>
                      <a:cxn ang="0">
                        <a:pos x="T2" y="T3"/>
                      </a:cxn>
                      <a:cxn ang="0">
                        <a:pos x="T4" y="T5"/>
                      </a:cxn>
                    </a:cxnLst>
                    <a:rect l="0" t="0" r="r" b="b"/>
                    <a:pathLst>
                      <a:path w="254" h="45">
                        <a:moveTo>
                          <a:pt x="254" y="0"/>
                        </a:moveTo>
                        <a:cubicBezTo>
                          <a:pt x="254" y="25"/>
                          <a:pt x="197" y="45"/>
                          <a:pt x="127" y="45"/>
                        </a:cubicBezTo>
                        <a:cubicBezTo>
                          <a:pt x="57" y="45"/>
                          <a:pt x="0" y="25"/>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5" name="Freeform 61"/>
                  <p:cNvSpPr>
                    <a:spLocks/>
                  </p:cNvSpPr>
                  <p:nvPr/>
                </p:nvSpPr>
                <p:spPr bwMode="auto">
                  <a:xfrm>
                    <a:off x="16187738" y="3257550"/>
                    <a:ext cx="331788" cy="268288"/>
                  </a:xfrm>
                  <a:custGeom>
                    <a:avLst/>
                    <a:gdLst>
                      <a:gd name="T0" fmla="*/ 53 w 62"/>
                      <a:gd name="T1" fmla="*/ 13 h 50"/>
                      <a:gd name="T2" fmla="*/ 27 w 62"/>
                      <a:gd name="T3" fmla="*/ 0 h 50"/>
                      <a:gd name="T4" fmla="*/ 1 w 62"/>
                      <a:gd name="T5" fmla="*/ 12 h 50"/>
                      <a:gd name="T6" fmla="*/ 48 w 62"/>
                      <a:gd name="T7" fmla="*/ 27 h 50"/>
                      <a:gd name="T8" fmla="*/ 48 w 62"/>
                      <a:gd name="T9" fmla="*/ 43 h 50"/>
                      <a:gd name="T10" fmla="*/ 0 w 62"/>
                      <a:gd name="T11" fmla="*/ 34 h 50"/>
                    </a:gdLst>
                    <a:ahLst/>
                    <a:cxnLst>
                      <a:cxn ang="0">
                        <a:pos x="T0" y="T1"/>
                      </a:cxn>
                      <a:cxn ang="0">
                        <a:pos x="T2" y="T3"/>
                      </a:cxn>
                      <a:cxn ang="0">
                        <a:pos x="T4" y="T5"/>
                      </a:cxn>
                      <a:cxn ang="0">
                        <a:pos x="T6" y="T7"/>
                      </a:cxn>
                      <a:cxn ang="0">
                        <a:pos x="T8" y="T9"/>
                      </a:cxn>
                      <a:cxn ang="0">
                        <a:pos x="T10" y="T11"/>
                      </a:cxn>
                    </a:cxnLst>
                    <a:rect l="0" t="0" r="r" b="b"/>
                    <a:pathLst>
                      <a:path w="62" h="50">
                        <a:moveTo>
                          <a:pt x="53" y="13"/>
                        </a:moveTo>
                        <a:cubicBezTo>
                          <a:pt x="53" y="11"/>
                          <a:pt x="50" y="0"/>
                          <a:pt x="27" y="0"/>
                        </a:cubicBezTo>
                        <a:cubicBezTo>
                          <a:pt x="11" y="0"/>
                          <a:pt x="1" y="7"/>
                          <a:pt x="1" y="12"/>
                        </a:cubicBezTo>
                        <a:cubicBezTo>
                          <a:pt x="3" y="24"/>
                          <a:pt x="35" y="21"/>
                          <a:pt x="48" y="27"/>
                        </a:cubicBezTo>
                        <a:cubicBezTo>
                          <a:pt x="62" y="33"/>
                          <a:pt x="56" y="39"/>
                          <a:pt x="48" y="43"/>
                        </a:cubicBezTo>
                        <a:cubicBezTo>
                          <a:pt x="40" y="47"/>
                          <a:pt x="10" y="50"/>
                          <a:pt x="0" y="34"/>
                        </a:cubicBezTo>
                      </a:path>
                    </a:pathLst>
                  </a:custGeom>
                  <a:noFill/>
                  <a:ln w="1905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6" name="Line 62"/>
                  <p:cNvSpPr>
                    <a:spLocks noChangeShapeType="1"/>
                  </p:cNvSpPr>
                  <p:nvPr/>
                </p:nvSpPr>
                <p:spPr bwMode="auto">
                  <a:xfrm>
                    <a:off x="16336963" y="3536950"/>
                    <a:ext cx="0" cy="31750"/>
                  </a:xfrm>
                  <a:prstGeom prst="line">
                    <a:avLst/>
                  </a:prstGeom>
                  <a:noFill/>
                  <a:ln w="19050" cap="rnd">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7" name="Line 63"/>
                  <p:cNvSpPr>
                    <a:spLocks noChangeShapeType="1"/>
                  </p:cNvSpPr>
                  <p:nvPr/>
                </p:nvSpPr>
                <p:spPr bwMode="auto">
                  <a:xfrm>
                    <a:off x="16336963" y="3189288"/>
                    <a:ext cx="0" cy="31750"/>
                  </a:xfrm>
                  <a:prstGeom prst="line">
                    <a:avLst/>
                  </a:prstGeom>
                  <a:noFill/>
                  <a:ln w="19050" cap="rnd">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71" name="Group 2"/>
                <p:cNvGrpSpPr/>
                <p:nvPr/>
              </p:nvGrpSpPr>
              <p:grpSpPr>
                <a:xfrm>
                  <a:off x="3936883" y="2960135"/>
                  <a:ext cx="414726" cy="479476"/>
                  <a:chOff x="15482291" y="900584"/>
                  <a:chExt cx="1183261" cy="1368000"/>
                </a:xfrm>
              </p:grpSpPr>
              <p:sp>
                <p:nvSpPr>
                  <p:cNvPr id="272" name="Oval 96"/>
                  <p:cNvSpPr/>
                  <p:nvPr/>
                </p:nvSpPr>
                <p:spPr>
                  <a:xfrm>
                    <a:off x="16025350" y="1623213"/>
                    <a:ext cx="109121" cy="109121"/>
                  </a:xfrm>
                  <a:prstGeom prst="ellipse">
                    <a:avLst/>
                  </a:prstGeom>
                  <a:solidFill>
                    <a:schemeClr val="bg1">
                      <a:alpha val="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3" name="Group 270"/>
                  <p:cNvGrpSpPr>
                    <a:grpSpLocks noChangeAspect="1"/>
                  </p:cNvGrpSpPr>
                  <p:nvPr/>
                </p:nvGrpSpPr>
                <p:grpSpPr>
                  <a:xfrm>
                    <a:off x="15482291" y="900584"/>
                    <a:ext cx="1183261" cy="1368000"/>
                    <a:chOff x="15486058" y="3124201"/>
                    <a:chExt cx="1281118" cy="1481137"/>
                  </a:xfrm>
                </p:grpSpPr>
                <p:sp>
                  <p:nvSpPr>
                    <p:cNvPr id="274" name="Freeform 215"/>
                    <p:cNvSpPr>
                      <a:spLocks/>
                    </p:cNvSpPr>
                    <p:nvPr/>
                  </p:nvSpPr>
                  <p:spPr bwMode="auto">
                    <a:xfrm>
                      <a:off x="15486058" y="3354388"/>
                      <a:ext cx="1265238" cy="1250950"/>
                    </a:xfrm>
                    <a:custGeom>
                      <a:avLst/>
                      <a:gdLst>
                        <a:gd name="T0" fmla="*/ 121 w 242"/>
                        <a:gd name="T1" fmla="*/ 240 h 240"/>
                        <a:gd name="T2" fmla="*/ 36 w 242"/>
                        <a:gd name="T3" fmla="*/ 205 h 240"/>
                        <a:gd name="T4" fmla="*/ 0 w 242"/>
                        <a:gd name="T5" fmla="*/ 120 h 240"/>
                        <a:gd name="T6" fmla="*/ 36 w 242"/>
                        <a:gd name="T7" fmla="*/ 35 h 240"/>
                        <a:gd name="T8" fmla="*/ 121 w 242"/>
                        <a:gd name="T9" fmla="*/ 0 h 240"/>
                        <a:gd name="T10" fmla="*/ 206 w 242"/>
                        <a:gd name="T11" fmla="*/ 35 h 240"/>
                        <a:gd name="T12" fmla="*/ 242 w 242"/>
                        <a:gd name="T13" fmla="*/ 120 h 240"/>
                        <a:gd name="T14" fmla="*/ 206 w 242"/>
                        <a:gd name="T15" fmla="*/ 205 h 240"/>
                        <a:gd name="T16" fmla="*/ 121 w 242"/>
                        <a:gd name="T17"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2" h="240">
                          <a:moveTo>
                            <a:pt x="121" y="240"/>
                          </a:moveTo>
                          <a:cubicBezTo>
                            <a:pt x="89" y="240"/>
                            <a:pt x="58" y="228"/>
                            <a:pt x="36" y="205"/>
                          </a:cubicBezTo>
                          <a:cubicBezTo>
                            <a:pt x="13" y="182"/>
                            <a:pt x="0" y="152"/>
                            <a:pt x="0" y="120"/>
                          </a:cubicBezTo>
                          <a:cubicBezTo>
                            <a:pt x="0" y="88"/>
                            <a:pt x="13" y="58"/>
                            <a:pt x="36" y="35"/>
                          </a:cubicBezTo>
                          <a:cubicBezTo>
                            <a:pt x="58" y="12"/>
                            <a:pt x="89" y="0"/>
                            <a:pt x="121" y="0"/>
                          </a:cubicBezTo>
                          <a:cubicBezTo>
                            <a:pt x="153" y="0"/>
                            <a:pt x="183" y="12"/>
                            <a:pt x="206" y="35"/>
                          </a:cubicBezTo>
                          <a:cubicBezTo>
                            <a:pt x="229" y="58"/>
                            <a:pt x="242" y="88"/>
                            <a:pt x="242" y="120"/>
                          </a:cubicBezTo>
                          <a:cubicBezTo>
                            <a:pt x="242" y="152"/>
                            <a:pt x="229" y="182"/>
                            <a:pt x="206" y="205"/>
                          </a:cubicBezTo>
                          <a:cubicBezTo>
                            <a:pt x="183" y="228"/>
                            <a:pt x="153" y="240"/>
                            <a:pt x="121" y="240"/>
                          </a:cubicBez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5" name="Line 216"/>
                    <p:cNvSpPr>
                      <a:spLocks noChangeShapeType="1"/>
                    </p:cNvSpPr>
                    <p:nvPr/>
                  </p:nvSpPr>
                  <p:spPr bwMode="auto">
                    <a:xfrm>
                      <a:off x="15978188" y="3124201"/>
                      <a:ext cx="282575"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6" name="Line 217"/>
                    <p:cNvSpPr>
                      <a:spLocks noChangeShapeType="1"/>
                    </p:cNvSpPr>
                    <p:nvPr/>
                  </p:nvSpPr>
                  <p:spPr bwMode="auto">
                    <a:xfrm flipV="1">
                      <a:off x="16119475" y="3167063"/>
                      <a:ext cx="0" cy="13970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7" name="Line 218"/>
                    <p:cNvSpPr>
                      <a:spLocks noChangeShapeType="1"/>
                    </p:cNvSpPr>
                    <p:nvPr/>
                  </p:nvSpPr>
                  <p:spPr bwMode="auto">
                    <a:xfrm>
                      <a:off x="16657638" y="3363913"/>
                      <a:ext cx="109538" cy="109538"/>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8" name="Line 219"/>
                    <p:cNvSpPr>
                      <a:spLocks noChangeShapeType="1"/>
                    </p:cNvSpPr>
                    <p:nvPr/>
                  </p:nvSpPr>
                  <p:spPr bwMode="auto">
                    <a:xfrm flipH="1">
                      <a:off x="16600488" y="3448051"/>
                      <a:ext cx="84138" cy="84138"/>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9" name="Line 220"/>
                    <p:cNvSpPr>
                      <a:spLocks noChangeShapeType="1"/>
                    </p:cNvSpPr>
                    <p:nvPr/>
                  </p:nvSpPr>
                  <p:spPr bwMode="auto">
                    <a:xfrm flipV="1">
                      <a:off x="16119475" y="3489325"/>
                      <a:ext cx="0" cy="367843"/>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grpSp>
        <p:grpSp>
          <p:nvGrpSpPr>
            <p:cNvPr id="288" name="קבוצה 287"/>
            <p:cNvGrpSpPr/>
            <p:nvPr/>
          </p:nvGrpSpPr>
          <p:grpSpPr>
            <a:xfrm>
              <a:off x="2876725" y="4206297"/>
              <a:ext cx="3398809" cy="1326415"/>
              <a:chOff x="3021865" y="4206297"/>
              <a:chExt cx="3398809" cy="1326415"/>
            </a:xfrm>
            <a:effectLst>
              <a:outerShdw blurRad="50800" dist="38100" dir="8100000" algn="tr" rotWithShape="0">
                <a:prstClr val="black">
                  <a:alpha val="40000"/>
                </a:prstClr>
              </a:outerShdw>
            </a:effectLst>
          </p:grpSpPr>
          <p:sp>
            <p:nvSpPr>
              <p:cNvPr id="289" name="מלבן 288"/>
              <p:cNvSpPr/>
              <p:nvPr/>
            </p:nvSpPr>
            <p:spPr>
              <a:xfrm>
                <a:off x="3021865" y="4206297"/>
                <a:ext cx="3398809" cy="13264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tIns="756000" rtlCol="1" anchor="t"/>
              <a:lstStyle/>
              <a:p>
                <a:pPr algn="ctr" rtl="0"/>
                <a:r>
                  <a:rPr lang="en-US" altLang="he-IL" sz="1600" b="1" dirty="0">
                    <a:solidFill>
                      <a:schemeClr val="bg1"/>
                    </a:solidFill>
                  </a:rPr>
                  <a:t>Main Loan </a:t>
                </a:r>
                <a:r>
                  <a:rPr lang="en-US" altLang="he-IL" b="1" dirty="0">
                    <a:solidFill>
                      <a:schemeClr val="bg1"/>
                    </a:solidFill>
                  </a:rPr>
                  <a:t>(85</a:t>
                </a:r>
                <a:r>
                  <a:rPr lang="en-US" altLang="he-IL" sz="1400" dirty="0">
                    <a:solidFill>
                      <a:schemeClr val="bg1"/>
                    </a:solidFill>
                  </a:rPr>
                  <a:t>%</a:t>
                </a:r>
                <a:r>
                  <a:rPr lang="en-US" altLang="he-IL" b="1" dirty="0">
                    <a:solidFill>
                      <a:schemeClr val="bg1"/>
                    </a:solidFill>
                  </a:rPr>
                  <a:t>)</a:t>
                </a:r>
              </a:p>
              <a:p>
                <a:pPr algn="ctr" rtl="0"/>
                <a:r>
                  <a:rPr lang="en-US" altLang="he-IL" sz="1600" dirty="0">
                    <a:solidFill>
                      <a:schemeClr val="bg1"/>
                    </a:solidFill>
                  </a:rPr>
                  <a:t>Financial Agreement (Long Term)</a:t>
                </a:r>
              </a:p>
            </p:txBody>
          </p:sp>
          <p:grpSp>
            <p:nvGrpSpPr>
              <p:cNvPr id="290" name="קבוצה 289"/>
              <p:cNvGrpSpPr/>
              <p:nvPr/>
            </p:nvGrpSpPr>
            <p:grpSpPr>
              <a:xfrm>
                <a:off x="4172406" y="4443105"/>
                <a:ext cx="1070735" cy="428445"/>
                <a:chOff x="3290853" y="4479740"/>
                <a:chExt cx="1177808" cy="471290"/>
              </a:xfrm>
            </p:grpSpPr>
            <p:grpSp>
              <p:nvGrpSpPr>
                <p:cNvPr id="291" name="Group 2205"/>
                <p:cNvGrpSpPr>
                  <a:grpSpLocks noChangeAspect="1"/>
                </p:cNvGrpSpPr>
                <p:nvPr/>
              </p:nvGrpSpPr>
              <p:grpSpPr>
                <a:xfrm>
                  <a:off x="3290853" y="4479740"/>
                  <a:ext cx="433726" cy="461646"/>
                  <a:chOff x="15619413" y="3128963"/>
                  <a:chExt cx="1430338" cy="1522412"/>
                </a:xfrm>
              </p:grpSpPr>
              <p:sp>
                <p:nvSpPr>
                  <p:cNvPr id="311" name="Oval 56"/>
                  <p:cNvSpPr>
                    <a:spLocks noChangeArrowheads="1"/>
                  </p:cNvSpPr>
                  <p:nvPr/>
                </p:nvSpPr>
                <p:spPr bwMode="auto">
                  <a:xfrm>
                    <a:off x="15619413" y="3128963"/>
                    <a:ext cx="1430338" cy="509588"/>
                  </a:xfrm>
                  <a:prstGeom prst="ellipse">
                    <a:avLst/>
                  </a:prstGeom>
                  <a:noFill/>
                  <a:ln w="1905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2" name="Freeform 57"/>
                  <p:cNvSpPr>
                    <a:spLocks/>
                  </p:cNvSpPr>
                  <p:nvPr/>
                </p:nvSpPr>
                <p:spPr bwMode="auto">
                  <a:xfrm>
                    <a:off x="15657513" y="3660775"/>
                    <a:ext cx="1360488" cy="241300"/>
                  </a:xfrm>
                  <a:custGeom>
                    <a:avLst/>
                    <a:gdLst>
                      <a:gd name="T0" fmla="*/ 254 w 254"/>
                      <a:gd name="T1" fmla="*/ 0 h 45"/>
                      <a:gd name="T2" fmla="*/ 127 w 254"/>
                      <a:gd name="T3" fmla="*/ 45 h 45"/>
                      <a:gd name="T4" fmla="*/ 0 w 254"/>
                      <a:gd name="T5" fmla="*/ 0 h 45"/>
                    </a:gdLst>
                    <a:ahLst/>
                    <a:cxnLst>
                      <a:cxn ang="0">
                        <a:pos x="T0" y="T1"/>
                      </a:cxn>
                      <a:cxn ang="0">
                        <a:pos x="T2" y="T3"/>
                      </a:cxn>
                      <a:cxn ang="0">
                        <a:pos x="T4" y="T5"/>
                      </a:cxn>
                    </a:cxnLst>
                    <a:rect l="0" t="0" r="r" b="b"/>
                    <a:pathLst>
                      <a:path w="254" h="45">
                        <a:moveTo>
                          <a:pt x="254" y="0"/>
                        </a:moveTo>
                        <a:cubicBezTo>
                          <a:pt x="254" y="25"/>
                          <a:pt x="197" y="45"/>
                          <a:pt x="127" y="45"/>
                        </a:cubicBezTo>
                        <a:cubicBezTo>
                          <a:pt x="57" y="45"/>
                          <a:pt x="0" y="25"/>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3" name="Freeform 58"/>
                  <p:cNvSpPr>
                    <a:spLocks/>
                  </p:cNvSpPr>
                  <p:nvPr/>
                </p:nvSpPr>
                <p:spPr bwMode="auto">
                  <a:xfrm>
                    <a:off x="15657513" y="3911600"/>
                    <a:ext cx="1360488" cy="241300"/>
                  </a:xfrm>
                  <a:custGeom>
                    <a:avLst/>
                    <a:gdLst>
                      <a:gd name="T0" fmla="*/ 254 w 254"/>
                      <a:gd name="T1" fmla="*/ 0 h 45"/>
                      <a:gd name="T2" fmla="*/ 127 w 254"/>
                      <a:gd name="T3" fmla="*/ 45 h 45"/>
                      <a:gd name="T4" fmla="*/ 0 w 254"/>
                      <a:gd name="T5" fmla="*/ 0 h 45"/>
                    </a:gdLst>
                    <a:ahLst/>
                    <a:cxnLst>
                      <a:cxn ang="0">
                        <a:pos x="T0" y="T1"/>
                      </a:cxn>
                      <a:cxn ang="0">
                        <a:pos x="T2" y="T3"/>
                      </a:cxn>
                      <a:cxn ang="0">
                        <a:pos x="T4" y="T5"/>
                      </a:cxn>
                    </a:cxnLst>
                    <a:rect l="0" t="0" r="r" b="b"/>
                    <a:pathLst>
                      <a:path w="254" h="45">
                        <a:moveTo>
                          <a:pt x="254" y="0"/>
                        </a:moveTo>
                        <a:cubicBezTo>
                          <a:pt x="254" y="25"/>
                          <a:pt x="197" y="45"/>
                          <a:pt x="127" y="45"/>
                        </a:cubicBezTo>
                        <a:cubicBezTo>
                          <a:pt x="57" y="45"/>
                          <a:pt x="0" y="25"/>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4" name="Freeform 59"/>
                  <p:cNvSpPr>
                    <a:spLocks/>
                  </p:cNvSpPr>
                  <p:nvPr/>
                </p:nvSpPr>
                <p:spPr bwMode="auto">
                  <a:xfrm>
                    <a:off x="15657513" y="4159250"/>
                    <a:ext cx="1360488" cy="246063"/>
                  </a:xfrm>
                  <a:custGeom>
                    <a:avLst/>
                    <a:gdLst>
                      <a:gd name="T0" fmla="*/ 254 w 254"/>
                      <a:gd name="T1" fmla="*/ 0 h 46"/>
                      <a:gd name="T2" fmla="*/ 127 w 254"/>
                      <a:gd name="T3" fmla="*/ 46 h 46"/>
                      <a:gd name="T4" fmla="*/ 0 w 254"/>
                      <a:gd name="T5" fmla="*/ 0 h 46"/>
                    </a:gdLst>
                    <a:ahLst/>
                    <a:cxnLst>
                      <a:cxn ang="0">
                        <a:pos x="T0" y="T1"/>
                      </a:cxn>
                      <a:cxn ang="0">
                        <a:pos x="T2" y="T3"/>
                      </a:cxn>
                      <a:cxn ang="0">
                        <a:pos x="T4" y="T5"/>
                      </a:cxn>
                    </a:cxnLst>
                    <a:rect l="0" t="0" r="r" b="b"/>
                    <a:pathLst>
                      <a:path w="254" h="46">
                        <a:moveTo>
                          <a:pt x="254" y="0"/>
                        </a:moveTo>
                        <a:cubicBezTo>
                          <a:pt x="254" y="25"/>
                          <a:pt x="197" y="46"/>
                          <a:pt x="127" y="46"/>
                        </a:cubicBezTo>
                        <a:cubicBezTo>
                          <a:pt x="57" y="46"/>
                          <a:pt x="0" y="25"/>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5" name="Freeform 60"/>
                  <p:cNvSpPr>
                    <a:spLocks/>
                  </p:cNvSpPr>
                  <p:nvPr/>
                </p:nvSpPr>
                <p:spPr bwMode="auto">
                  <a:xfrm>
                    <a:off x="15657513" y="4410075"/>
                    <a:ext cx="1360488" cy="241300"/>
                  </a:xfrm>
                  <a:custGeom>
                    <a:avLst/>
                    <a:gdLst>
                      <a:gd name="T0" fmla="*/ 254 w 254"/>
                      <a:gd name="T1" fmla="*/ 0 h 45"/>
                      <a:gd name="T2" fmla="*/ 127 w 254"/>
                      <a:gd name="T3" fmla="*/ 45 h 45"/>
                      <a:gd name="T4" fmla="*/ 0 w 254"/>
                      <a:gd name="T5" fmla="*/ 0 h 45"/>
                    </a:gdLst>
                    <a:ahLst/>
                    <a:cxnLst>
                      <a:cxn ang="0">
                        <a:pos x="T0" y="T1"/>
                      </a:cxn>
                      <a:cxn ang="0">
                        <a:pos x="T2" y="T3"/>
                      </a:cxn>
                      <a:cxn ang="0">
                        <a:pos x="T4" y="T5"/>
                      </a:cxn>
                    </a:cxnLst>
                    <a:rect l="0" t="0" r="r" b="b"/>
                    <a:pathLst>
                      <a:path w="254" h="45">
                        <a:moveTo>
                          <a:pt x="254" y="0"/>
                        </a:moveTo>
                        <a:cubicBezTo>
                          <a:pt x="254" y="25"/>
                          <a:pt x="197" y="45"/>
                          <a:pt x="127" y="45"/>
                        </a:cubicBezTo>
                        <a:cubicBezTo>
                          <a:pt x="57" y="45"/>
                          <a:pt x="0" y="25"/>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6" name="Freeform 61"/>
                  <p:cNvSpPr>
                    <a:spLocks/>
                  </p:cNvSpPr>
                  <p:nvPr/>
                </p:nvSpPr>
                <p:spPr bwMode="auto">
                  <a:xfrm>
                    <a:off x="16187738" y="3257550"/>
                    <a:ext cx="331788" cy="268288"/>
                  </a:xfrm>
                  <a:custGeom>
                    <a:avLst/>
                    <a:gdLst>
                      <a:gd name="T0" fmla="*/ 53 w 62"/>
                      <a:gd name="T1" fmla="*/ 13 h 50"/>
                      <a:gd name="T2" fmla="*/ 27 w 62"/>
                      <a:gd name="T3" fmla="*/ 0 h 50"/>
                      <a:gd name="T4" fmla="*/ 1 w 62"/>
                      <a:gd name="T5" fmla="*/ 12 h 50"/>
                      <a:gd name="T6" fmla="*/ 48 w 62"/>
                      <a:gd name="T7" fmla="*/ 27 h 50"/>
                      <a:gd name="T8" fmla="*/ 48 w 62"/>
                      <a:gd name="T9" fmla="*/ 43 h 50"/>
                      <a:gd name="T10" fmla="*/ 0 w 62"/>
                      <a:gd name="T11" fmla="*/ 34 h 50"/>
                    </a:gdLst>
                    <a:ahLst/>
                    <a:cxnLst>
                      <a:cxn ang="0">
                        <a:pos x="T0" y="T1"/>
                      </a:cxn>
                      <a:cxn ang="0">
                        <a:pos x="T2" y="T3"/>
                      </a:cxn>
                      <a:cxn ang="0">
                        <a:pos x="T4" y="T5"/>
                      </a:cxn>
                      <a:cxn ang="0">
                        <a:pos x="T6" y="T7"/>
                      </a:cxn>
                      <a:cxn ang="0">
                        <a:pos x="T8" y="T9"/>
                      </a:cxn>
                      <a:cxn ang="0">
                        <a:pos x="T10" y="T11"/>
                      </a:cxn>
                    </a:cxnLst>
                    <a:rect l="0" t="0" r="r" b="b"/>
                    <a:pathLst>
                      <a:path w="62" h="50">
                        <a:moveTo>
                          <a:pt x="53" y="13"/>
                        </a:moveTo>
                        <a:cubicBezTo>
                          <a:pt x="53" y="11"/>
                          <a:pt x="50" y="0"/>
                          <a:pt x="27" y="0"/>
                        </a:cubicBezTo>
                        <a:cubicBezTo>
                          <a:pt x="11" y="0"/>
                          <a:pt x="1" y="7"/>
                          <a:pt x="1" y="12"/>
                        </a:cubicBezTo>
                        <a:cubicBezTo>
                          <a:pt x="3" y="24"/>
                          <a:pt x="35" y="21"/>
                          <a:pt x="48" y="27"/>
                        </a:cubicBezTo>
                        <a:cubicBezTo>
                          <a:pt x="62" y="33"/>
                          <a:pt x="56" y="39"/>
                          <a:pt x="48" y="43"/>
                        </a:cubicBezTo>
                        <a:cubicBezTo>
                          <a:pt x="40" y="47"/>
                          <a:pt x="10" y="50"/>
                          <a:pt x="0" y="34"/>
                        </a:cubicBezTo>
                      </a:path>
                    </a:pathLst>
                  </a:custGeom>
                  <a:noFill/>
                  <a:ln w="1905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7" name="Line 62"/>
                  <p:cNvSpPr>
                    <a:spLocks noChangeShapeType="1"/>
                  </p:cNvSpPr>
                  <p:nvPr/>
                </p:nvSpPr>
                <p:spPr bwMode="auto">
                  <a:xfrm>
                    <a:off x="16336963" y="3536950"/>
                    <a:ext cx="0" cy="31750"/>
                  </a:xfrm>
                  <a:prstGeom prst="line">
                    <a:avLst/>
                  </a:prstGeom>
                  <a:noFill/>
                  <a:ln w="19050" cap="rnd">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8" name="Line 63"/>
                  <p:cNvSpPr>
                    <a:spLocks noChangeShapeType="1"/>
                  </p:cNvSpPr>
                  <p:nvPr/>
                </p:nvSpPr>
                <p:spPr bwMode="auto">
                  <a:xfrm>
                    <a:off x="16336963" y="3189288"/>
                    <a:ext cx="0" cy="31750"/>
                  </a:xfrm>
                  <a:prstGeom prst="line">
                    <a:avLst/>
                  </a:prstGeom>
                  <a:noFill/>
                  <a:ln w="19050" cap="rnd">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92" name="Group 165"/>
                <p:cNvGrpSpPr/>
                <p:nvPr/>
              </p:nvGrpSpPr>
              <p:grpSpPr>
                <a:xfrm>
                  <a:off x="3850612" y="4483117"/>
                  <a:ext cx="618049" cy="467913"/>
                  <a:chOff x="5399088" y="1543050"/>
                  <a:chExt cx="1457325" cy="1103313"/>
                </a:xfrm>
              </p:grpSpPr>
              <p:sp>
                <p:nvSpPr>
                  <p:cNvPr id="293" name="Line 5"/>
                  <p:cNvSpPr>
                    <a:spLocks noChangeShapeType="1"/>
                  </p:cNvSpPr>
                  <p:nvPr/>
                </p:nvSpPr>
                <p:spPr bwMode="auto">
                  <a:xfrm>
                    <a:off x="5686425" y="1635125"/>
                    <a:ext cx="800100"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4" name="Freeform 6"/>
                  <p:cNvSpPr>
                    <a:spLocks/>
                  </p:cNvSpPr>
                  <p:nvPr/>
                </p:nvSpPr>
                <p:spPr bwMode="auto">
                  <a:xfrm>
                    <a:off x="5399088" y="1635125"/>
                    <a:ext cx="1457325" cy="1011238"/>
                  </a:xfrm>
                  <a:custGeom>
                    <a:avLst/>
                    <a:gdLst>
                      <a:gd name="T0" fmla="*/ 246 w 284"/>
                      <a:gd name="T1" fmla="*/ 0 h 197"/>
                      <a:gd name="T2" fmla="*/ 272 w 284"/>
                      <a:gd name="T3" fmla="*/ 0 h 197"/>
                      <a:gd name="T4" fmla="*/ 284 w 284"/>
                      <a:gd name="T5" fmla="*/ 12 h 197"/>
                      <a:gd name="T6" fmla="*/ 284 w 284"/>
                      <a:gd name="T7" fmla="*/ 185 h 197"/>
                      <a:gd name="T8" fmla="*/ 272 w 284"/>
                      <a:gd name="T9" fmla="*/ 197 h 197"/>
                      <a:gd name="T10" fmla="*/ 12 w 284"/>
                      <a:gd name="T11" fmla="*/ 197 h 197"/>
                      <a:gd name="T12" fmla="*/ 0 w 284"/>
                      <a:gd name="T13" fmla="*/ 185 h 197"/>
                      <a:gd name="T14" fmla="*/ 0 w 284"/>
                      <a:gd name="T15" fmla="*/ 12 h 197"/>
                      <a:gd name="T16" fmla="*/ 12 w 284"/>
                      <a:gd name="T17" fmla="*/ 0 h 197"/>
                      <a:gd name="T18" fmla="*/ 26 w 284"/>
                      <a:gd name="T19"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4" h="197">
                        <a:moveTo>
                          <a:pt x="246" y="0"/>
                        </a:moveTo>
                        <a:cubicBezTo>
                          <a:pt x="272" y="0"/>
                          <a:pt x="272" y="0"/>
                          <a:pt x="272" y="0"/>
                        </a:cubicBezTo>
                        <a:cubicBezTo>
                          <a:pt x="278" y="0"/>
                          <a:pt x="284" y="6"/>
                          <a:pt x="284" y="12"/>
                        </a:cubicBezTo>
                        <a:cubicBezTo>
                          <a:pt x="284" y="185"/>
                          <a:pt x="284" y="185"/>
                          <a:pt x="284" y="185"/>
                        </a:cubicBezTo>
                        <a:cubicBezTo>
                          <a:pt x="284" y="191"/>
                          <a:pt x="278" y="197"/>
                          <a:pt x="272" y="197"/>
                        </a:cubicBezTo>
                        <a:cubicBezTo>
                          <a:pt x="12" y="197"/>
                          <a:pt x="12" y="197"/>
                          <a:pt x="12" y="197"/>
                        </a:cubicBezTo>
                        <a:cubicBezTo>
                          <a:pt x="5" y="197"/>
                          <a:pt x="0" y="191"/>
                          <a:pt x="0" y="185"/>
                        </a:cubicBezTo>
                        <a:cubicBezTo>
                          <a:pt x="0" y="12"/>
                          <a:pt x="0" y="12"/>
                          <a:pt x="0" y="12"/>
                        </a:cubicBezTo>
                        <a:cubicBezTo>
                          <a:pt x="0" y="6"/>
                          <a:pt x="5" y="0"/>
                          <a:pt x="12" y="0"/>
                        </a:cubicBezTo>
                        <a:cubicBezTo>
                          <a:pt x="26" y="0"/>
                          <a:pt x="26" y="0"/>
                          <a:pt x="26"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5" name="Line 7"/>
                  <p:cNvSpPr>
                    <a:spLocks noChangeShapeType="1"/>
                  </p:cNvSpPr>
                  <p:nvPr/>
                </p:nvSpPr>
                <p:spPr bwMode="auto">
                  <a:xfrm>
                    <a:off x="5399088" y="1917700"/>
                    <a:ext cx="1457325"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6" name="Freeform 8"/>
                  <p:cNvSpPr>
                    <a:spLocks/>
                  </p:cNvSpPr>
                  <p:nvPr/>
                </p:nvSpPr>
                <p:spPr bwMode="auto">
                  <a:xfrm>
                    <a:off x="5557838" y="2082800"/>
                    <a:ext cx="174625" cy="20638"/>
                  </a:xfrm>
                  <a:custGeom>
                    <a:avLst/>
                    <a:gdLst>
                      <a:gd name="T0" fmla="*/ 34 w 34"/>
                      <a:gd name="T1" fmla="*/ 0 h 4"/>
                      <a:gd name="T2" fmla="*/ 30 w 34"/>
                      <a:gd name="T3" fmla="*/ 4 h 4"/>
                      <a:gd name="T4" fmla="*/ 4 w 34"/>
                      <a:gd name="T5" fmla="*/ 4 h 4"/>
                      <a:gd name="T6" fmla="*/ 0 w 34"/>
                      <a:gd name="T7" fmla="*/ 0 h 4"/>
                    </a:gdLst>
                    <a:ahLst/>
                    <a:cxnLst>
                      <a:cxn ang="0">
                        <a:pos x="T0" y="T1"/>
                      </a:cxn>
                      <a:cxn ang="0">
                        <a:pos x="T2" y="T3"/>
                      </a:cxn>
                      <a:cxn ang="0">
                        <a:pos x="T4" y="T5"/>
                      </a:cxn>
                      <a:cxn ang="0">
                        <a:pos x="T6" y="T7"/>
                      </a:cxn>
                    </a:cxnLst>
                    <a:rect l="0" t="0" r="r" b="b"/>
                    <a:pathLst>
                      <a:path w="34" h="4">
                        <a:moveTo>
                          <a:pt x="34" y="0"/>
                        </a:moveTo>
                        <a:cubicBezTo>
                          <a:pt x="34" y="2"/>
                          <a:pt x="32" y="4"/>
                          <a:pt x="30" y="4"/>
                        </a:cubicBezTo>
                        <a:cubicBezTo>
                          <a:pt x="4" y="4"/>
                          <a:pt x="4" y="4"/>
                          <a:pt x="4" y="4"/>
                        </a:cubicBezTo>
                        <a:cubicBezTo>
                          <a:pt x="1" y="4"/>
                          <a:pt x="0" y="2"/>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7" name="Freeform 9"/>
                  <p:cNvSpPr>
                    <a:spLocks/>
                  </p:cNvSpPr>
                  <p:nvPr/>
                </p:nvSpPr>
                <p:spPr bwMode="auto">
                  <a:xfrm>
                    <a:off x="5876925" y="2082800"/>
                    <a:ext cx="173037" cy="20638"/>
                  </a:xfrm>
                  <a:custGeom>
                    <a:avLst/>
                    <a:gdLst>
                      <a:gd name="T0" fmla="*/ 34 w 34"/>
                      <a:gd name="T1" fmla="*/ 0 h 4"/>
                      <a:gd name="T2" fmla="*/ 30 w 34"/>
                      <a:gd name="T3" fmla="*/ 4 h 4"/>
                      <a:gd name="T4" fmla="*/ 4 w 34"/>
                      <a:gd name="T5" fmla="*/ 4 h 4"/>
                      <a:gd name="T6" fmla="*/ 0 w 34"/>
                      <a:gd name="T7" fmla="*/ 0 h 4"/>
                    </a:gdLst>
                    <a:ahLst/>
                    <a:cxnLst>
                      <a:cxn ang="0">
                        <a:pos x="T0" y="T1"/>
                      </a:cxn>
                      <a:cxn ang="0">
                        <a:pos x="T2" y="T3"/>
                      </a:cxn>
                      <a:cxn ang="0">
                        <a:pos x="T4" y="T5"/>
                      </a:cxn>
                      <a:cxn ang="0">
                        <a:pos x="T6" y="T7"/>
                      </a:cxn>
                    </a:cxnLst>
                    <a:rect l="0" t="0" r="r" b="b"/>
                    <a:pathLst>
                      <a:path w="34" h="4">
                        <a:moveTo>
                          <a:pt x="34" y="0"/>
                        </a:moveTo>
                        <a:cubicBezTo>
                          <a:pt x="34" y="2"/>
                          <a:pt x="33" y="4"/>
                          <a:pt x="30" y="4"/>
                        </a:cubicBezTo>
                        <a:cubicBezTo>
                          <a:pt x="4" y="4"/>
                          <a:pt x="4" y="4"/>
                          <a:pt x="4" y="4"/>
                        </a:cubicBezTo>
                        <a:cubicBezTo>
                          <a:pt x="2" y="4"/>
                          <a:pt x="0" y="2"/>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8" name="Freeform 10"/>
                  <p:cNvSpPr>
                    <a:spLocks/>
                  </p:cNvSpPr>
                  <p:nvPr/>
                </p:nvSpPr>
                <p:spPr bwMode="auto">
                  <a:xfrm>
                    <a:off x="6199188" y="2082800"/>
                    <a:ext cx="174625" cy="20638"/>
                  </a:xfrm>
                  <a:custGeom>
                    <a:avLst/>
                    <a:gdLst>
                      <a:gd name="T0" fmla="*/ 34 w 34"/>
                      <a:gd name="T1" fmla="*/ 0 h 4"/>
                      <a:gd name="T2" fmla="*/ 30 w 34"/>
                      <a:gd name="T3" fmla="*/ 4 h 4"/>
                      <a:gd name="T4" fmla="*/ 4 w 34"/>
                      <a:gd name="T5" fmla="*/ 4 h 4"/>
                      <a:gd name="T6" fmla="*/ 0 w 34"/>
                      <a:gd name="T7" fmla="*/ 0 h 4"/>
                    </a:gdLst>
                    <a:ahLst/>
                    <a:cxnLst>
                      <a:cxn ang="0">
                        <a:pos x="T0" y="T1"/>
                      </a:cxn>
                      <a:cxn ang="0">
                        <a:pos x="T2" y="T3"/>
                      </a:cxn>
                      <a:cxn ang="0">
                        <a:pos x="T4" y="T5"/>
                      </a:cxn>
                      <a:cxn ang="0">
                        <a:pos x="T6" y="T7"/>
                      </a:cxn>
                    </a:cxnLst>
                    <a:rect l="0" t="0" r="r" b="b"/>
                    <a:pathLst>
                      <a:path w="34" h="4">
                        <a:moveTo>
                          <a:pt x="34" y="0"/>
                        </a:moveTo>
                        <a:cubicBezTo>
                          <a:pt x="34" y="2"/>
                          <a:pt x="32" y="4"/>
                          <a:pt x="30" y="4"/>
                        </a:cubicBezTo>
                        <a:cubicBezTo>
                          <a:pt x="4" y="4"/>
                          <a:pt x="4" y="4"/>
                          <a:pt x="4" y="4"/>
                        </a:cubicBezTo>
                        <a:cubicBezTo>
                          <a:pt x="2" y="4"/>
                          <a:pt x="0" y="2"/>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9" name="Freeform 11"/>
                  <p:cNvSpPr>
                    <a:spLocks/>
                  </p:cNvSpPr>
                  <p:nvPr/>
                </p:nvSpPr>
                <p:spPr bwMode="auto">
                  <a:xfrm>
                    <a:off x="6523038" y="2082800"/>
                    <a:ext cx="173037" cy="20638"/>
                  </a:xfrm>
                  <a:custGeom>
                    <a:avLst/>
                    <a:gdLst>
                      <a:gd name="T0" fmla="*/ 34 w 34"/>
                      <a:gd name="T1" fmla="*/ 0 h 4"/>
                      <a:gd name="T2" fmla="*/ 30 w 34"/>
                      <a:gd name="T3" fmla="*/ 4 h 4"/>
                      <a:gd name="T4" fmla="*/ 4 w 34"/>
                      <a:gd name="T5" fmla="*/ 4 h 4"/>
                      <a:gd name="T6" fmla="*/ 0 w 34"/>
                      <a:gd name="T7" fmla="*/ 0 h 4"/>
                    </a:gdLst>
                    <a:ahLst/>
                    <a:cxnLst>
                      <a:cxn ang="0">
                        <a:pos x="T0" y="T1"/>
                      </a:cxn>
                      <a:cxn ang="0">
                        <a:pos x="T2" y="T3"/>
                      </a:cxn>
                      <a:cxn ang="0">
                        <a:pos x="T4" y="T5"/>
                      </a:cxn>
                      <a:cxn ang="0">
                        <a:pos x="T6" y="T7"/>
                      </a:cxn>
                    </a:cxnLst>
                    <a:rect l="0" t="0" r="r" b="b"/>
                    <a:pathLst>
                      <a:path w="34" h="4">
                        <a:moveTo>
                          <a:pt x="34" y="0"/>
                        </a:moveTo>
                        <a:cubicBezTo>
                          <a:pt x="34" y="2"/>
                          <a:pt x="32" y="4"/>
                          <a:pt x="30" y="4"/>
                        </a:cubicBezTo>
                        <a:cubicBezTo>
                          <a:pt x="4" y="4"/>
                          <a:pt x="4" y="4"/>
                          <a:pt x="4" y="4"/>
                        </a:cubicBezTo>
                        <a:cubicBezTo>
                          <a:pt x="1" y="4"/>
                          <a:pt x="0" y="2"/>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0" name="Freeform 12"/>
                  <p:cNvSpPr>
                    <a:spLocks/>
                  </p:cNvSpPr>
                  <p:nvPr/>
                </p:nvSpPr>
                <p:spPr bwMode="auto">
                  <a:xfrm>
                    <a:off x="5557838" y="2292350"/>
                    <a:ext cx="174625" cy="20638"/>
                  </a:xfrm>
                  <a:custGeom>
                    <a:avLst/>
                    <a:gdLst>
                      <a:gd name="T0" fmla="*/ 34 w 34"/>
                      <a:gd name="T1" fmla="*/ 0 h 4"/>
                      <a:gd name="T2" fmla="*/ 30 w 34"/>
                      <a:gd name="T3" fmla="*/ 4 h 4"/>
                      <a:gd name="T4" fmla="*/ 4 w 34"/>
                      <a:gd name="T5" fmla="*/ 4 h 4"/>
                      <a:gd name="T6" fmla="*/ 0 w 34"/>
                      <a:gd name="T7" fmla="*/ 0 h 4"/>
                    </a:gdLst>
                    <a:ahLst/>
                    <a:cxnLst>
                      <a:cxn ang="0">
                        <a:pos x="T0" y="T1"/>
                      </a:cxn>
                      <a:cxn ang="0">
                        <a:pos x="T2" y="T3"/>
                      </a:cxn>
                      <a:cxn ang="0">
                        <a:pos x="T4" y="T5"/>
                      </a:cxn>
                      <a:cxn ang="0">
                        <a:pos x="T6" y="T7"/>
                      </a:cxn>
                    </a:cxnLst>
                    <a:rect l="0" t="0" r="r" b="b"/>
                    <a:pathLst>
                      <a:path w="34" h="4">
                        <a:moveTo>
                          <a:pt x="34" y="0"/>
                        </a:moveTo>
                        <a:cubicBezTo>
                          <a:pt x="34" y="2"/>
                          <a:pt x="32" y="4"/>
                          <a:pt x="30" y="4"/>
                        </a:cubicBezTo>
                        <a:cubicBezTo>
                          <a:pt x="4" y="4"/>
                          <a:pt x="4" y="4"/>
                          <a:pt x="4" y="4"/>
                        </a:cubicBezTo>
                        <a:cubicBezTo>
                          <a:pt x="1" y="4"/>
                          <a:pt x="0" y="2"/>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1" name="Freeform 13"/>
                  <p:cNvSpPr>
                    <a:spLocks/>
                  </p:cNvSpPr>
                  <p:nvPr/>
                </p:nvSpPr>
                <p:spPr bwMode="auto">
                  <a:xfrm>
                    <a:off x="5876925" y="2292350"/>
                    <a:ext cx="173037" cy="20638"/>
                  </a:xfrm>
                  <a:custGeom>
                    <a:avLst/>
                    <a:gdLst>
                      <a:gd name="T0" fmla="*/ 34 w 34"/>
                      <a:gd name="T1" fmla="*/ 0 h 4"/>
                      <a:gd name="T2" fmla="*/ 30 w 34"/>
                      <a:gd name="T3" fmla="*/ 4 h 4"/>
                      <a:gd name="T4" fmla="*/ 4 w 34"/>
                      <a:gd name="T5" fmla="*/ 4 h 4"/>
                      <a:gd name="T6" fmla="*/ 0 w 34"/>
                      <a:gd name="T7" fmla="*/ 0 h 4"/>
                    </a:gdLst>
                    <a:ahLst/>
                    <a:cxnLst>
                      <a:cxn ang="0">
                        <a:pos x="T0" y="T1"/>
                      </a:cxn>
                      <a:cxn ang="0">
                        <a:pos x="T2" y="T3"/>
                      </a:cxn>
                      <a:cxn ang="0">
                        <a:pos x="T4" y="T5"/>
                      </a:cxn>
                      <a:cxn ang="0">
                        <a:pos x="T6" y="T7"/>
                      </a:cxn>
                    </a:cxnLst>
                    <a:rect l="0" t="0" r="r" b="b"/>
                    <a:pathLst>
                      <a:path w="34" h="4">
                        <a:moveTo>
                          <a:pt x="34" y="0"/>
                        </a:moveTo>
                        <a:cubicBezTo>
                          <a:pt x="34" y="2"/>
                          <a:pt x="33" y="4"/>
                          <a:pt x="30" y="4"/>
                        </a:cubicBezTo>
                        <a:cubicBezTo>
                          <a:pt x="4" y="4"/>
                          <a:pt x="4" y="4"/>
                          <a:pt x="4" y="4"/>
                        </a:cubicBezTo>
                        <a:cubicBezTo>
                          <a:pt x="2" y="4"/>
                          <a:pt x="0" y="2"/>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2" name="Freeform 14"/>
                  <p:cNvSpPr>
                    <a:spLocks/>
                  </p:cNvSpPr>
                  <p:nvPr/>
                </p:nvSpPr>
                <p:spPr bwMode="auto">
                  <a:xfrm>
                    <a:off x="6523038" y="2292350"/>
                    <a:ext cx="173037" cy="20638"/>
                  </a:xfrm>
                  <a:custGeom>
                    <a:avLst/>
                    <a:gdLst>
                      <a:gd name="T0" fmla="*/ 34 w 34"/>
                      <a:gd name="T1" fmla="*/ 0 h 4"/>
                      <a:gd name="T2" fmla="*/ 30 w 34"/>
                      <a:gd name="T3" fmla="*/ 4 h 4"/>
                      <a:gd name="T4" fmla="*/ 4 w 34"/>
                      <a:gd name="T5" fmla="*/ 4 h 4"/>
                      <a:gd name="T6" fmla="*/ 0 w 34"/>
                      <a:gd name="T7" fmla="*/ 0 h 4"/>
                    </a:gdLst>
                    <a:ahLst/>
                    <a:cxnLst>
                      <a:cxn ang="0">
                        <a:pos x="T0" y="T1"/>
                      </a:cxn>
                      <a:cxn ang="0">
                        <a:pos x="T2" y="T3"/>
                      </a:cxn>
                      <a:cxn ang="0">
                        <a:pos x="T4" y="T5"/>
                      </a:cxn>
                      <a:cxn ang="0">
                        <a:pos x="T6" y="T7"/>
                      </a:cxn>
                    </a:cxnLst>
                    <a:rect l="0" t="0" r="r" b="b"/>
                    <a:pathLst>
                      <a:path w="34" h="4">
                        <a:moveTo>
                          <a:pt x="34" y="0"/>
                        </a:moveTo>
                        <a:cubicBezTo>
                          <a:pt x="34" y="2"/>
                          <a:pt x="32" y="4"/>
                          <a:pt x="30" y="4"/>
                        </a:cubicBezTo>
                        <a:cubicBezTo>
                          <a:pt x="4" y="4"/>
                          <a:pt x="4" y="4"/>
                          <a:pt x="4" y="4"/>
                        </a:cubicBezTo>
                        <a:cubicBezTo>
                          <a:pt x="1" y="4"/>
                          <a:pt x="0" y="2"/>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3" name="Freeform 15"/>
                  <p:cNvSpPr>
                    <a:spLocks/>
                  </p:cNvSpPr>
                  <p:nvPr/>
                </p:nvSpPr>
                <p:spPr bwMode="auto">
                  <a:xfrm>
                    <a:off x="5557838" y="2508250"/>
                    <a:ext cx="174625" cy="20638"/>
                  </a:xfrm>
                  <a:custGeom>
                    <a:avLst/>
                    <a:gdLst>
                      <a:gd name="T0" fmla="*/ 34 w 34"/>
                      <a:gd name="T1" fmla="*/ 0 h 4"/>
                      <a:gd name="T2" fmla="*/ 30 w 34"/>
                      <a:gd name="T3" fmla="*/ 4 h 4"/>
                      <a:gd name="T4" fmla="*/ 4 w 34"/>
                      <a:gd name="T5" fmla="*/ 4 h 4"/>
                      <a:gd name="T6" fmla="*/ 0 w 34"/>
                      <a:gd name="T7" fmla="*/ 0 h 4"/>
                    </a:gdLst>
                    <a:ahLst/>
                    <a:cxnLst>
                      <a:cxn ang="0">
                        <a:pos x="T0" y="T1"/>
                      </a:cxn>
                      <a:cxn ang="0">
                        <a:pos x="T2" y="T3"/>
                      </a:cxn>
                      <a:cxn ang="0">
                        <a:pos x="T4" y="T5"/>
                      </a:cxn>
                      <a:cxn ang="0">
                        <a:pos x="T6" y="T7"/>
                      </a:cxn>
                    </a:cxnLst>
                    <a:rect l="0" t="0" r="r" b="b"/>
                    <a:pathLst>
                      <a:path w="34" h="4">
                        <a:moveTo>
                          <a:pt x="34" y="0"/>
                        </a:moveTo>
                        <a:cubicBezTo>
                          <a:pt x="34" y="2"/>
                          <a:pt x="32" y="4"/>
                          <a:pt x="30" y="4"/>
                        </a:cubicBezTo>
                        <a:cubicBezTo>
                          <a:pt x="4" y="4"/>
                          <a:pt x="4" y="4"/>
                          <a:pt x="4" y="4"/>
                        </a:cubicBezTo>
                        <a:cubicBezTo>
                          <a:pt x="1" y="4"/>
                          <a:pt x="0" y="2"/>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4" name="Freeform 16"/>
                  <p:cNvSpPr>
                    <a:spLocks/>
                  </p:cNvSpPr>
                  <p:nvPr/>
                </p:nvSpPr>
                <p:spPr bwMode="auto">
                  <a:xfrm>
                    <a:off x="5876925" y="2508250"/>
                    <a:ext cx="173037" cy="20638"/>
                  </a:xfrm>
                  <a:custGeom>
                    <a:avLst/>
                    <a:gdLst>
                      <a:gd name="T0" fmla="*/ 34 w 34"/>
                      <a:gd name="T1" fmla="*/ 0 h 4"/>
                      <a:gd name="T2" fmla="*/ 30 w 34"/>
                      <a:gd name="T3" fmla="*/ 4 h 4"/>
                      <a:gd name="T4" fmla="*/ 4 w 34"/>
                      <a:gd name="T5" fmla="*/ 4 h 4"/>
                      <a:gd name="T6" fmla="*/ 0 w 34"/>
                      <a:gd name="T7" fmla="*/ 0 h 4"/>
                    </a:gdLst>
                    <a:ahLst/>
                    <a:cxnLst>
                      <a:cxn ang="0">
                        <a:pos x="T0" y="T1"/>
                      </a:cxn>
                      <a:cxn ang="0">
                        <a:pos x="T2" y="T3"/>
                      </a:cxn>
                      <a:cxn ang="0">
                        <a:pos x="T4" y="T5"/>
                      </a:cxn>
                      <a:cxn ang="0">
                        <a:pos x="T6" y="T7"/>
                      </a:cxn>
                    </a:cxnLst>
                    <a:rect l="0" t="0" r="r" b="b"/>
                    <a:pathLst>
                      <a:path w="34" h="4">
                        <a:moveTo>
                          <a:pt x="34" y="0"/>
                        </a:moveTo>
                        <a:cubicBezTo>
                          <a:pt x="34" y="2"/>
                          <a:pt x="33" y="4"/>
                          <a:pt x="30" y="4"/>
                        </a:cubicBezTo>
                        <a:cubicBezTo>
                          <a:pt x="4" y="4"/>
                          <a:pt x="4" y="4"/>
                          <a:pt x="4" y="4"/>
                        </a:cubicBezTo>
                        <a:cubicBezTo>
                          <a:pt x="2" y="4"/>
                          <a:pt x="0" y="2"/>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5" name="Freeform 17"/>
                  <p:cNvSpPr>
                    <a:spLocks/>
                  </p:cNvSpPr>
                  <p:nvPr/>
                </p:nvSpPr>
                <p:spPr bwMode="auto">
                  <a:xfrm>
                    <a:off x="6199188" y="2508250"/>
                    <a:ext cx="174625" cy="20638"/>
                  </a:xfrm>
                  <a:custGeom>
                    <a:avLst/>
                    <a:gdLst>
                      <a:gd name="T0" fmla="*/ 34 w 34"/>
                      <a:gd name="T1" fmla="*/ 0 h 4"/>
                      <a:gd name="T2" fmla="*/ 30 w 34"/>
                      <a:gd name="T3" fmla="*/ 4 h 4"/>
                      <a:gd name="T4" fmla="*/ 4 w 34"/>
                      <a:gd name="T5" fmla="*/ 4 h 4"/>
                      <a:gd name="T6" fmla="*/ 0 w 34"/>
                      <a:gd name="T7" fmla="*/ 0 h 4"/>
                    </a:gdLst>
                    <a:ahLst/>
                    <a:cxnLst>
                      <a:cxn ang="0">
                        <a:pos x="T0" y="T1"/>
                      </a:cxn>
                      <a:cxn ang="0">
                        <a:pos x="T2" y="T3"/>
                      </a:cxn>
                      <a:cxn ang="0">
                        <a:pos x="T4" y="T5"/>
                      </a:cxn>
                      <a:cxn ang="0">
                        <a:pos x="T6" y="T7"/>
                      </a:cxn>
                    </a:cxnLst>
                    <a:rect l="0" t="0" r="r" b="b"/>
                    <a:pathLst>
                      <a:path w="34" h="4">
                        <a:moveTo>
                          <a:pt x="34" y="0"/>
                        </a:moveTo>
                        <a:cubicBezTo>
                          <a:pt x="34" y="2"/>
                          <a:pt x="32" y="4"/>
                          <a:pt x="30" y="4"/>
                        </a:cubicBezTo>
                        <a:cubicBezTo>
                          <a:pt x="4" y="4"/>
                          <a:pt x="4" y="4"/>
                          <a:pt x="4" y="4"/>
                        </a:cubicBezTo>
                        <a:cubicBezTo>
                          <a:pt x="2" y="4"/>
                          <a:pt x="0" y="2"/>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6" name="Freeform 18"/>
                  <p:cNvSpPr>
                    <a:spLocks/>
                  </p:cNvSpPr>
                  <p:nvPr/>
                </p:nvSpPr>
                <p:spPr bwMode="auto">
                  <a:xfrm>
                    <a:off x="6523038" y="2508250"/>
                    <a:ext cx="173037" cy="20638"/>
                  </a:xfrm>
                  <a:custGeom>
                    <a:avLst/>
                    <a:gdLst>
                      <a:gd name="T0" fmla="*/ 34 w 34"/>
                      <a:gd name="T1" fmla="*/ 0 h 4"/>
                      <a:gd name="T2" fmla="*/ 30 w 34"/>
                      <a:gd name="T3" fmla="*/ 4 h 4"/>
                      <a:gd name="T4" fmla="*/ 4 w 34"/>
                      <a:gd name="T5" fmla="*/ 4 h 4"/>
                      <a:gd name="T6" fmla="*/ 0 w 34"/>
                      <a:gd name="T7" fmla="*/ 0 h 4"/>
                    </a:gdLst>
                    <a:ahLst/>
                    <a:cxnLst>
                      <a:cxn ang="0">
                        <a:pos x="T0" y="T1"/>
                      </a:cxn>
                      <a:cxn ang="0">
                        <a:pos x="T2" y="T3"/>
                      </a:cxn>
                      <a:cxn ang="0">
                        <a:pos x="T4" y="T5"/>
                      </a:cxn>
                      <a:cxn ang="0">
                        <a:pos x="T6" y="T7"/>
                      </a:cxn>
                    </a:cxnLst>
                    <a:rect l="0" t="0" r="r" b="b"/>
                    <a:pathLst>
                      <a:path w="34" h="4">
                        <a:moveTo>
                          <a:pt x="34" y="0"/>
                        </a:moveTo>
                        <a:cubicBezTo>
                          <a:pt x="34" y="2"/>
                          <a:pt x="32" y="4"/>
                          <a:pt x="30" y="4"/>
                        </a:cubicBezTo>
                        <a:cubicBezTo>
                          <a:pt x="4" y="4"/>
                          <a:pt x="4" y="4"/>
                          <a:pt x="4" y="4"/>
                        </a:cubicBezTo>
                        <a:cubicBezTo>
                          <a:pt x="1" y="4"/>
                          <a:pt x="0" y="2"/>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7" name="Freeform 19"/>
                  <p:cNvSpPr>
                    <a:spLocks/>
                  </p:cNvSpPr>
                  <p:nvPr/>
                </p:nvSpPr>
                <p:spPr bwMode="auto">
                  <a:xfrm>
                    <a:off x="6189663" y="2195513"/>
                    <a:ext cx="200025" cy="204788"/>
                  </a:xfrm>
                  <a:custGeom>
                    <a:avLst/>
                    <a:gdLst>
                      <a:gd name="T0" fmla="*/ 39 w 39"/>
                      <a:gd name="T1" fmla="*/ 24 h 40"/>
                      <a:gd name="T2" fmla="*/ 20 w 39"/>
                      <a:gd name="T3" fmla="*/ 40 h 40"/>
                      <a:gd name="T4" fmla="*/ 0 w 39"/>
                      <a:gd name="T5" fmla="*/ 20 h 40"/>
                      <a:gd name="T6" fmla="*/ 20 w 39"/>
                      <a:gd name="T7" fmla="*/ 0 h 40"/>
                      <a:gd name="T8" fmla="*/ 29 w 39"/>
                      <a:gd name="T9" fmla="*/ 2 h 40"/>
                    </a:gdLst>
                    <a:ahLst/>
                    <a:cxnLst>
                      <a:cxn ang="0">
                        <a:pos x="T0" y="T1"/>
                      </a:cxn>
                      <a:cxn ang="0">
                        <a:pos x="T2" y="T3"/>
                      </a:cxn>
                      <a:cxn ang="0">
                        <a:pos x="T4" y="T5"/>
                      </a:cxn>
                      <a:cxn ang="0">
                        <a:pos x="T6" y="T7"/>
                      </a:cxn>
                      <a:cxn ang="0">
                        <a:pos x="T8" y="T9"/>
                      </a:cxn>
                    </a:cxnLst>
                    <a:rect l="0" t="0" r="r" b="b"/>
                    <a:pathLst>
                      <a:path w="39" h="40">
                        <a:moveTo>
                          <a:pt x="39" y="24"/>
                        </a:moveTo>
                        <a:cubicBezTo>
                          <a:pt x="37" y="33"/>
                          <a:pt x="29" y="40"/>
                          <a:pt x="20" y="40"/>
                        </a:cubicBezTo>
                        <a:cubicBezTo>
                          <a:pt x="9" y="40"/>
                          <a:pt x="0" y="31"/>
                          <a:pt x="0" y="20"/>
                        </a:cubicBezTo>
                        <a:cubicBezTo>
                          <a:pt x="0" y="8"/>
                          <a:pt x="9" y="0"/>
                          <a:pt x="20" y="0"/>
                        </a:cubicBezTo>
                        <a:cubicBezTo>
                          <a:pt x="23" y="0"/>
                          <a:pt x="27" y="0"/>
                          <a:pt x="29" y="2"/>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8" name="Freeform 20"/>
                  <p:cNvSpPr>
                    <a:spLocks/>
                  </p:cNvSpPr>
                  <p:nvPr/>
                </p:nvSpPr>
                <p:spPr bwMode="auto">
                  <a:xfrm>
                    <a:off x="6256338" y="2184400"/>
                    <a:ext cx="173037" cy="138113"/>
                  </a:xfrm>
                  <a:custGeom>
                    <a:avLst/>
                    <a:gdLst>
                      <a:gd name="T0" fmla="*/ 0 w 109"/>
                      <a:gd name="T1" fmla="*/ 65 h 87"/>
                      <a:gd name="T2" fmla="*/ 22 w 109"/>
                      <a:gd name="T3" fmla="*/ 87 h 87"/>
                      <a:gd name="T4" fmla="*/ 109 w 109"/>
                      <a:gd name="T5" fmla="*/ 0 h 87"/>
                    </a:gdLst>
                    <a:ahLst/>
                    <a:cxnLst>
                      <a:cxn ang="0">
                        <a:pos x="T0" y="T1"/>
                      </a:cxn>
                      <a:cxn ang="0">
                        <a:pos x="T2" y="T3"/>
                      </a:cxn>
                      <a:cxn ang="0">
                        <a:pos x="T4" y="T5"/>
                      </a:cxn>
                    </a:cxnLst>
                    <a:rect l="0" t="0" r="r" b="b"/>
                    <a:pathLst>
                      <a:path w="109" h="87">
                        <a:moveTo>
                          <a:pt x="0" y="65"/>
                        </a:moveTo>
                        <a:lnTo>
                          <a:pt x="22" y="87"/>
                        </a:lnTo>
                        <a:lnTo>
                          <a:pt x="109" y="0"/>
                        </a:ln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9" name="Freeform 21"/>
                  <p:cNvSpPr>
                    <a:spLocks/>
                  </p:cNvSpPr>
                  <p:nvPr/>
                </p:nvSpPr>
                <p:spPr bwMode="auto">
                  <a:xfrm>
                    <a:off x="5603875" y="1543050"/>
                    <a:ext cx="82550" cy="190500"/>
                  </a:xfrm>
                  <a:custGeom>
                    <a:avLst/>
                    <a:gdLst>
                      <a:gd name="T0" fmla="*/ 16 w 16"/>
                      <a:gd name="T1" fmla="*/ 37 h 37"/>
                      <a:gd name="T2" fmla="*/ 0 w 16"/>
                      <a:gd name="T3" fmla="*/ 20 h 37"/>
                      <a:gd name="T4" fmla="*/ 0 w 16"/>
                      <a:gd name="T5" fmla="*/ 16 h 37"/>
                      <a:gd name="T6" fmla="*/ 16 w 16"/>
                      <a:gd name="T7" fmla="*/ 0 h 37"/>
                    </a:gdLst>
                    <a:ahLst/>
                    <a:cxnLst>
                      <a:cxn ang="0">
                        <a:pos x="T0" y="T1"/>
                      </a:cxn>
                      <a:cxn ang="0">
                        <a:pos x="T2" y="T3"/>
                      </a:cxn>
                      <a:cxn ang="0">
                        <a:pos x="T4" y="T5"/>
                      </a:cxn>
                      <a:cxn ang="0">
                        <a:pos x="T6" y="T7"/>
                      </a:cxn>
                    </a:cxnLst>
                    <a:rect l="0" t="0" r="r" b="b"/>
                    <a:pathLst>
                      <a:path w="16" h="37">
                        <a:moveTo>
                          <a:pt x="16" y="37"/>
                        </a:moveTo>
                        <a:cubicBezTo>
                          <a:pt x="7" y="37"/>
                          <a:pt x="0" y="29"/>
                          <a:pt x="0" y="20"/>
                        </a:cubicBezTo>
                        <a:cubicBezTo>
                          <a:pt x="0" y="16"/>
                          <a:pt x="0" y="16"/>
                          <a:pt x="0" y="16"/>
                        </a:cubicBezTo>
                        <a:cubicBezTo>
                          <a:pt x="0" y="7"/>
                          <a:pt x="7" y="0"/>
                          <a:pt x="16" y="0"/>
                        </a:cubicBezTo>
                      </a:path>
                    </a:pathLst>
                  </a:custGeom>
                  <a:noFill/>
                  <a:ln w="1905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0" name="Freeform 22"/>
                  <p:cNvSpPr>
                    <a:spLocks/>
                  </p:cNvSpPr>
                  <p:nvPr/>
                </p:nvSpPr>
                <p:spPr bwMode="auto">
                  <a:xfrm>
                    <a:off x="6562725" y="1543050"/>
                    <a:ext cx="82550" cy="190500"/>
                  </a:xfrm>
                  <a:custGeom>
                    <a:avLst/>
                    <a:gdLst>
                      <a:gd name="T0" fmla="*/ 16 w 16"/>
                      <a:gd name="T1" fmla="*/ 37 h 37"/>
                      <a:gd name="T2" fmla="*/ 0 w 16"/>
                      <a:gd name="T3" fmla="*/ 20 h 37"/>
                      <a:gd name="T4" fmla="*/ 0 w 16"/>
                      <a:gd name="T5" fmla="*/ 16 h 37"/>
                      <a:gd name="T6" fmla="*/ 16 w 16"/>
                      <a:gd name="T7" fmla="*/ 0 h 37"/>
                    </a:gdLst>
                    <a:ahLst/>
                    <a:cxnLst>
                      <a:cxn ang="0">
                        <a:pos x="T0" y="T1"/>
                      </a:cxn>
                      <a:cxn ang="0">
                        <a:pos x="T2" y="T3"/>
                      </a:cxn>
                      <a:cxn ang="0">
                        <a:pos x="T4" y="T5"/>
                      </a:cxn>
                      <a:cxn ang="0">
                        <a:pos x="T6" y="T7"/>
                      </a:cxn>
                    </a:cxnLst>
                    <a:rect l="0" t="0" r="r" b="b"/>
                    <a:pathLst>
                      <a:path w="16" h="37">
                        <a:moveTo>
                          <a:pt x="16" y="37"/>
                        </a:moveTo>
                        <a:cubicBezTo>
                          <a:pt x="7" y="37"/>
                          <a:pt x="0" y="29"/>
                          <a:pt x="0" y="20"/>
                        </a:cubicBezTo>
                        <a:cubicBezTo>
                          <a:pt x="0" y="16"/>
                          <a:pt x="0" y="16"/>
                          <a:pt x="0" y="16"/>
                        </a:cubicBezTo>
                        <a:cubicBezTo>
                          <a:pt x="0" y="7"/>
                          <a:pt x="7" y="0"/>
                          <a:pt x="16" y="0"/>
                        </a:cubicBezTo>
                      </a:path>
                    </a:pathLst>
                  </a:custGeom>
                  <a:noFill/>
                  <a:ln w="1905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grpSp>
          <p:nvGrpSpPr>
            <p:cNvPr id="319" name="קבוצה 318"/>
            <p:cNvGrpSpPr/>
            <p:nvPr/>
          </p:nvGrpSpPr>
          <p:grpSpPr>
            <a:xfrm>
              <a:off x="7008413" y="3085073"/>
              <a:ext cx="2160000" cy="2160000"/>
              <a:chOff x="7153553" y="3085073"/>
              <a:chExt cx="2160000" cy="2160000"/>
            </a:xfrm>
            <a:effectLst>
              <a:outerShdw blurRad="50800" dist="38100" dir="8100000" algn="tr" rotWithShape="0">
                <a:prstClr val="black">
                  <a:alpha val="40000"/>
                </a:prstClr>
              </a:outerShdw>
            </a:effectLst>
          </p:grpSpPr>
          <p:sp>
            <p:nvSpPr>
              <p:cNvPr id="320" name="מלבן 319"/>
              <p:cNvSpPr/>
              <p:nvPr/>
            </p:nvSpPr>
            <p:spPr>
              <a:xfrm>
                <a:off x="7153553" y="3085073"/>
                <a:ext cx="2160000" cy="216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tIns="828000" bIns="108000" rtlCol="1" anchor="b"/>
              <a:lstStyle/>
              <a:p>
                <a:pPr algn="ctr"/>
                <a:r>
                  <a:rPr lang="en-US" altLang="he-IL" sz="1600" b="1" dirty="0">
                    <a:solidFill>
                      <a:schemeClr val="bg1"/>
                    </a:solidFill>
                  </a:rPr>
                  <a:t>Commercial Bank</a:t>
                </a:r>
              </a:p>
            </p:txBody>
          </p:sp>
          <p:grpSp>
            <p:nvGrpSpPr>
              <p:cNvPr id="321" name="Group 35"/>
              <p:cNvGrpSpPr/>
              <p:nvPr/>
            </p:nvGrpSpPr>
            <p:grpSpPr>
              <a:xfrm>
                <a:off x="7727210" y="3490891"/>
                <a:ext cx="1086342" cy="1072369"/>
                <a:chOff x="4403872" y="7432570"/>
                <a:chExt cx="987584" cy="974881"/>
              </a:xfrm>
            </p:grpSpPr>
            <p:sp>
              <p:nvSpPr>
                <p:cNvPr id="322" name="Freeform 278"/>
                <p:cNvSpPr>
                  <a:spLocks/>
                </p:cNvSpPr>
                <p:nvPr/>
              </p:nvSpPr>
              <p:spPr bwMode="auto">
                <a:xfrm>
                  <a:off x="4459973" y="7432570"/>
                  <a:ext cx="885968" cy="380003"/>
                </a:xfrm>
                <a:custGeom>
                  <a:avLst/>
                  <a:gdLst>
                    <a:gd name="T0" fmla="*/ 123 w 255"/>
                    <a:gd name="T1" fmla="*/ 1 h 109"/>
                    <a:gd name="T2" fmla="*/ 131 w 255"/>
                    <a:gd name="T3" fmla="*/ 1 h 109"/>
                    <a:gd name="T4" fmla="*/ 195 w 255"/>
                    <a:gd name="T5" fmla="*/ 54 h 109"/>
                    <a:gd name="T6" fmla="*/ 250 w 255"/>
                    <a:gd name="T7" fmla="*/ 98 h 109"/>
                    <a:gd name="T8" fmla="*/ 246 w 255"/>
                    <a:gd name="T9" fmla="*/ 109 h 109"/>
                    <a:gd name="T10" fmla="*/ 127 w 255"/>
                    <a:gd name="T11" fmla="*/ 109 h 109"/>
                    <a:gd name="T12" fmla="*/ 8 w 255"/>
                    <a:gd name="T13" fmla="*/ 109 h 109"/>
                    <a:gd name="T14" fmla="*/ 4 w 255"/>
                    <a:gd name="T15" fmla="*/ 98 h 109"/>
                    <a:gd name="T16" fmla="*/ 59 w 255"/>
                    <a:gd name="T17" fmla="*/ 54 h 109"/>
                    <a:gd name="T18" fmla="*/ 123 w 255"/>
                    <a:gd name="T19" fmla="*/ 1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5" h="109">
                      <a:moveTo>
                        <a:pt x="123" y="1"/>
                      </a:moveTo>
                      <a:cubicBezTo>
                        <a:pt x="126" y="0"/>
                        <a:pt x="129" y="0"/>
                        <a:pt x="131" y="1"/>
                      </a:cubicBezTo>
                      <a:cubicBezTo>
                        <a:pt x="195" y="54"/>
                        <a:pt x="195" y="54"/>
                        <a:pt x="195" y="54"/>
                      </a:cubicBezTo>
                      <a:cubicBezTo>
                        <a:pt x="250" y="98"/>
                        <a:pt x="250" y="98"/>
                        <a:pt x="250" y="98"/>
                      </a:cubicBezTo>
                      <a:cubicBezTo>
                        <a:pt x="255" y="102"/>
                        <a:pt x="252" y="109"/>
                        <a:pt x="246" y="109"/>
                      </a:cubicBezTo>
                      <a:cubicBezTo>
                        <a:pt x="127" y="109"/>
                        <a:pt x="127" y="109"/>
                        <a:pt x="127" y="109"/>
                      </a:cubicBezTo>
                      <a:cubicBezTo>
                        <a:pt x="8" y="109"/>
                        <a:pt x="8" y="109"/>
                        <a:pt x="8" y="109"/>
                      </a:cubicBezTo>
                      <a:cubicBezTo>
                        <a:pt x="2" y="109"/>
                        <a:pt x="0" y="102"/>
                        <a:pt x="4" y="98"/>
                      </a:cubicBezTo>
                      <a:cubicBezTo>
                        <a:pt x="59" y="54"/>
                        <a:pt x="59" y="54"/>
                        <a:pt x="59" y="54"/>
                      </a:cubicBezTo>
                      <a:lnTo>
                        <a:pt x="123" y="1"/>
                      </a:lnTo>
                      <a:close/>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 name="Line 108"/>
                <p:cNvSpPr>
                  <a:spLocks noChangeShapeType="1"/>
                </p:cNvSpPr>
                <p:nvPr/>
              </p:nvSpPr>
              <p:spPr bwMode="auto">
                <a:xfrm>
                  <a:off x="4403872" y="8407451"/>
                  <a:ext cx="987584" cy="0"/>
                </a:xfrm>
                <a:prstGeom prst="line">
                  <a:avLst/>
                </a:prstGeom>
                <a:noFill/>
                <a:ln w="222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4" name="Line 109"/>
                <p:cNvSpPr>
                  <a:spLocks noChangeShapeType="1"/>
                </p:cNvSpPr>
                <p:nvPr/>
              </p:nvSpPr>
              <p:spPr bwMode="auto">
                <a:xfrm>
                  <a:off x="4480084" y="8316420"/>
                  <a:ext cx="841511" cy="0"/>
                </a:xfrm>
                <a:prstGeom prst="line">
                  <a:avLst/>
                </a:prstGeom>
                <a:noFill/>
                <a:ln w="222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5" name="Line 110"/>
                <p:cNvSpPr>
                  <a:spLocks noChangeShapeType="1"/>
                </p:cNvSpPr>
                <p:nvPr/>
              </p:nvSpPr>
              <p:spPr bwMode="auto">
                <a:xfrm>
                  <a:off x="4504430" y="7850678"/>
                  <a:ext cx="0" cy="427635"/>
                </a:xfrm>
                <a:prstGeom prst="line">
                  <a:avLst/>
                </a:prstGeom>
                <a:noFill/>
                <a:ln w="222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6" name="Line 111"/>
                <p:cNvSpPr>
                  <a:spLocks noChangeShapeType="1"/>
                </p:cNvSpPr>
                <p:nvPr/>
              </p:nvSpPr>
              <p:spPr bwMode="auto">
                <a:xfrm>
                  <a:off x="5290898" y="7850678"/>
                  <a:ext cx="0" cy="427635"/>
                </a:xfrm>
                <a:prstGeom prst="line">
                  <a:avLst/>
                </a:prstGeom>
                <a:noFill/>
                <a:ln w="222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7" name="Line 112"/>
                <p:cNvSpPr>
                  <a:spLocks noChangeShapeType="1"/>
                </p:cNvSpPr>
                <p:nvPr/>
              </p:nvSpPr>
              <p:spPr bwMode="auto">
                <a:xfrm>
                  <a:off x="4619807" y="7850678"/>
                  <a:ext cx="0" cy="427635"/>
                </a:xfrm>
                <a:prstGeom prst="line">
                  <a:avLst/>
                </a:prstGeom>
                <a:noFill/>
                <a:ln w="222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8" name="Line 113"/>
                <p:cNvSpPr>
                  <a:spLocks noChangeShapeType="1"/>
                </p:cNvSpPr>
                <p:nvPr/>
              </p:nvSpPr>
              <p:spPr bwMode="auto">
                <a:xfrm>
                  <a:off x="5175521" y="7850678"/>
                  <a:ext cx="0" cy="427635"/>
                </a:xfrm>
                <a:prstGeom prst="line">
                  <a:avLst/>
                </a:prstGeom>
                <a:noFill/>
                <a:ln w="2222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329" name="Group 34"/>
                <p:cNvGrpSpPr/>
                <p:nvPr/>
              </p:nvGrpSpPr>
              <p:grpSpPr>
                <a:xfrm>
                  <a:off x="4820922" y="7923715"/>
                  <a:ext cx="167244" cy="285796"/>
                  <a:chOff x="4820922" y="7923715"/>
                  <a:chExt cx="167244" cy="285796"/>
                </a:xfrm>
              </p:grpSpPr>
              <p:sp>
                <p:nvSpPr>
                  <p:cNvPr id="330" name="Freeform 285"/>
                  <p:cNvSpPr>
                    <a:spLocks/>
                  </p:cNvSpPr>
                  <p:nvPr/>
                </p:nvSpPr>
                <p:spPr bwMode="auto">
                  <a:xfrm>
                    <a:off x="4820922" y="7951237"/>
                    <a:ext cx="167244" cy="247690"/>
                  </a:xfrm>
                  <a:custGeom>
                    <a:avLst/>
                    <a:gdLst>
                      <a:gd name="T0" fmla="*/ 41 w 48"/>
                      <a:gd name="T1" fmla="*/ 19 h 71"/>
                      <a:gd name="T2" fmla="*/ 21 w 48"/>
                      <a:gd name="T3" fmla="*/ 0 h 71"/>
                      <a:gd name="T4" fmla="*/ 1 w 48"/>
                      <a:gd name="T5" fmla="*/ 18 h 71"/>
                      <a:gd name="T6" fmla="*/ 37 w 48"/>
                      <a:gd name="T7" fmla="*/ 38 h 71"/>
                      <a:gd name="T8" fmla="*/ 38 w 48"/>
                      <a:gd name="T9" fmla="*/ 61 h 71"/>
                      <a:gd name="T10" fmla="*/ 0 w 48"/>
                      <a:gd name="T11" fmla="*/ 49 h 71"/>
                    </a:gdLst>
                    <a:ahLst/>
                    <a:cxnLst>
                      <a:cxn ang="0">
                        <a:pos x="T0" y="T1"/>
                      </a:cxn>
                      <a:cxn ang="0">
                        <a:pos x="T2" y="T3"/>
                      </a:cxn>
                      <a:cxn ang="0">
                        <a:pos x="T4" y="T5"/>
                      </a:cxn>
                      <a:cxn ang="0">
                        <a:pos x="T6" y="T7"/>
                      </a:cxn>
                      <a:cxn ang="0">
                        <a:pos x="T8" y="T9"/>
                      </a:cxn>
                      <a:cxn ang="0">
                        <a:pos x="T10" y="T11"/>
                      </a:cxn>
                    </a:cxnLst>
                    <a:rect l="0" t="0" r="r" b="b"/>
                    <a:pathLst>
                      <a:path w="48" h="71">
                        <a:moveTo>
                          <a:pt x="41" y="19"/>
                        </a:moveTo>
                        <a:cubicBezTo>
                          <a:pt x="41" y="16"/>
                          <a:pt x="39" y="0"/>
                          <a:pt x="21" y="0"/>
                        </a:cubicBezTo>
                        <a:cubicBezTo>
                          <a:pt x="8" y="0"/>
                          <a:pt x="0" y="11"/>
                          <a:pt x="1" y="18"/>
                        </a:cubicBezTo>
                        <a:cubicBezTo>
                          <a:pt x="2" y="35"/>
                          <a:pt x="27" y="30"/>
                          <a:pt x="37" y="38"/>
                        </a:cubicBezTo>
                        <a:cubicBezTo>
                          <a:pt x="48" y="47"/>
                          <a:pt x="43" y="56"/>
                          <a:pt x="38" y="61"/>
                        </a:cubicBezTo>
                        <a:cubicBezTo>
                          <a:pt x="31" y="67"/>
                          <a:pt x="8" y="71"/>
                          <a:pt x="0" y="49"/>
                        </a:cubicBezTo>
                      </a:path>
                    </a:pathLst>
                  </a:custGeom>
                  <a:noFill/>
                  <a:ln w="22225"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1" name="Line 115"/>
                  <p:cNvSpPr>
                    <a:spLocks noChangeShapeType="1"/>
                  </p:cNvSpPr>
                  <p:nvPr/>
                </p:nvSpPr>
                <p:spPr bwMode="auto">
                  <a:xfrm>
                    <a:off x="4898193" y="8185165"/>
                    <a:ext cx="0" cy="24346"/>
                  </a:xfrm>
                  <a:prstGeom prst="line">
                    <a:avLst/>
                  </a:prstGeom>
                  <a:noFill/>
                  <a:ln w="22225" cap="rnd">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2" name="Line 116"/>
                  <p:cNvSpPr>
                    <a:spLocks noChangeShapeType="1"/>
                  </p:cNvSpPr>
                  <p:nvPr/>
                </p:nvSpPr>
                <p:spPr bwMode="auto">
                  <a:xfrm>
                    <a:off x="4898193" y="8094134"/>
                    <a:ext cx="0" cy="56101"/>
                  </a:xfrm>
                  <a:prstGeom prst="line">
                    <a:avLst/>
                  </a:prstGeom>
                  <a:noFill/>
                  <a:ln w="22225" cap="rnd">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3" name="Line 117"/>
                  <p:cNvSpPr>
                    <a:spLocks noChangeShapeType="1"/>
                  </p:cNvSpPr>
                  <p:nvPr/>
                </p:nvSpPr>
                <p:spPr bwMode="auto">
                  <a:xfrm>
                    <a:off x="4898193" y="7986167"/>
                    <a:ext cx="0" cy="48691"/>
                  </a:xfrm>
                  <a:prstGeom prst="line">
                    <a:avLst/>
                  </a:prstGeom>
                  <a:noFill/>
                  <a:ln w="22225" cap="rnd">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4" name="Line 118"/>
                  <p:cNvSpPr>
                    <a:spLocks noChangeShapeType="1"/>
                  </p:cNvSpPr>
                  <p:nvPr/>
                </p:nvSpPr>
                <p:spPr bwMode="auto">
                  <a:xfrm>
                    <a:off x="4898193" y="7923715"/>
                    <a:ext cx="0" cy="27521"/>
                  </a:xfrm>
                  <a:prstGeom prst="line">
                    <a:avLst/>
                  </a:prstGeom>
                  <a:noFill/>
                  <a:ln w="22225" cap="rnd">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grpSp>
          <p:nvGrpSpPr>
            <p:cNvPr id="335" name="קבוצה 334"/>
            <p:cNvGrpSpPr/>
            <p:nvPr/>
          </p:nvGrpSpPr>
          <p:grpSpPr>
            <a:xfrm>
              <a:off x="10262947" y="2757902"/>
              <a:ext cx="1326415" cy="1326415"/>
              <a:chOff x="10724953" y="1727453"/>
              <a:chExt cx="1326415" cy="1326415"/>
            </a:xfrm>
            <a:effectLst>
              <a:outerShdw blurRad="50800" dist="38100" dir="8100000" algn="tr" rotWithShape="0">
                <a:prstClr val="black">
                  <a:alpha val="40000"/>
                </a:prstClr>
              </a:outerShdw>
            </a:effectLst>
          </p:grpSpPr>
          <p:sp>
            <p:nvSpPr>
              <p:cNvPr id="336" name="מלבן 335"/>
              <p:cNvSpPr/>
              <p:nvPr/>
            </p:nvSpPr>
            <p:spPr>
              <a:xfrm>
                <a:off x="10724953" y="1727453"/>
                <a:ext cx="1326415" cy="13264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bIns="108000" rtlCol="1" anchor="b"/>
              <a:lstStyle/>
              <a:p>
                <a:pPr algn="ctr"/>
                <a:r>
                  <a:rPr lang="en-US" altLang="he-IL" sz="1600" b="1" dirty="0">
                    <a:solidFill>
                      <a:schemeClr val="bg1"/>
                    </a:solidFill>
                  </a:rPr>
                  <a:t>seller</a:t>
                </a:r>
              </a:p>
            </p:txBody>
          </p:sp>
          <p:grpSp>
            <p:nvGrpSpPr>
              <p:cNvPr id="337" name="Group 23"/>
              <p:cNvGrpSpPr/>
              <p:nvPr/>
            </p:nvGrpSpPr>
            <p:grpSpPr>
              <a:xfrm>
                <a:off x="11071295" y="1920066"/>
                <a:ext cx="660602" cy="678756"/>
                <a:chOff x="3902094" y="2981321"/>
                <a:chExt cx="1561404" cy="1604313"/>
              </a:xfrm>
            </p:grpSpPr>
            <p:sp>
              <p:nvSpPr>
                <p:cNvPr id="338" name="Freeform 205"/>
                <p:cNvSpPr>
                  <a:spLocks/>
                </p:cNvSpPr>
                <p:nvPr/>
              </p:nvSpPr>
              <p:spPr bwMode="auto">
                <a:xfrm>
                  <a:off x="4250132" y="2981321"/>
                  <a:ext cx="915388" cy="684158"/>
                </a:xfrm>
                <a:custGeom>
                  <a:avLst/>
                  <a:gdLst>
                    <a:gd name="T0" fmla="*/ 148 w 162"/>
                    <a:gd name="T1" fmla="*/ 121 h 121"/>
                    <a:gd name="T2" fmla="*/ 150 w 162"/>
                    <a:gd name="T3" fmla="*/ 115 h 121"/>
                    <a:gd name="T4" fmla="*/ 156 w 162"/>
                    <a:gd name="T5" fmla="*/ 90 h 121"/>
                    <a:gd name="T6" fmla="*/ 145 w 162"/>
                    <a:gd name="T7" fmla="*/ 36 h 121"/>
                    <a:gd name="T8" fmla="*/ 121 w 162"/>
                    <a:gd name="T9" fmla="*/ 23 h 121"/>
                    <a:gd name="T10" fmla="*/ 118 w 162"/>
                    <a:gd name="T11" fmla="*/ 17 h 121"/>
                    <a:gd name="T12" fmla="*/ 108 w 162"/>
                    <a:gd name="T13" fmla="*/ 7 h 121"/>
                    <a:gd name="T14" fmla="*/ 96 w 162"/>
                    <a:gd name="T15" fmla="*/ 2 h 121"/>
                    <a:gd name="T16" fmla="*/ 95 w 162"/>
                    <a:gd name="T17" fmla="*/ 2 h 121"/>
                    <a:gd name="T18" fmla="*/ 109 w 162"/>
                    <a:gd name="T19" fmla="*/ 13 h 121"/>
                    <a:gd name="T20" fmla="*/ 108 w 162"/>
                    <a:gd name="T21" fmla="*/ 13 h 121"/>
                    <a:gd name="T22" fmla="*/ 84 w 162"/>
                    <a:gd name="T23" fmla="*/ 0 h 121"/>
                    <a:gd name="T24" fmla="*/ 71 w 162"/>
                    <a:gd name="T25" fmla="*/ 9 h 121"/>
                    <a:gd name="T26" fmla="*/ 68 w 162"/>
                    <a:gd name="T27" fmla="*/ 10 h 121"/>
                    <a:gd name="T28" fmla="*/ 74 w 162"/>
                    <a:gd name="T29" fmla="*/ 4 h 121"/>
                    <a:gd name="T30" fmla="*/ 49 w 162"/>
                    <a:gd name="T31" fmla="*/ 18 h 121"/>
                    <a:gd name="T32" fmla="*/ 10 w 162"/>
                    <a:gd name="T33" fmla="*/ 44 h 121"/>
                    <a:gd name="T34" fmla="*/ 3 w 162"/>
                    <a:gd name="T35" fmla="*/ 93 h 121"/>
                    <a:gd name="T36" fmla="*/ 10 w 162"/>
                    <a:gd name="T37" fmla="*/ 119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2" h="121">
                      <a:moveTo>
                        <a:pt x="148" y="121"/>
                      </a:moveTo>
                      <a:cubicBezTo>
                        <a:pt x="148" y="119"/>
                        <a:pt x="149" y="117"/>
                        <a:pt x="150" y="115"/>
                      </a:cubicBezTo>
                      <a:cubicBezTo>
                        <a:pt x="153" y="107"/>
                        <a:pt x="155" y="99"/>
                        <a:pt x="156" y="90"/>
                      </a:cubicBezTo>
                      <a:cubicBezTo>
                        <a:pt x="160" y="71"/>
                        <a:pt x="162" y="50"/>
                        <a:pt x="145" y="36"/>
                      </a:cubicBezTo>
                      <a:cubicBezTo>
                        <a:pt x="138" y="30"/>
                        <a:pt x="129" y="26"/>
                        <a:pt x="121" y="23"/>
                      </a:cubicBezTo>
                      <a:cubicBezTo>
                        <a:pt x="120" y="21"/>
                        <a:pt x="119" y="19"/>
                        <a:pt x="118" y="17"/>
                      </a:cubicBezTo>
                      <a:cubicBezTo>
                        <a:pt x="116" y="14"/>
                        <a:pt x="112" y="10"/>
                        <a:pt x="108" y="7"/>
                      </a:cubicBezTo>
                      <a:cubicBezTo>
                        <a:pt x="104" y="4"/>
                        <a:pt x="100" y="3"/>
                        <a:pt x="96" y="2"/>
                      </a:cubicBezTo>
                      <a:cubicBezTo>
                        <a:pt x="95" y="2"/>
                        <a:pt x="95" y="2"/>
                        <a:pt x="95" y="2"/>
                      </a:cubicBezTo>
                      <a:cubicBezTo>
                        <a:pt x="101" y="4"/>
                        <a:pt x="105" y="8"/>
                        <a:pt x="109" y="13"/>
                      </a:cubicBezTo>
                      <a:cubicBezTo>
                        <a:pt x="109" y="13"/>
                        <a:pt x="108" y="13"/>
                        <a:pt x="108" y="13"/>
                      </a:cubicBezTo>
                      <a:cubicBezTo>
                        <a:pt x="106" y="11"/>
                        <a:pt x="83" y="0"/>
                        <a:pt x="84" y="0"/>
                      </a:cubicBezTo>
                      <a:cubicBezTo>
                        <a:pt x="80" y="4"/>
                        <a:pt x="76" y="7"/>
                        <a:pt x="71" y="9"/>
                      </a:cubicBezTo>
                      <a:cubicBezTo>
                        <a:pt x="70" y="9"/>
                        <a:pt x="69" y="10"/>
                        <a:pt x="68" y="10"/>
                      </a:cubicBezTo>
                      <a:cubicBezTo>
                        <a:pt x="70" y="8"/>
                        <a:pt x="74" y="3"/>
                        <a:pt x="74" y="4"/>
                      </a:cubicBezTo>
                      <a:cubicBezTo>
                        <a:pt x="65" y="8"/>
                        <a:pt x="57" y="13"/>
                        <a:pt x="49" y="18"/>
                      </a:cubicBezTo>
                      <a:cubicBezTo>
                        <a:pt x="35" y="25"/>
                        <a:pt x="19" y="30"/>
                        <a:pt x="10" y="44"/>
                      </a:cubicBezTo>
                      <a:cubicBezTo>
                        <a:pt x="0" y="58"/>
                        <a:pt x="0" y="77"/>
                        <a:pt x="3" y="93"/>
                      </a:cubicBezTo>
                      <a:cubicBezTo>
                        <a:pt x="5" y="102"/>
                        <a:pt x="7" y="110"/>
                        <a:pt x="10" y="119"/>
                      </a:cubicBez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339" name="Line 128"/>
                <p:cNvSpPr>
                  <a:spLocks noChangeShapeType="1"/>
                </p:cNvSpPr>
                <p:nvPr/>
              </p:nvSpPr>
              <p:spPr bwMode="auto">
                <a:xfrm>
                  <a:off x="3902094" y="4580866"/>
                  <a:ext cx="0" cy="0"/>
                </a:xfrm>
                <a:prstGeom prst="line">
                  <a:avLst/>
                </a:prstGeom>
                <a:noFill/>
                <a:ln w="22225"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340" name="Line 129"/>
                <p:cNvSpPr>
                  <a:spLocks noChangeShapeType="1"/>
                </p:cNvSpPr>
                <p:nvPr/>
              </p:nvSpPr>
              <p:spPr bwMode="auto">
                <a:xfrm>
                  <a:off x="3902094" y="4392543"/>
                  <a:ext cx="0" cy="0"/>
                </a:xfrm>
                <a:prstGeom prst="line">
                  <a:avLst/>
                </a:prstGeom>
                <a:noFill/>
                <a:ln w="22225"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341" name="Freeform 192"/>
                <p:cNvSpPr>
                  <a:spLocks/>
                </p:cNvSpPr>
                <p:nvPr/>
              </p:nvSpPr>
              <p:spPr bwMode="auto">
                <a:xfrm>
                  <a:off x="5046329" y="3596347"/>
                  <a:ext cx="95353" cy="233615"/>
                </a:xfrm>
                <a:custGeom>
                  <a:avLst/>
                  <a:gdLst>
                    <a:gd name="T0" fmla="*/ 0 w 17"/>
                    <a:gd name="T1" fmla="*/ 41 h 41"/>
                    <a:gd name="T2" fmla="*/ 8 w 17"/>
                    <a:gd name="T3" fmla="*/ 32 h 41"/>
                    <a:gd name="T4" fmla="*/ 13 w 17"/>
                    <a:gd name="T5" fmla="*/ 16 h 41"/>
                    <a:gd name="T6" fmla="*/ 14 w 17"/>
                    <a:gd name="T7" fmla="*/ 2 h 41"/>
                    <a:gd name="T8" fmla="*/ 12 w 17"/>
                    <a:gd name="T9" fmla="*/ 0 h 41"/>
                  </a:gdLst>
                  <a:ahLst/>
                  <a:cxnLst>
                    <a:cxn ang="0">
                      <a:pos x="T0" y="T1"/>
                    </a:cxn>
                    <a:cxn ang="0">
                      <a:pos x="T2" y="T3"/>
                    </a:cxn>
                    <a:cxn ang="0">
                      <a:pos x="T4" y="T5"/>
                    </a:cxn>
                    <a:cxn ang="0">
                      <a:pos x="T6" y="T7"/>
                    </a:cxn>
                    <a:cxn ang="0">
                      <a:pos x="T8" y="T9"/>
                    </a:cxn>
                  </a:cxnLst>
                  <a:rect l="0" t="0" r="r" b="b"/>
                  <a:pathLst>
                    <a:path w="17" h="41">
                      <a:moveTo>
                        <a:pt x="0" y="41"/>
                      </a:moveTo>
                      <a:cubicBezTo>
                        <a:pt x="3" y="40"/>
                        <a:pt x="6" y="37"/>
                        <a:pt x="8" y="32"/>
                      </a:cubicBezTo>
                      <a:cubicBezTo>
                        <a:pt x="10" y="27"/>
                        <a:pt x="12" y="21"/>
                        <a:pt x="13" y="16"/>
                      </a:cubicBezTo>
                      <a:cubicBezTo>
                        <a:pt x="15" y="12"/>
                        <a:pt x="17" y="6"/>
                        <a:pt x="14" y="2"/>
                      </a:cubicBezTo>
                      <a:cubicBezTo>
                        <a:pt x="13" y="1"/>
                        <a:pt x="13" y="1"/>
                        <a:pt x="12" y="0"/>
                      </a:cubicBez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342" name="Freeform 193"/>
                <p:cNvSpPr>
                  <a:spLocks/>
                </p:cNvSpPr>
                <p:nvPr/>
              </p:nvSpPr>
              <p:spPr bwMode="auto">
                <a:xfrm>
                  <a:off x="4257284" y="3596347"/>
                  <a:ext cx="90585" cy="233615"/>
                </a:xfrm>
                <a:custGeom>
                  <a:avLst/>
                  <a:gdLst>
                    <a:gd name="T0" fmla="*/ 16 w 16"/>
                    <a:gd name="T1" fmla="*/ 41 h 41"/>
                    <a:gd name="T2" fmla="*/ 8 w 16"/>
                    <a:gd name="T3" fmla="*/ 32 h 41"/>
                    <a:gd name="T4" fmla="*/ 3 w 16"/>
                    <a:gd name="T5" fmla="*/ 16 h 41"/>
                    <a:gd name="T6" fmla="*/ 2 w 16"/>
                    <a:gd name="T7" fmla="*/ 2 h 41"/>
                    <a:gd name="T8" fmla="*/ 4 w 16"/>
                    <a:gd name="T9" fmla="*/ 0 h 41"/>
                  </a:gdLst>
                  <a:ahLst/>
                  <a:cxnLst>
                    <a:cxn ang="0">
                      <a:pos x="T0" y="T1"/>
                    </a:cxn>
                    <a:cxn ang="0">
                      <a:pos x="T2" y="T3"/>
                    </a:cxn>
                    <a:cxn ang="0">
                      <a:pos x="T4" y="T5"/>
                    </a:cxn>
                    <a:cxn ang="0">
                      <a:pos x="T6" y="T7"/>
                    </a:cxn>
                    <a:cxn ang="0">
                      <a:pos x="T8" y="T9"/>
                    </a:cxn>
                  </a:cxnLst>
                  <a:rect l="0" t="0" r="r" b="b"/>
                  <a:pathLst>
                    <a:path w="16" h="41">
                      <a:moveTo>
                        <a:pt x="16" y="41"/>
                      </a:moveTo>
                      <a:cubicBezTo>
                        <a:pt x="14" y="40"/>
                        <a:pt x="10" y="37"/>
                        <a:pt x="8" y="32"/>
                      </a:cubicBezTo>
                      <a:cubicBezTo>
                        <a:pt x="7" y="27"/>
                        <a:pt x="5" y="22"/>
                        <a:pt x="3" y="16"/>
                      </a:cubicBezTo>
                      <a:cubicBezTo>
                        <a:pt x="2" y="12"/>
                        <a:pt x="0" y="6"/>
                        <a:pt x="2" y="2"/>
                      </a:cubicBezTo>
                      <a:cubicBezTo>
                        <a:pt x="2" y="1"/>
                        <a:pt x="3" y="0"/>
                        <a:pt x="4" y="0"/>
                      </a:cubicBez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343" name="Freeform 196"/>
                <p:cNvSpPr>
                  <a:spLocks/>
                </p:cNvSpPr>
                <p:nvPr/>
              </p:nvSpPr>
              <p:spPr bwMode="auto">
                <a:xfrm>
                  <a:off x="4972431" y="4144626"/>
                  <a:ext cx="491067" cy="441008"/>
                </a:xfrm>
                <a:custGeom>
                  <a:avLst/>
                  <a:gdLst>
                    <a:gd name="T0" fmla="*/ 87 w 87"/>
                    <a:gd name="T1" fmla="*/ 78 h 78"/>
                    <a:gd name="T2" fmla="*/ 73 w 87"/>
                    <a:gd name="T3" fmla="*/ 36 h 78"/>
                    <a:gd name="T4" fmla="*/ 0 w 87"/>
                    <a:gd name="T5" fmla="*/ 0 h 78"/>
                  </a:gdLst>
                  <a:ahLst/>
                  <a:cxnLst>
                    <a:cxn ang="0">
                      <a:pos x="T0" y="T1"/>
                    </a:cxn>
                    <a:cxn ang="0">
                      <a:pos x="T2" y="T3"/>
                    </a:cxn>
                    <a:cxn ang="0">
                      <a:pos x="T4" y="T5"/>
                    </a:cxn>
                  </a:cxnLst>
                  <a:rect l="0" t="0" r="r" b="b"/>
                  <a:pathLst>
                    <a:path w="87" h="78">
                      <a:moveTo>
                        <a:pt x="87" y="78"/>
                      </a:moveTo>
                      <a:cubicBezTo>
                        <a:pt x="86" y="66"/>
                        <a:pt x="83" y="45"/>
                        <a:pt x="73" y="36"/>
                      </a:cubicBezTo>
                      <a:cubicBezTo>
                        <a:pt x="61" y="25"/>
                        <a:pt x="13" y="5"/>
                        <a:pt x="0" y="0"/>
                      </a:cubicBez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344" name="Freeform 197"/>
                <p:cNvSpPr>
                  <a:spLocks/>
                </p:cNvSpPr>
                <p:nvPr/>
              </p:nvSpPr>
              <p:spPr bwMode="auto">
                <a:xfrm>
                  <a:off x="3935468" y="4132708"/>
                  <a:ext cx="495835" cy="452926"/>
                </a:xfrm>
                <a:custGeom>
                  <a:avLst/>
                  <a:gdLst>
                    <a:gd name="T0" fmla="*/ 88 w 88"/>
                    <a:gd name="T1" fmla="*/ 0 h 80"/>
                    <a:gd name="T2" fmla="*/ 14 w 88"/>
                    <a:gd name="T3" fmla="*/ 38 h 80"/>
                    <a:gd name="T4" fmla="*/ 0 w 88"/>
                    <a:gd name="T5" fmla="*/ 80 h 80"/>
                  </a:gdLst>
                  <a:ahLst/>
                  <a:cxnLst>
                    <a:cxn ang="0">
                      <a:pos x="T0" y="T1"/>
                    </a:cxn>
                    <a:cxn ang="0">
                      <a:pos x="T2" y="T3"/>
                    </a:cxn>
                    <a:cxn ang="0">
                      <a:pos x="T4" y="T5"/>
                    </a:cxn>
                  </a:cxnLst>
                  <a:rect l="0" t="0" r="r" b="b"/>
                  <a:pathLst>
                    <a:path w="88" h="80">
                      <a:moveTo>
                        <a:pt x="88" y="0"/>
                      </a:moveTo>
                      <a:cubicBezTo>
                        <a:pt x="75" y="6"/>
                        <a:pt x="26" y="27"/>
                        <a:pt x="14" y="38"/>
                      </a:cubicBezTo>
                      <a:cubicBezTo>
                        <a:pt x="4" y="47"/>
                        <a:pt x="1" y="68"/>
                        <a:pt x="0" y="80"/>
                      </a:cubicBez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345" name="Freeform 203"/>
                <p:cNvSpPr>
                  <a:spLocks/>
                </p:cNvSpPr>
                <p:nvPr/>
              </p:nvSpPr>
              <p:spPr bwMode="auto">
                <a:xfrm>
                  <a:off x="4402697" y="4201838"/>
                  <a:ext cx="610259" cy="209776"/>
                </a:xfrm>
                <a:custGeom>
                  <a:avLst/>
                  <a:gdLst>
                    <a:gd name="T0" fmla="*/ 108 w 108"/>
                    <a:gd name="T1" fmla="*/ 1 h 37"/>
                    <a:gd name="T2" fmla="*/ 94 w 108"/>
                    <a:gd name="T3" fmla="*/ 15 h 37"/>
                    <a:gd name="T4" fmla="*/ 14 w 108"/>
                    <a:gd name="T5" fmla="*/ 15 h 37"/>
                    <a:gd name="T6" fmla="*/ 0 w 108"/>
                    <a:gd name="T7" fmla="*/ 0 h 37"/>
                  </a:gdLst>
                  <a:ahLst/>
                  <a:cxnLst>
                    <a:cxn ang="0">
                      <a:pos x="T0" y="T1"/>
                    </a:cxn>
                    <a:cxn ang="0">
                      <a:pos x="T2" y="T3"/>
                    </a:cxn>
                    <a:cxn ang="0">
                      <a:pos x="T4" y="T5"/>
                    </a:cxn>
                    <a:cxn ang="0">
                      <a:pos x="T6" y="T7"/>
                    </a:cxn>
                  </a:cxnLst>
                  <a:rect l="0" t="0" r="r" b="b"/>
                  <a:pathLst>
                    <a:path w="108" h="37">
                      <a:moveTo>
                        <a:pt x="108" y="1"/>
                      </a:moveTo>
                      <a:cubicBezTo>
                        <a:pt x="94" y="15"/>
                        <a:pt x="94" y="15"/>
                        <a:pt x="94" y="15"/>
                      </a:cubicBezTo>
                      <a:cubicBezTo>
                        <a:pt x="72" y="37"/>
                        <a:pt x="36" y="37"/>
                        <a:pt x="14" y="15"/>
                      </a:cubicBezTo>
                      <a:cubicBezTo>
                        <a:pt x="0" y="0"/>
                        <a:pt x="0" y="0"/>
                        <a:pt x="0" y="0"/>
                      </a:cubicBez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346" name="Freeform 204"/>
                <p:cNvSpPr>
                  <a:spLocks/>
                </p:cNvSpPr>
                <p:nvPr/>
              </p:nvSpPr>
              <p:spPr bwMode="auto">
                <a:xfrm>
                  <a:off x="4352636" y="3829961"/>
                  <a:ext cx="4768" cy="21455"/>
                </a:xfrm>
                <a:custGeom>
                  <a:avLst/>
                  <a:gdLst>
                    <a:gd name="T0" fmla="*/ 1 w 1"/>
                    <a:gd name="T1" fmla="*/ 4 h 4"/>
                    <a:gd name="T2" fmla="*/ 0 w 1"/>
                    <a:gd name="T3" fmla="*/ 0 h 4"/>
                  </a:gdLst>
                  <a:ahLst/>
                  <a:cxnLst>
                    <a:cxn ang="0">
                      <a:pos x="T0" y="T1"/>
                    </a:cxn>
                    <a:cxn ang="0">
                      <a:pos x="T2" y="T3"/>
                    </a:cxn>
                  </a:cxnLst>
                  <a:rect l="0" t="0" r="r" b="b"/>
                  <a:pathLst>
                    <a:path w="1" h="4">
                      <a:moveTo>
                        <a:pt x="1" y="4"/>
                      </a:moveTo>
                      <a:cubicBezTo>
                        <a:pt x="1" y="3"/>
                        <a:pt x="0" y="2"/>
                        <a:pt x="0" y="0"/>
                      </a:cubicBez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347" name="Freeform 206"/>
                <p:cNvSpPr>
                  <a:spLocks/>
                </p:cNvSpPr>
                <p:nvPr/>
              </p:nvSpPr>
              <p:spPr bwMode="auto">
                <a:xfrm>
                  <a:off x="4331183" y="3365117"/>
                  <a:ext cx="719914" cy="831955"/>
                </a:xfrm>
                <a:custGeom>
                  <a:avLst/>
                  <a:gdLst>
                    <a:gd name="T0" fmla="*/ 4 w 128"/>
                    <a:gd name="T1" fmla="*/ 83 h 147"/>
                    <a:gd name="T2" fmla="*/ 1 w 128"/>
                    <a:gd name="T3" fmla="*/ 38 h 147"/>
                    <a:gd name="T4" fmla="*/ 2 w 128"/>
                    <a:gd name="T5" fmla="*/ 21 h 147"/>
                    <a:gd name="T6" fmla="*/ 13 w 128"/>
                    <a:gd name="T7" fmla="*/ 10 h 147"/>
                    <a:gd name="T8" fmla="*/ 30 w 128"/>
                    <a:gd name="T9" fmla="*/ 2 h 147"/>
                    <a:gd name="T10" fmla="*/ 38 w 128"/>
                    <a:gd name="T11" fmla="*/ 0 h 147"/>
                    <a:gd name="T12" fmla="*/ 41 w 128"/>
                    <a:gd name="T13" fmla="*/ 1 h 147"/>
                    <a:gd name="T14" fmla="*/ 50 w 128"/>
                    <a:gd name="T15" fmla="*/ 5 h 147"/>
                    <a:gd name="T16" fmla="*/ 59 w 128"/>
                    <a:gd name="T17" fmla="*/ 7 h 147"/>
                    <a:gd name="T18" fmla="*/ 63 w 128"/>
                    <a:gd name="T19" fmla="*/ 7 h 147"/>
                    <a:gd name="T20" fmla="*/ 64 w 128"/>
                    <a:gd name="T21" fmla="*/ 7 h 147"/>
                    <a:gd name="T22" fmla="*/ 73 w 128"/>
                    <a:gd name="T23" fmla="*/ 8 h 147"/>
                    <a:gd name="T24" fmla="*/ 96 w 128"/>
                    <a:gd name="T25" fmla="*/ 2 h 147"/>
                    <a:gd name="T26" fmla="*/ 115 w 128"/>
                    <a:gd name="T27" fmla="*/ 10 h 147"/>
                    <a:gd name="T28" fmla="*/ 126 w 128"/>
                    <a:gd name="T29" fmla="*/ 21 h 147"/>
                    <a:gd name="T30" fmla="*/ 127 w 128"/>
                    <a:gd name="T31" fmla="*/ 38 h 147"/>
                    <a:gd name="T32" fmla="*/ 127 w 128"/>
                    <a:gd name="T33" fmla="*/ 57 h 147"/>
                    <a:gd name="T34" fmla="*/ 127 w 128"/>
                    <a:gd name="T35" fmla="*/ 82 h 147"/>
                    <a:gd name="T36" fmla="*/ 108 w 128"/>
                    <a:gd name="T37" fmla="*/ 122 h 147"/>
                    <a:gd name="T38" fmla="*/ 107 w 128"/>
                    <a:gd name="T39" fmla="*/ 122 h 147"/>
                    <a:gd name="T40" fmla="*/ 104 w 128"/>
                    <a:gd name="T41" fmla="*/ 125 h 147"/>
                    <a:gd name="T42" fmla="*/ 65 w 128"/>
                    <a:gd name="T43" fmla="*/ 147 h 147"/>
                    <a:gd name="T44" fmla="*/ 26 w 128"/>
                    <a:gd name="T45" fmla="*/ 125 h 147"/>
                    <a:gd name="T46" fmla="*/ 23 w 128"/>
                    <a:gd name="T47" fmla="*/ 122 h 147"/>
                    <a:gd name="T48" fmla="*/ 23 w 128"/>
                    <a:gd name="T49" fmla="*/ 122 h 147"/>
                    <a:gd name="T50" fmla="*/ 5 w 128"/>
                    <a:gd name="T51" fmla="*/ 8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8" h="147">
                      <a:moveTo>
                        <a:pt x="4" y="83"/>
                      </a:moveTo>
                      <a:cubicBezTo>
                        <a:pt x="1" y="68"/>
                        <a:pt x="1" y="53"/>
                        <a:pt x="1" y="38"/>
                      </a:cubicBezTo>
                      <a:cubicBezTo>
                        <a:pt x="1" y="32"/>
                        <a:pt x="0" y="26"/>
                        <a:pt x="2" y="21"/>
                      </a:cubicBezTo>
                      <a:cubicBezTo>
                        <a:pt x="4" y="16"/>
                        <a:pt x="8" y="12"/>
                        <a:pt x="13" y="10"/>
                      </a:cubicBezTo>
                      <a:cubicBezTo>
                        <a:pt x="18" y="7"/>
                        <a:pt x="24" y="4"/>
                        <a:pt x="30" y="2"/>
                      </a:cubicBezTo>
                      <a:cubicBezTo>
                        <a:pt x="33" y="1"/>
                        <a:pt x="35" y="1"/>
                        <a:pt x="38" y="0"/>
                      </a:cubicBezTo>
                      <a:cubicBezTo>
                        <a:pt x="39" y="1"/>
                        <a:pt x="40" y="1"/>
                        <a:pt x="41" y="1"/>
                      </a:cubicBezTo>
                      <a:cubicBezTo>
                        <a:pt x="44" y="3"/>
                        <a:pt x="47" y="4"/>
                        <a:pt x="50" y="5"/>
                      </a:cubicBezTo>
                      <a:cubicBezTo>
                        <a:pt x="53" y="5"/>
                        <a:pt x="56" y="6"/>
                        <a:pt x="59" y="7"/>
                      </a:cubicBezTo>
                      <a:cubicBezTo>
                        <a:pt x="61" y="7"/>
                        <a:pt x="62" y="7"/>
                        <a:pt x="63" y="7"/>
                      </a:cubicBezTo>
                      <a:cubicBezTo>
                        <a:pt x="64" y="7"/>
                        <a:pt x="64" y="7"/>
                        <a:pt x="64" y="7"/>
                      </a:cubicBezTo>
                      <a:cubicBezTo>
                        <a:pt x="67" y="8"/>
                        <a:pt x="70" y="8"/>
                        <a:pt x="73" y="8"/>
                      </a:cubicBezTo>
                      <a:cubicBezTo>
                        <a:pt x="81" y="7"/>
                        <a:pt x="88" y="2"/>
                        <a:pt x="96" y="2"/>
                      </a:cubicBezTo>
                      <a:cubicBezTo>
                        <a:pt x="102" y="2"/>
                        <a:pt x="109" y="7"/>
                        <a:pt x="115" y="10"/>
                      </a:cubicBezTo>
                      <a:cubicBezTo>
                        <a:pt x="120" y="12"/>
                        <a:pt x="124" y="16"/>
                        <a:pt x="126" y="21"/>
                      </a:cubicBezTo>
                      <a:cubicBezTo>
                        <a:pt x="128" y="26"/>
                        <a:pt x="127" y="32"/>
                        <a:pt x="127" y="38"/>
                      </a:cubicBezTo>
                      <a:cubicBezTo>
                        <a:pt x="127" y="44"/>
                        <a:pt x="127" y="50"/>
                        <a:pt x="127" y="57"/>
                      </a:cubicBezTo>
                      <a:cubicBezTo>
                        <a:pt x="127" y="59"/>
                        <a:pt x="127" y="80"/>
                        <a:pt x="127" y="82"/>
                      </a:cubicBezTo>
                      <a:cubicBezTo>
                        <a:pt x="125" y="98"/>
                        <a:pt x="118" y="111"/>
                        <a:pt x="108" y="122"/>
                      </a:cubicBezTo>
                      <a:cubicBezTo>
                        <a:pt x="108" y="122"/>
                        <a:pt x="108" y="122"/>
                        <a:pt x="107" y="122"/>
                      </a:cubicBezTo>
                      <a:cubicBezTo>
                        <a:pt x="106" y="123"/>
                        <a:pt x="105" y="124"/>
                        <a:pt x="104" y="125"/>
                      </a:cubicBezTo>
                      <a:cubicBezTo>
                        <a:pt x="83" y="146"/>
                        <a:pt x="80" y="147"/>
                        <a:pt x="65" y="147"/>
                      </a:cubicBezTo>
                      <a:cubicBezTo>
                        <a:pt x="51" y="147"/>
                        <a:pt x="47" y="146"/>
                        <a:pt x="26" y="125"/>
                      </a:cubicBezTo>
                      <a:cubicBezTo>
                        <a:pt x="25" y="124"/>
                        <a:pt x="24" y="123"/>
                        <a:pt x="23" y="122"/>
                      </a:cubicBezTo>
                      <a:cubicBezTo>
                        <a:pt x="23" y="122"/>
                        <a:pt x="23" y="122"/>
                        <a:pt x="23" y="122"/>
                      </a:cubicBezTo>
                      <a:cubicBezTo>
                        <a:pt x="13" y="112"/>
                        <a:pt x="8" y="100"/>
                        <a:pt x="5" y="86"/>
                      </a:cubicBez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grpSp>
        </p:grpSp>
        <p:grpSp>
          <p:nvGrpSpPr>
            <p:cNvPr id="355" name="קבוצה 354"/>
            <p:cNvGrpSpPr/>
            <p:nvPr/>
          </p:nvGrpSpPr>
          <p:grpSpPr>
            <a:xfrm>
              <a:off x="9497249" y="4658495"/>
              <a:ext cx="2321432" cy="1604963"/>
              <a:chOff x="9743987" y="4847177"/>
              <a:chExt cx="2321432" cy="1604963"/>
            </a:xfrm>
            <a:effectLst>
              <a:outerShdw blurRad="50800" dist="38100" dir="8100000" algn="tr" rotWithShape="0">
                <a:prstClr val="black">
                  <a:alpha val="40000"/>
                </a:prstClr>
              </a:outerShdw>
            </a:effectLst>
          </p:grpSpPr>
          <p:sp>
            <p:nvSpPr>
              <p:cNvPr id="356" name="מלבן 355"/>
              <p:cNvSpPr/>
              <p:nvPr/>
            </p:nvSpPr>
            <p:spPr>
              <a:xfrm>
                <a:off x="9743987" y="4847177"/>
                <a:ext cx="2321432" cy="16049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tIns="756000" rtlCol="1" anchor="b"/>
              <a:lstStyle/>
              <a:p>
                <a:pPr algn="ctr" rtl="0"/>
                <a:r>
                  <a:rPr lang="en-US" altLang="he-IL" sz="1600" b="1" dirty="0">
                    <a:solidFill>
                      <a:schemeClr val="bg1"/>
                    </a:solidFill>
                  </a:rPr>
                  <a:t>Political Risk Insurer</a:t>
                </a:r>
                <a:r>
                  <a:rPr lang="en-US" altLang="he-IL" sz="1600" dirty="0">
                    <a:solidFill>
                      <a:schemeClr val="bg1"/>
                    </a:solidFill>
                  </a:rPr>
                  <a:t/>
                </a:r>
                <a:br>
                  <a:rPr lang="en-US" altLang="he-IL" sz="1600" dirty="0">
                    <a:solidFill>
                      <a:schemeClr val="bg1"/>
                    </a:solidFill>
                  </a:rPr>
                </a:br>
                <a:r>
                  <a:rPr lang="en-US" altLang="he-IL" sz="1600" dirty="0">
                    <a:solidFill>
                      <a:schemeClr val="bg1"/>
                    </a:solidFill>
                  </a:rPr>
                  <a:t>(E.C.A, Private)</a:t>
                </a:r>
                <a:endParaRPr lang="en-US" altLang="he-IL" sz="1200" dirty="0">
                  <a:solidFill>
                    <a:schemeClr val="bg1"/>
                  </a:solidFill>
                </a:endParaRPr>
              </a:p>
            </p:txBody>
          </p:sp>
          <p:grpSp>
            <p:nvGrpSpPr>
              <p:cNvPr id="357" name="Group 2380"/>
              <p:cNvGrpSpPr/>
              <p:nvPr/>
            </p:nvGrpSpPr>
            <p:grpSpPr>
              <a:xfrm>
                <a:off x="10593960" y="5060421"/>
                <a:ext cx="695557" cy="619996"/>
                <a:chOff x="9544051" y="5384800"/>
                <a:chExt cx="1066800" cy="950912"/>
              </a:xfrm>
            </p:grpSpPr>
            <p:sp>
              <p:nvSpPr>
                <p:cNvPr id="358" name="Freeform 130"/>
                <p:cNvSpPr>
                  <a:spLocks/>
                </p:cNvSpPr>
                <p:nvPr/>
              </p:nvSpPr>
              <p:spPr bwMode="auto">
                <a:xfrm>
                  <a:off x="9544051" y="5384800"/>
                  <a:ext cx="1066800" cy="731837"/>
                </a:xfrm>
                <a:custGeom>
                  <a:avLst/>
                  <a:gdLst>
                    <a:gd name="T0" fmla="*/ 0 w 284"/>
                    <a:gd name="T1" fmla="*/ 178 h 195"/>
                    <a:gd name="T2" fmla="*/ 0 w 284"/>
                    <a:gd name="T3" fmla="*/ 18 h 195"/>
                    <a:gd name="T4" fmla="*/ 18 w 284"/>
                    <a:gd name="T5" fmla="*/ 0 h 195"/>
                    <a:gd name="T6" fmla="*/ 266 w 284"/>
                    <a:gd name="T7" fmla="*/ 0 h 195"/>
                    <a:gd name="T8" fmla="*/ 284 w 284"/>
                    <a:gd name="T9" fmla="*/ 18 h 195"/>
                    <a:gd name="T10" fmla="*/ 284 w 284"/>
                    <a:gd name="T11" fmla="*/ 178 h 195"/>
                    <a:gd name="T12" fmla="*/ 266 w 284"/>
                    <a:gd name="T13" fmla="*/ 195 h 195"/>
                    <a:gd name="T14" fmla="*/ 18 w 284"/>
                    <a:gd name="T15" fmla="*/ 195 h 195"/>
                    <a:gd name="T16" fmla="*/ 0 w 284"/>
                    <a:gd name="T17" fmla="*/ 178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 h="195">
                      <a:moveTo>
                        <a:pt x="0" y="178"/>
                      </a:moveTo>
                      <a:cubicBezTo>
                        <a:pt x="0" y="18"/>
                        <a:pt x="0" y="18"/>
                        <a:pt x="0" y="18"/>
                      </a:cubicBezTo>
                      <a:cubicBezTo>
                        <a:pt x="0" y="8"/>
                        <a:pt x="8" y="0"/>
                        <a:pt x="18" y="0"/>
                      </a:cubicBezTo>
                      <a:cubicBezTo>
                        <a:pt x="266" y="0"/>
                        <a:pt x="266" y="0"/>
                        <a:pt x="266" y="0"/>
                      </a:cubicBezTo>
                      <a:cubicBezTo>
                        <a:pt x="276" y="0"/>
                        <a:pt x="284" y="8"/>
                        <a:pt x="284" y="18"/>
                      </a:cubicBezTo>
                      <a:cubicBezTo>
                        <a:pt x="284" y="178"/>
                        <a:pt x="284" y="178"/>
                        <a:pt x="284" y="178"/>
                      </a:cubicBezTo>
                      <a:cubicBezTo>
                        <a:pt x="284" y="187"/>
                        <a:pt x="276" y="195"/>
                        <a:pt x="266" y="195"/>
                      </a:cubicBezTo>
                      <a:cubicBezTo>
                        <a:pt x="18" y="195"/>
                        <a:pt x="18" y="195"/>
                        <a:pt x="18" y="195"/>
                      </a:cubicBezTo>
                      <a:cubicBezTo>
                        <a:pt x="8" y="195"/>
                        <a:pt x="0" y="187"/>
                        <a:pt x="0" y="178"/>
                      </a:cubicBezTo>
                      <a:close/>
                    </a:path>
                  </a:pathLst>
                </a:custGeom>
                <a:noFill/>
                <a:ln w="1905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9" name="Line 131"/>
                <p:cNvSpPr>
                  <a:spLocks noChangeShapeType="1"/>
                </p:cNvSpPr>
                <p:nvPr/>
              </p:nvSpPr>
              <p:spPr bwMode="auto">
                <a:xfrm>
                  <a:off x="9601201" y="6045200"/>
                  <a:ext cx="957263" cy="0"/>
                </a:xfrm>
                <a:prstGeom prst="line">
                  <a:avLst/>
                </a:prstGeom>
                <a:noFill/>
                <a:ln w="19050" cap="rnd">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0" name="Line 132"/>
                <p:cNvSpPr>
                  <a:spLocks noChangeShapeType="1"/>
                </p:cNvSpPr>
                <p:nvPr/>
              </p:nvSpPr>
              <p:spPr bwMode="auto">
                <a:xfrm>
                  <a:off x="9601201" y="5453063"/>
                  <a:ext cx="957263" cy="0"/>
                </a:xfrm>
                <a:prstGeom prst="line">
                  <a:avLst/>
                </a:prstGeom>
                <a:noFill/>
                <a:ln w="19050" cap="rnd">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1" name="Line 133"/>
                <p:cNvSpPr>
                  <a:spLocks noChangeShapeType="1"/>
                </p:cNvSpPr>
                <p:nvPr/>
              </p:nvSpPr>
              <p:spPr bwMode="auto">
                <a:xfrm>
                  <a:off x="10047288" y="6157913"/>
                  <a:ext cx="0" cy="98425"/>
                </a:xfrm>
                <a:prstGeom prst="line">
                  <a:avLst/>
                </a:prstGeom>
                <a:noFill/>
                <a:ln w="19050" cap="rnd">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2" name="Line 134"/>
                <p:cNvSpPr>
                  <a:spLocks noChangeShapeType="1"/>
                </p:cNvSpPr>
                <p:nvPr/>
              </p:nvSpPr>
              <p:spPr bwMode="auto">
                <a:xfrm>
                  <a:off x="10107613" y="6157913"/>
                  <a:ext cx="0" cy="98425"/>
                </a:xfrm>
                <a:prstGeom prst="line">
                  <a:avLst/>
                </a:prstGeom>
                <a:noFill/>
                <a:ln w="19050" cap="rnd">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3" name="Freeform 135"/>
                <p:cNvSpPr>
                  <a:spLocks/>
                </p:cNvSpPr>
                <p:nvPr/>
              </p:nvSpPr>
              <p:spPr bwMode="auto">
                <a:xfrm>
                  <a:off x="9832976" y="6286500"/>
                  <a:ext cx="484188" cy="49212"/>
                </a:xfrm>
                <a:custGeom>
                  <a:avLst/>
                  <a:gdLst>
                    <a:gd name="T0" fmla="*/ 129 w 129"/>
                    <a:gd name="T1" fmla="*/ 13 h 13"/>
                    <a:gd name="T2" fmla="*/ 0 w 129"/>
                    <a:gd name="T3" fmla="*/ 13 h 13"/>
                    <a:gd name="T4" fmla="*/ 0 w 129"/>
                    <a:gd name="T5" fmla="*/ 13 h 13"/>
                    <a:gd name="T6" fmla="*/ 13 w 129"/>
                    <a:gd name="T7" fmla="*/ 0 h 13"/>
                    <a:gd name="T8" fmla="*/ 116 w 129"/>
                    <a:gd name="T9" fmla="*/ 0 h 13"/>
                    <a:gd name="T10" fmla="*/ 129 w 129"/>
                    <a:gd name="T11" fmla="*/ 13 h 13"/>
                  </a:gdLst>
                  <a:ahLst/>
                  <a:cxnLst>
                    <a:cxn ang="0">
                      <a:pos x="T0" y="T1"/>
                    </a:cxn>
                    <a:cxn ang="0">
                      <a:pos x="T2" y="T3"/>
                    </a:cxn>
                    <a:cxn ang="0">
                      <a:pos x="T4" y="T5"/>
                    </a:cxn>
                    <a:cxn ang="0">
                      <a:pos x="T6" y="T7"/>
                    </a:cxn>
                    <a:cxn ang="0">
                      <a:pos x="T8" y="T9"/>
                    </a:cxn>
                    <a:cxn ang="0">
                      <a:pos x="T10" y="T11"/>
                    </a:cxn>
                  </a:cxnLst>
                  <a:rect l="0" t="0" r="r" b="b"/>
                  <a:pathLst>
                    <a:path w="129" h="13">
                      <a:moveTo>
                        <a:pt x="129" y="13"/>
                      </a:moveTo>
                      <a:cubicBezTo>
                        <a:pt x="0" y="13"/>
                        <a:pt x="0" y="13"/>
                        <a:pt x="0" y="13"/>
                      </a:cubicBezTo>
                      <a:cubicBezTo>
                        <a:pt x="0" y="13"/>
                        <a:pt x="0" y="13"/>
                        <a:pt x="0" y="13"/>
                      </a:cubicBezTo>
                      <a:cubicBezTo>
                        <a:pt x="0" y="6"/>
                        <a:pt x="6" y="0"/>
                        <a:pt x="13" y="0"/>
                      </a:cubicBezTo>
                      <a:cubicBezTo>
                        <a:pt x="116" y="0"/>
                        <a:pt x="116" y="0"/>
                        <a:pt x="116" y="0"/>
                      </a:cubicBezTo>
                      <a:cubicBezTo>
                        <a:pt x="123" y="0"/>
                        <a:pt x="129" y="6"/>
                        <a:pt x="129" y="13"/>
                      </a:cubicBezTo>
                      <a:close/>
                    </a:path>
                  </a:pathLst>
                </a:custGeom>
                <a:noFill/>
                <a:ln w="1905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4" name="Freeform 191"/>
                <p:cNvSpPr>
                  <a:spLocks/>
                </p:cNvSpPr>
                <p:nvPr/>
              </p:nvSpPr>
              <p:spPr bwMode="auto">
                <a:xfrm>
                  <a:off x="9702801" y="5561013"/>
                  <a:ext cx="704850" cy="379412"/>
                </a:xfrm>
                <a:custGeom>
                  <a:avLst/>
                  <a:gdLst>
                    <a:gd name="T0" fmla="*/ 0 w 188"/>
                    <a:gd name="T1" fmla="*/ 85 h 101"/>
                    <a:gd name="T2" fmla="*/ 23 w 188"/>
                    <a:gd name="T3" fmla="*/ 62 h 101"/>
                    <a:gd name="T4" fmla="*/ 29 w 188"/>
                    <a:gd name="T5" fmla="*/ 63 h 101"/>
                    <a:gd name="T6" fmla="*/ 48 w 188"/>
                    <a:gd name="T7" fmla="*/ 91 h 101"/>
                    <a:gd name="T8" fmla="*/ 55 w 188"/>
                    <a:gd name="T9" fmla="*/ 90 h 101"/>
                    <a:gd name="T10" fmla="*/ 83 w 188"/>
                    <a:gd name="T11" fmla="*/ 31 h 101"/>
                    <a:gd name="T12" fmla="*/ 90 w 188"/>
                    <a:gd name="T13" fmla="*/ 31 h 101"/>
                    <a:gd name="T14" fmla="*/ 120 w 188"/>
                    <a:gd name="T15" fmla="*/ 98 h 101"/>
                    <a:gd name="T16" fmla="*/ 127 w 188"/>
                    <a:gd name="T17" fmla="*/ 98 h 101"/>
                    <a:gd name="T18" fmla="*/ 163 w 188"/>
                    <a:gd name="T19" fmla="*/ 4 h 101"/>
                    <a:gd name="T20" fmla="*/ 170 w 188"/>
                    <a:gd name="T21" fmla="*/ 3 h 101"/>
                    <a:gd name="T22" fmla="*/ 188 w 188"/>
                    <a:gd name="T23" fmla="*/ 4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8" h="101">
                      <a:moveTo>
                        <a:pt x="0" y="85"/>
                      </a:moveTo>
                      <a:cubicBezTo>
                        <a:pt x="23" y="62"/>
                        <a:pt x="23" y="62"/>
                        <a:pt x="23" y="62"/>
                      </a:cubicBezTo>
                      <a:cubicBezTo>
                        <a:pt x="25" y="60"/>
                        <a:pt x="28" y="61"/>
                        <a:pt x="29" y="63"/>
                      </a:cubicBezTo>
                      <a:cubicBezTo>
                        <a:pt x="48" y="91"/>
                        <a:pt x="48" y="91"/>
                        <a:pt x="48" y="91"/>
                      </a:cubicBezTo>
                      <a:cubicBezTo>
                        <a:pt x="50" y="93"/>
                        <a:pt x="54" y="93"/>
                        <a:pt x="55" y="90"/>
                      </a:cubicBezTo>
                      <a:cubicBezTo>
                        <a:pt x="83" y="31"/>
                        <a:pt x="83" y="31"/>
                        <a:pt x="83" y="31"/>
                      </a:cubicBezTo>
                      <a:cubicBezTo>
                        <a:pt x="84" y="28"/>
                        <a:pt x="89" y="28"/>
                        <a:pt x="90" y="31"/>
                      </a:cubicBezTo>
                      <a:cubicBezTo>
                        <a:pt x="120" y="98"/>
                        <a:pt x="120" y="98"/>
                        <a:pt x="120" y="98"/>
                      </a:cubicBezTo>
                      <a:cubicBezTo>
                        <a:pt x="121" y="101"/>
                        <a:pt x="126" y="101"/>
                        <a:pt x="127" y="98"/>
                      </a:cubicBezTo>
                      <a:cubicBezTo>
                        <a:pt x="163" y="4"/>
                        <a:pt x="163" y="4"/>
                        <a:pt x="163" y="4"/>
                      </a:cubicBezTo>
                      <a:cubicBezTo>
                        <a:pt x="164" y="0"/>
                        <a:pt x="169" y="0"/>
                        <a:pt x="170" y="3"/>
                      </a:cubicBezTo>
                      <a:cubicBezTo>
                        <a:pt x="188" y="40"/>
                        <a:pt x="188" y="40"/>
                        <a:pt x="188" y="40"/>
                      </a:cubicBezTo>
                    </a:path>
                  </a:pathLst>
                </a:custGeom>
                <a:noFill/>
                <a:ln w="1905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grpSp>
        <p:nvGrpSpPr>
          <p:cNvPr id="147" name="קבוצה 146"/>
          <p:cNvGrpSpPr/>
          <p:nvPr/>
        </p:nvGrpSpPr>
        <p:grpSpPr>
          <a:xfrm>
            <a:off x="690144" y="751704"/>
            <a:ext cx="10807829" cy="145493"/>
            <a:chOff x="690144" y="751704"/>
            <a:chExt cx="10807829" cy="145493"/>
          </a:xfrm>
        </p:grpSpPr>
        <p:sp>
          <p:nvSpPr>
            <p:cNvPr id="148" name="מלבן 147"/>
            <p:cNvSpPr/>
            <p:nvPr/>
          </p:nvSpPr>
          <p:spPr>
            <a:xfrm rot="5400000">
              <a:off x="6020175" y="751704"/>
              <a:ext cx="145493" cy="1454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149" name="קבוצה 148"/>
            <p:cNvGrpSpPr/>
            <p:nvPr/>
          </p:nvGrpSpPr>
          <p:grpSpPr>
            <a:xfrm>
              <a:off x="690144" y="827316"/>
              <a:ext cx="10807829" cy="0"/>
              <a:chOff x="687486" y="827316"/>
              <a:chExt cx="10807829" cy="0"/>
            </a:xfrm>
          </p:grpSpPr>
          <p:cxnSp>
            <p:nvCxnSpPr>
              <p:cNvPr id="150" name="מחבר ישר 149"/>
              <p:cNvCxnSpPr/>
              <p:nvPr/>
            </p:nvCxnSpPr>
            <p:spPr>
              <a:xfrm flipH="1">
                <a:off x="687486"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1" name="מחבר ישר 150"/>
              <p:cNvCxnSpPr/>
              <p:nvPr/>
            </p:nvCxnSpPr>
            <p:spPr>
              <a:xfrm flipH="1">
                <a:off x="6270171"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4151145155"/>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1" y="1874798"/>
            <a:ext cx="12192001" cy="43917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13" name="מציין מיקום של מספר שקופית 5"/>
          <p:cNvSpPr>
            <a:spLocks noGrp="1"/>
          </p:cNvSpPr>
          <p:nvPr>
            <p:ph type="sldNum" sz="quarter" idx="12"/>
          </p:nvPr>
        </p:nvSpPr>
        <p:spPr>
          <a:xfrm>
            <a:off x="129165" y="6496485"/>
            <a:ext cx="336992" cy="301756"/>
          </a:xfrm>
        </p:spPr>
        <p:txBody>
          <a:bodyPr/>
          <a:lstStyle/>
          <a:p>
            <a:fld id="{E1F767F5-0C98-4706-8AFB-FCD5A80B5AF3}" type="slidenum">
              <a:rPr lang="he-IL" sz="1000" b="1" smtClean="0">
                <a:solidFill>
                  <a:schemeClr val="accent1"/>
                </a:solidFill>
              </a:rPr>
              <a:t>19</a:t>
            </a:fld>
            <a:endParaRPr lang="he-IL" sz="1000" b="1" dirty="0">
              <a:solidFill>
                <a:schemeClr val="accent1"/>
              </a:solidFill>
            </a:endParaRPr>
          </a:p>
        </p:txBody>
      </p:sp>
      <p:sp>
        <p:nvSpPr>
          <p:cNvPr id="16" name="TextBox 15"/>
          <p:cNvSpPr txBox="1"/>
          <p:nvPr/>
        </p:nvSpPr>
        <p:spPr>
          <a:xfrm>
            <a:off x="3055964" y="311249"/>
            <a:ext cx="6060141" cy="523220"/>
          </a:xfrm>
          <a:prstGeom prst="rect">
            <a:avLst/>
          </a:prstGeom>
          <a:noFill/>
        </p:spPr>
        <p:txBody>
          <a:bodyPr wrap="square" rtlCol="1">
            <a:spAutoFit/>
          </a:bodyPr>
          <a:lstStyle/>
          <a:p>
            <a:pPr algn="ctr"/>
            <a:r>
              <a:rPr lang="en-US" sz="2800" b="1" dirty="0">
                <a:solidFill>
                  <a:schemeClr val="accent1"/>
                </a:solidFill>
              </a:rPr>
              <a:t>WHY US</a:t>
            </a:r>
            <a:endParaRPr lang="he-IL" sz="2800" b="1" dirty="0">
              <a:solidFill>
                <a:schemeClr val="accent1"/>
              </a:solidFill>
            </a:endParaRPr>
          </a:p>
        </p:txBody>
      </p:sp>
      <p:sp>
        <p:nvSpPr>
          <p:cNvPr id="3" name="מלבן 2"/>
          <p:cNvSpPr/>
          <p:nvPr/>
        </p:nvSpPr>
        <p:spPr>
          <a:xfrm>
            <a:off x="3874282" y="1269643"/>
            <a:ext cx="1367462" cy="13674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bIns="46800" rtlCol="1" anchor="ctr"/>
          <a:lstStyle/>
          <a:p>
            <a:pPr marL="12700" algn="ctr" rtl="0">
              <a:lnSpc>
                <a:spcPct val="100000"/>
              </a:lnSpc>
            </a:pPr>
            <a:r>
              <a:rPr lang="en-US" b="1" dirty="0">
                <a:solidFill>
                  <a:schemeClr val="bg1"/>
                </a:solidFill>
                <a:cs typeface="Georgia"/>
              </a:rPr>
              <a:t>ON</a:t>
            </a:r>
            <a:r>
              <a:rPr lang="en-US" b="1" spc="355" dirty="0">
                <a:solidFill>
                  <a:schemeClr val="bg1"/>
                </a:solidFill>
                <a:cs typeface="Georgia"/>
              </a:rPr>
              <a:t> </a:t>
            </a:r>
          </a:p>
          <a:p>
            <a:pPr marL="12700" algn="ctr" rtl="0">
              <a:lnSpc>
                <a:spcPct val="100000"/>
              </a:lnSpc>
            </a:pPr>
            <a:r>
              <a:rPr lang="en-US" b="1" spc="-5" dirty="0">
                <a:solidFill>
                  <a:schemeClr val="bg1"/>
                </a:solidFill>
                <a:cs typeface="Georgia"/>
              </a:rPr>
              <a:t>TIME</a:t>
            </a:r>
            <a:endParaRPr lang="en-US" dirty="0">
              <a:solidFill>
                <a:schemeClr val="bg1"/>
              </a:solidFill>
              <a:cs typeface="Georgia"/>
            </a:endParaRPr>
          </a:p>
        </p:txBody>
      </p:sp>
      <p:sp>
        <p:nvSpPr>
          <p:cNvPr id="25" name="מלבן 24"/>
          <p:cNvSpPr/>
          <p:nvPr/>
        </p:nvSpPr>
        <p:spPr>
          <a:xfrm>
            <a:off x="5410614" y="1269643"/>
            <a:ext cx="1367462" cy="13674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bIns="46800" rtlCol="1" anchor="ctr"/>
          <a:lstStyle/>
          <a:p>
            <a:pPr marL="12700" algn="ctr" rtl="0">
              <a:lnSpc>
                <a:spcPct val="100000"/>
              </a:lnSpc>
            </a:pPr>
            <a:r>
              <a:rPr lang="en-US" b="1" spc="-5" dirty="0">
                <a:solidFill>
                  <a:schemeClr val="bg1"/>
                </a:solidFill>
                <a:cs typeface="Georgia"/>
              </a:rPr>
              <a:t>ON</a:t>
            </a:r>
            <a:r>
              <a:rPr lang="en-US" b="1" spc="-145" dirty="0">
                <a:solidFill>
                  <a:schemeClr val="bg1"/>
                </a:solidFill>
                <a:cs typeface="Georgia"/>
              </a:rPr>
              <a:t> </a:t>
            </a:r>
            <a:r>
              <a:rPr lang="en-US" b="1" spc="-5" dirty="0">
                <a:solidFill>
                  <a:schemeClr val="bg1"/>
                </a:solidFill>
                <a:cs typeface="Georgia"/>
              </a:rPr>
              <a:t>BUDGET</a:t>
            </a:r>
            <a:endParaRPr lang="en-US" dirty="0">
              <a:solidFill>
                <a:schemeClr val="bg1"/>
              </a:solidFill>
              <a:cs typeface="Georgia"/>
            </a:endParaRPr>
          </a:p>
        </p:txBody>
      </p:sp>
      <p:sp>
        <p:nvSpPr>
          <p:cNvPr id="26" name="מלבן 25"/>
          <p:cNvSpPr/>
          <p:nvPr/>
        </p:nvSpPr>
        <p:spPr>
          <a:xfrm>
            <a:off x="6931195" y="1269643"/>
            <a:ext cx="1367462" cy="13674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bIns="180000" rtlCol="1" anchor="ctr"/>
          <a:lstStyle/>
          <a:p>
            <a:pPr marL="12700" algn="ctr" rtl="0">
              <a:lnSpc>
                <a:spcPct val="100000"/>
              </a:lnSpc>
            </a:pPr>
            <a:r>
              <a:rPr lang="en-US" b="1" spc="-5" dirty="0">
                <a:solidFill>
                  <a:schemeClr val="bg1"/>
                </a:solidFill>
                <a:cs typeface="Georgia"/>
              </a:rPr>
              <a:t>ON</a:t>
            </a:r>
            <a:r>
              <a:rPr lang="en-US" b="1" spc="-145" dirty="0">
                <a:solidFill>
                  <a:schemeClr val="bg1"/>
                </a:solidFill>
                <a:cs typeface="Georgia"/>
              </a:rPr>
              <a:t> </a:t>
            </a:r>
            <a:r>
              <a:rPr lang="en-US" b="1" spc="-5" dirty="0">
                <a:solidFill>
                  <a:schemeClr val="bg1"/>
                </a:solidFill>
                <a:cs typeface="Georgia"/>
              </a:rPr>
              <a:t>QUALITY</a:t>
            </a:r>
            <a:endParaRPr lang="en-US" dirty="0">
              <a:solidFill>
                <a:schemeClr val="bg1"/>
              </a:solidFill>
              <a:cs typeface="Georgia"/>
            </a:endParaRPr>
          </a:p>
        </p:txBody>
      </p:sp>
      <p:grpSp>
        <p:nvGrpSpPr>
          <p:cNvPr id="22" name="קבוצה 21"/>
          <p:cNvGrpSpPr/>
          <p:nvPr/>
        </p:nvGrpSpPr>
        <p:grpSpPr>
          <a:xfrm>
            <a:off x="579949" y="2942440"/>
            <a:ext cx="1415772" cy="1062358"/>
            <a:chOff x="579949" y="2942440"/>
            <a:chExt cx="1415772" cy="1062358"/>
          </a:xfrm>
        </p:grpSpPr>
        <p:sp>
          <p:nvSpPr>
            <p:cNvPr id="56" name="מלבן 55"/>
            <p:cNvSpPr/>
            <p:nvPr/>
          </p:nvSpPr>
          <p:spPr>
            <a:xfrm>
              <a:off x="579949" y="3635466"/>
              <a:ext cx="1415772" cy="369332"/>
            </a:xfrm>
            <a:prstGeom prst="rect">
              <a:avLst/>
            </a:prstGeom>
          </p:spPr>
          <p:txBody>
            <a:bodyPr wrap="none">
              <a:spAutoFit/>
            </a:bodyPr>
            <a:lstStyle/>
            <a:p>
              <a:pPr algn="ctr"/>
              <a:r>
                <a:rPr lang="en-US" dirty="0">
                  <a:solidFill>
                    <a:schemeClr val="bg1"/>
                  </a:solidFill>
                </a:rPr>
                <a:t>FINANCING</a:t>
              </a:r>
              <a:endParaRPr lang="he-IL" dirty="0">
                <a:solidFill>
                  <a:schemeClr val="bg1"/>
                </a:solidFill>
              </a:endParaRPr>
            </a:p>
          </p:txBody>
        </p:sp>
        <p:grpSp>
          <p:nvGrpSpPr>
            <p:cNvPr id="58" name="Group 2203"/>
            <p:cNvGrpSpPr/>
            <p:nvPr/>
          </p:nvGrpSpPr>
          <p:grpSpPr>
            <a:xfrm>
              <a:off x="928227" y="2942440"/>
              <a:ext cx="780425" cy="486584"/>
              <a:chOff x="10348913" y="3435350"/>
              <a:chExt cx="1520826" cy="862013"/>
            </a:xfrm>
          </p:grpSpPr>
          <p:sp>
            <p:nvSpPr>
              <p:cNvPr id="59" name="Oval 27"/>
              <p:cNvSpPr>
                <a:spLocks noChangeArrowheads="1"/>
              </p:cNvSpPr>
              <p:nvPr/>
            </p:nvSpPr>
            <p:spPr bwMode="auto">
              <a:xfrm>
                <a:off x="10348913" y="3435350"/>
                <a:ext cx="808038" cy="288925"/>
              </a:xfrm>
              <a:prstGeom prst="ellipse">
                <a:avLst/>
              </a:prstGeom>
              <a:noFill/>
              <a:ln w="1905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 name="Freeform 28"/>
              <p:cNvSpPr>
                <a:spLocks/>
              </p:cNvSpPr>
              <p:nvPr/>
            </p:nvSpPr>
            <p:spPr bwMode="auto">
              <a:xfrm>
                <a:off x="10369551" y="3735388"/>
                <a:ext cx="771525" cy="133350"/>
              </a:xfrm>
              <a:custGeom>
                <a:avLst/>
                <a:gdLst>
                  <a:gd name="T0" fmla="*/ 144 w 144"/>
                  <a:gd name="T1" fmla="*/ 0 h 25"/>
                  <a:gd name="T2" fmla="*/ 72 w 144"/>
                  <a:gd name="T3" fmla="*/ 25 h 25"/>
                  <a:gd name="T4" fmla="*/ 0 w 144"/>
                  <a:gd name="T5" fmla="*/ 0 h 25"/>
                </a:gdLst>
                <a:ahLst/>
                <a:cxnLst>
                  <a:cxn ang="0">
                    <a:pos x="T0" y="T1"/>
                  </a:cxn>
                  <a:cxn ang="0">
                    <a:pos x="T2" y="T3"/>
                  </a:cxn>
                  <a:cxn ang="0">
                    <a:pos x="T4" y="T5"/>
                  </a:cxn>
                </a:cxnLst>
                <a:rect l="0" t="0" r="r" b="b"/>
                <a:pathLst>
                  <a:path w="144" h="25">
                    <a:moveTo>
                      <a:pt x="144" y="0"/>
                    </a:moveTo>
                    <a:cubicBezTo>
                      <a:pt x="144" y="14"/>
                      <a:pt x="111" y="25"/>
                      <a:pt x="72" y="25"/>
                    </a:cubicBezTo>
                    <a:cubicBezTo>
                      <a:pt x="32" y="25"/>
                      <a:pt x="0" y="14"/>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Freeform 29"/>
              <p:cNvSpPr>
                <a:spLocks/>
              </p:cNvSpPr>
              <p:nvPr/>
            </p:nvSpPr>
            <p:spPr bwMode="auto">
              <a:xfrm>
                <a:off x="10369551" y="3875088"/>
                <a:ext cx="771525" cy="138113"/>
              </a:xfrm>
              <a:custGeom>
                <a:avLst/>
                <a:gdLst>
                  <a:gd name="T0" fmla="*/ 144 w 144"/>
                  <a:gd name="T1" fmla="*/ 0 h 26"/>
                  <a:gd name="T2" fmla="*/ 72 w 144"/>
                  <a:gd name="T3" fmla="*/ 26 h 26"/>
                  <a:gd name="T4" fmla="*/ 0 w 144"/>
                  <a:gd name="T5" fmla="*/ 0 h 26"/>
                </a:gdLst>
                <a:ahLst/>
                <a:cxnLst>
                  <a:cxn ang="0">
                    <a:pos x="T0" y="T1"/>
                  </a:cxn>
                  <a:cxn ang="0">
                    <a:pos x="T2" y="T3"/>
                  </a:cxn>
                  <a:cxn ang="0">
                    <a:pos x="T4" y="T5"/>
                  </a:cxn>
                </a:cxnLst>
                <a:rect l="0" t="0" r="r" b="b"/>
                <a:pathLst>
                  <a:path w="144" h="26">
                    <a:moveTo>
                      <a:pt x="144" y="0"/>
                    </a:moveTo>
                    <a:cubicBezTo>
                      <a:pt x="144" y="14"/>
                      <a:pt x="111" y="26"/>
                      <a:pt x="72" y="26"/>
                    </a:cubicBezTo>
                    <a:cubicBezTo>
                      <a:pt x="32" y="26"/>
                      <a:pt x="0" y="14"/>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Freeform 30"/>
              <p:cNvSpPr>
                <a:spLocks/>
              </p:cNvSpPr>
              <p:nvPr/>
            </p:nvSpPr>
            <p:spPr bwMode="auto">
              <a:xfrm>
                <a:off x="10369551" y="4019550"/>
                <a:ext cx="771525" cy="133350"/>
              </a:xfrm>
              <a:custGeom>
                <a:avLst/>
                <a:gdLst>
                  <a:gd name="T0" fmla="*/ 144 w 144"/>
                  <a:gd name="T1" fmla="*/ 0 h 25"/>
                  <a:gd name="T2" fmla="*/ 72 w 144"/>
                  <a:gd name="T3" fmla="*/ 25 h 25"/>
                  <a:gd name="T4" fmla="*/ 0 w 144"/>
                  <a:gd name="T5" fmla="*/ 0 h 25"/>
                </a:gdLst>
                <a:ahLst/>
                <a:cxnLst>
                  <a:cxn ang="0">
                    <a:pos x="T0" y="T1"/>
                  </a:cxn>
                  <a:cxn ang="0">
                    <a:pos x="T2" y="T3"/>
                  </a:cxn>
                  <a:cxn ang="0">
                    <a:pos x="T4" y="T5"/>
                  </a:cxn>
                </a:cxnLst>
                <a:rect l="0" t="0" r="r" b="b"/>
                <a:pathLst>
                  <a:path w="144" h="25">
                    <a:moveTo>
                      <a:pt x="144" y="0"/>
                    </a:moveTo>
                    <a:cubicBezTo>
                      <a:pt x="144" y="14"/>
                      <a:pt x="111" y="25"/>
                      <a:pt x="72" y="25"/>
                    </a:cubicBezTo>
                    <a:cubicBezTo>
                      <a:pt x="32" y="25"/>
                      <a:pt x="0" y="14"/>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Freeform 31"/>
              <p:cNvSpPr>
                <a:spLocks/>
              </p:cNvSpPr>
              <p:nvPr/>
            </p:nvSpPr>
            <p:spPr bwMode="auto">
              <a:xfrm>
                <a:off x="10369551" y="4159250"/>
                <a:ext cx="771525" cy="138113"/>
              </a:xfrm>
              <a:custGeom>
                <a:avLst/>
                <a:gdLst>
                  <a:gd name="T0" fmla="*/ 144 w 144"/>
                  <a:gd name="T1" fmla="*/ 0 h 26"/>
                  <a:gd name="T2" fmla="*/ 72 w 144"/>
                  <a:gd name="T3" fmla="*/ 26 h 26"/>
                  <a:gd name="T4" fmla="*/ 0 w 144"/>
                  <a:gd name="T5" fmla="*/ 0 h 26"/>
                </a:gdLst>
                <a:ahLst/>
                <a:cxnLst>
                  <a:cxn ang="0">
                    <a:pos x="T0" y="T1"/>
                  </a:cxn>
                  <a:cxn ang="0">
                    <a:pos x="T2" y="T3"/>
                  </a:cxn>
                  <a:cxn ang="0">
                    <a:pos x="T4" y="T5"/>
                  </a:cxn>
                </a:cxnLst>
                <a:rect l="0" t="0" r="r" b="b"/>
                <a:pathLst>
                  <a:path w="144" h="26">
                    <a:moveTo>
                      <a:pt x="144" y="0"/>
                    </a:moveTo>
                    <a:cubicBezTo>
                      <a:pt x="144" y="14"/>
                      <a:pt x="111" y="26"/>
                      <a:pt x="72" y="26"/>
                    </a:cubicBezTo>
                    <a:cubicBezTo>
                      <a:pt x="32" y="26"/>
                      <a:pt x="0" y="14"/>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 name="Freeform 32"/>
              <p:cNvSpPr>
                <a:spLocks/>
              </p:cNvSpPr>
              <p:nvPr/>
            </p:nvSpPr>
            <p:spPr bwMode="auto">
              <a:xfrm>
                <a:off x="11210926" y="3713163"/>
                <a:ext cx="658813" cy="279400"/>
              </a:xfrm>
              <a:custGeom>
                <a:avLst/>
                <a:gdLst>
                  <a:gd name="T0" fmla="*/ 0 w 123"/>
                  <a:gd name="T1" fmla="*/ 8 h 52"/>
                  <a:gd name="T2" fmla="*/ 51 w 123"/>
                  <a:gd name="T3" fmla="*/ 0 h 52"/>
                  <a:gd name="T4" fmla="*/ 123 w 123"/>
                  <a:gd name="T5" fmla="*/ 26 h 52"/>
                  <a:gd name="T6" fmla="*/ 51 w 123"/>
                  <a:gd name="T7" fmla="*/ 52 h 52"/>
                  <a:gd name="T8" fmla="*/ 0 w 123"/>
                  <a:gd name="T9" fmla="*/ 44 h 52"/>
                </a:gdLst>
                <a:ahLst/>
                <a:cxnLst>
                  <a:cxn ang="0">
                    <a:pos x="T0" y="T1"/>
                  </a:cxn>
                  <a:cxn ang="0">
                    <a:pos x="T2" y="T3"/>
                  </a:cxn>
                  <a:cxn ang="0">
                    <a:pos x="T4" y="T5"/>
                  </a:cxn>
                  <a:cxn ang="0">
                    <a:pos x="T6" y="T7"/>
                  </a:cxn>
                  <a:cxn ang="0">
                    <a:pos x="T8" y="T9"/>
                  </a:cxn>
                </a:cxnLst>
                <a:rect l="0" t="0" r="r" b="b"/>
                <a:pathLst>
                  <a:path w="123" h="52">
                    <a:moveTo>
                      <a:pt x="0" y="8"/>
                    </a:moveTo>
                    <a:cubicBezTo>
                      <a:pt x="13" y="3"/>
                      <a:pt x="32" y="0"/>
                      <a:pt x="51" y="0"/>
                    </a:cubicBezTo>
                    <a:cubicBezTo>
                      <a:pt x="91" y="0"/>
                      <a:pt x="123" y="12"/>
                      <a:pt x="123" y="26"/>
                    </a:cubicBezTo>
                    <a:cubicBezTo>
                      <a:pt x="123" y="40"/>
                      <a:pt x="91" y="52"/>
                      <a:pt x="51" y="52"/>
                    </a:cubicBezTo>
                    <a:cubicBezTo>
                      <a:pt x="31" y="52"/>
                      <a:pt x="13" y="49"/>
                      <a:pt x="0" y="44"/>
                    </a:cubicBezTo>
                  </a:path>
                </a:pathLst>
              </a:custGeom>
              <a:noFill/>
              <a:ln w="1905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 name="Freeform 33"/>
              <p:cNvSpPr>
                <a:spLocks/>
              </p:cNvSpPr>
              <p:nvPr/>
            </p:nvSpPr>
            <p:spPr bwMode="auto">
              <a:xfrm>
                <a:off x="11210926" y="4008438"/>
                <a:ext cx="642938" cy="133350"/>
              </a:xfrm>
              <a:custGeom>
                <a:avLst/>
                <a:gdLst>
                  <a:gd name="T0" fmla="*/ 120 w 120"/>
                  <a:gd name="T1" fmla="*/ 0 h 25"/>
                  <a:gd name="T2" fmla="*/ 50 w 120"/>
                  <a:gd name="T3" fmla="*/ 25 h 25"/>
                  <a:gd name="T4" fmla="*/ 0 w 120"/>
                  <a:gd name="T5" fmla="*/ 17 h 25"/>
                </a:gdLst>
                <a:ahLst/>
                <a:cxnLst>
                  <a:cxn ang="0">
                    <a:pos x="T0" y="T1"/>
                  </a:cxn>
                  <a:cxn ang="0">
                    <a:pos x="T2" y="T3"/>
                  </a:cxn>
                  <a:cxn ang="0">
                    <a:pos x="T4" y="T5"/>
                  </a:cxn>
                </a:cxnLst>
                <a:rect l="0" t="0" r="r" b="b"/>
                <a:pathLst>
                  <a:path w="120" h="25">
                    <a:moveTo>
                      <a:pt x="120" y="0"/>
                    </a:moveTo>
                    <a:cubicBezTo>
                      <a:pt x="120" y="14"/>
                      <a:pt x="89" y="25"/>
                      <a:pt x="50" y="25"/>
                    </a:cubicBezTo>
                    <a:cubicBezTo>
                      <a:pt x="30" y="25"/>
                      <a:pt x="12" y="22"/>
                      <a:pt x="0" y="17"/>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 name="Freeform 34"/>
              <p:cNvSpPr>
                <a:spLocks/>
              </p:cNvSpPr>
              <p:nvPr/>
            </p:nvSpPr>
            <p:spPr bwMode="auto">
              <a:xfrm>
                <a:off x="11210926" y="4141788"/>
                <a:ext cx="642938" cy="134938"/>
              </a:xfrm>
              <a:custGeom>
                <a:avLst/>
                <a:gdLst>
                  <a:gd name="T0" fmla="*/ 120 w 120"/>
                  <a:gd name="T1" fmla="*/ 0 h 25"/>
                  <a:gd name="T2" fmla="*/ 50 w 120"/>
                  <a:gd name="T3" fmla="*/ 25 h 25"/>
                  <a:gd name="T4" fmla="*/ 0 w 120"/>
                  <a:gd name="T5" fmla="*/ 17 h 25"/>
                </a:gdLst>
                <a:ahLst/>
                <a:cxnLst>
                  <a:cxn ang="0">
                    <a:pos x="T0" y="T1"/>
                  </a:cxn>
                  <a:cxn ang="0">
                    <a:pos x="T2" y="T3"/>
                  </a:cxn>
                  <a:cxn ang="0">
                    <a:pos x="T4" y="T5"/>
                  </a:cxn>
                </a:cxnLst>
                <a:rect l="0" t="0" r="r" b="b"/>
                <a:pathLst>
                  <a:path w="120" h="25">
                    <a:moveTo>
                      <a:pt x="120" y="0"/>
                    </a:moveTo>
                    <a:cubicBezTo>
                      <a:pt x="120" y="14"/>
                      <a:pt x="89" y="25"/>
                      <a:pt x="50" y="25"/>
                    </a:cubicBezTo>
                    <a:cubicBezTo>
                      <a:pt x="30" y="25"/>
                      <a:pt x="12" y="22"/>
                      <a:pt x="0" y="17"/>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27" name="קבוצה 26"/>
          <p:cNvGrpSpPr/>
          <p:nvPr/>
        </p:nvGrpSpPr>
        <p:grpSpPr>
          <a:xfrm>
            <a:off x="7615850" y="2768602"/>
            <a:ext cx="2058353" cy="1453920"/>
            <a:chOff x="9849244" y="2830501"/>
            <a:chExt cx="2058353" cy="1453920"/>
          </a:xfrm>
        </p:grpSpPr>
        <p:sp>
          <p:nvSpPr>
            <p:cNvPr id="53" name="מלבן 52"/>
            <p:cNvSpPr/>
            <p:nvPr/>
          </p:nvSpPr>
          <p:spPr>
            <a:xfrm>
              <a:off x="9849244" y="3638090"/>
              <a:ext cx="2058353" cy="646331"/>
            </a:xfrm>
            <a:prstGeom prst="rect">
              <a:avLst/>
            </a:prstGeom>
          </p:spPr>
          <p:txBody>
            <a:bodyPr wrap="square">
              <a:spAutoFit/>
            </a:bodyPr>
            <a:lstStyle/>
            <a:p>
              <a:pPr algn="ctr"/>
              <a:r>
                <a:rPr lang="en-US" dirty="0">
                  <a:solidFill>
                    <a:schemeClr val="bg1"/>
                  </a:solidFill>
                </a:rPr>
                <a:t>TECHNOLOGY AND KNOWHOW</a:t>
              </a:r>
              <a:endParaRPr lang="he-IL" dirty="0">
                <a:solidFill>
                  <a:schemeClr val="bg1"/>
                </a:solidFill>
              </a:endParaRPr>
            </a:p>
          </p:txBody>
        </p:sp>
        <p:grpSp>
          <p:nvGrpSpPr>
            <p:cNvPr id="81" name="Group 27"/>
            <p:cNvGrpSpPr/>
            <p:nvPr/>
          </p:nvGrpSpPr>
          <p:grpSpPr>
            <a:xfrm>
              <a:off x="10618519" y="2830501"/>
              <a:ext cx="560102" cy="675732"/>
              <a:chOff x="8659950" y="7813445"/>
              <a:chExt cx="1091479" cy="1316809"/>
            </a:xfrm>
          </p:grpSpPr>
          <p:grpSp>
            <p:nvGrpSpPr>
              <p:cNvPr id="82" name="Group 183"/>
              <p:cNvGrpSpPr/>
              <p:nvPr/>
            </p:nvGrpSpPr>
            <p:grpSpPr>
              <a:xfrm>
                <a:off x="8824210" y="7989953"/>
                <a:ext cx="431398" cy="433559"/>
                <a:chOff x="8499513" y="5564035"/>
                <a:chExt cx="950913" cy="955675"/>
              </a:xfrm>
            </p:grpSpPr>
            <p:sp>
              <p:nvSpPr>
                <p:cNvPr id="84" name="Freeform 5"/>
                <p:cNvSpPr>
                  <a:spLocks noEditPoints="1"/>
                </p:cNvSpPr>
                <p:nvPr/>
              </p:nvSpPr>
              <p:spPr bwMode="auto">
                <a:xfrm>
                  <a:off x="8499513" y="5564035"/>
                  <a:ext cx="950913" cy="955675"/>
                </a:xfrm>
                <a:custGeom>
                  <a:avLst/>
                  <a:gdLst>
                    <a:gd name="T0" fmla="*/ 109 w 178"/>
                    <a:gd name="T1" fmla="*/ 24 h 178"/>
                    <a:gd name="T2" fmla="*/ 109 w 178"/>
                    <a:gd name="T3" fmla="*/ 3 h 178"/>
                    <a:gd name="T4" fmla="*/ 106 w 178"/>
                    <a:gd name="T5" fmla="*/ 2 h 178"/>
                    <a:gd name="T6" fmla="*/ 71 w 178"/>
                    <a:gd name="T7" fmla="*/ 2 h 178"/>
                    <a:gd name="T8" fmla="*/ 68 w 178"/>
                    <a:gd name="T9" fmla="*/ 3 h 178"/>
                    <a:gd name="T10" fmla="*/ 68 w 178"/>
                    <a:gd name="T11" fmla="*/ 24 h 178"/>
                    <a:gd name="T12" fmla="*/ 149 w 178"/>
                    <a:gd name="T13" fmla="*/ 58 h 178"/>
                    <a:gd name="T14" fmla="*/ 164 w 178"/>
                    <a:gd name="T15" fmla="*/ 43 h 178"/>
                    <a:gd name="T16" fmla="*/ 163 w 178"/>
                    <a:gd name="T17" fmla="*/ 40 h 178"/>
                    <a:gd name="T18" fmla="*/ 152 w 178"/>
                    <a:gd name="T19" fmla="*/ 27 h 178"/>
                    <a:gd name="T20" fmla="*/ 151 w 178"/>
                    <a:gd name="T21" fmla="*/ 26 h 178"/>
                    <a:gd name="T22" fmla="*/ 138 w 178"/>
                    <a:gd name="T23" fmla="*/ 15 h 178"/>
                    <a:gd name="T24" fmla="*/ 135 w 178"/>
                    <a:gd name="T25" fmla="*/ 14 h 178"/>
                    <a:gd name="T26" fmla="*/ 121 w 178"/>
                    <a:gd name="T27" fmla="*/ 28 h 178"/>
                    <a:gd name="T28" fmla="*/ 154 w 178"/>
                    <a:gd name="T29" fmla="*/ 110 h 178"/>
                    <a:gd name="T30" fmla="*/ 175 w 178"/>
                    <a:gd name="T31" fmla="*/ 110 h 178"/>
                    <a:gd name="T32" fmla="*/ 176 w 178"/>
                    <a:gd name="T33" fmla="*/ 107 h 178"/>
                    <a:gd name="T34" fmla="*/ 178 w 178"/>
                    <a:gd name="T35" fmla="*/ 89 h 178"/>
                    <a:gd name="T36" fmla="*/ 176 w 178"/>
                    <a:gd name="T37" fmla="*/ 72 h 178"/>
                    <a:gd name="T38" fmla="*/ 175 w 178"/>
                    <a:gd name="T39" fmla="*/ 69 h 178"/>
                    <a:gd name="T40" fmla="*/ 154 w 178"/>
                    <a:gd name="T41" fmla="*/ 69 h 178"/>
                    <a:gd name="T42" fmla="*/ 120 w 178"/>
                    <a:gd name="T43" fmla="*/ 150 h 178"/>
                    <a:gd name="T44" fmla="*/ 135 w 178"/>
                    <a:gd name="T45" fmla="*/ 165 h 178"/>
                    <a:gd name="T46" fmla="*/ 138 w 178"/>
                    <a:gd name="T47" fmla="*/ 163 h 178"/>
                    <a:gd name="T48" fmla="*/ 151 w 178"/>
                    <a:gd name="T49" fmla="*/ 152 h 178"/>
                    <a:gd name="T50" fmla="*/ 152 w 178"/>
                    <a:gd name="T51" fmla="*/ 152 h 178"/>
                    <a:gd name="T52" fmla="*/ 163 w 178"/>
                    <a:gd name="T53" fmla="*/ 139 h 178"/>
                    <a:gd name="T54" fmla="*/ 164 w 178"/>
                    <a:gd name="T55" fmla="*/ 136 h 178"/>
                    <a:gd name="T56" fmla="*/ 149 w 178"/>
                    <a:gd name="T57" fmla="*/ 121 h 178"/>
                    <a:gd name="T58" fmla="*/ 68 w 178"/>
                    <a:gd name="T59" fmla="*/ 155 h 178"/>
                    <a:gd name="T60" fmla="*/ 68 w 178"/>
                    <a:gd name="T61" fmla="*/ 176 h 178"/>
                    <a:gd name="T62" fmla="*/ 71 w 178"/>
                    <a:gd name="T63" fmla="*/ 176 h 178"/>
                    <a:gd name="T64" fmla="*/ 89 w 178"/>
                    <a:gd name="T65" fmla="*/ 178 h 178"/>
                    <a:gd name="T66" fmla="*/ 89 w 178"/>
                    <a:gd name="T67" fmla="*/ 178 h 178"/>
                    <a:gd name="T68" fmla="*/ 106 w 178"/>
                    <a:gd name="T69" fmla="*/ 176 h 178"/>
                    <a:gd name="T70" fmla="*/ 109 w 178"/>
                    <a:gd name="T71" fmla="*/ 176 h 178"/>
                    <a:gd name="T72" fmla="*/ 109 w 178"/>
                    <a:gd name="T73" fmla="*/ 155 h 178"/>
                    <a:gd name="T74" fmla="*/ 28 w 178"/>
                    <a:gd name="T75" fmla="*/ 121 h 178"/>
                    <a:gd name="T76" fmla="*/ 13 w 178"/>
                    <a:gd name="T77" fmla="*/ 136 h 178"/>
                    <a:gd name="T78" fmla="*/ 15 w 178"/>
                    <a:gd name="T79" fmla="*/ 139 h 178"/>
                    <a:gd name="T80" fmla="*/ 26 w 178"/>
                    <a:gd name="T81" fmla="*/ 152 h 178"/>
                    <a:gd name="T82" fmla="*/ 40 w 178"/>
                    <a:gd name="T83" fmla="*/ 163 h 178"/>
                    <a:gd name="T84" fmla="*/ 42 w 178"/>
                    <a:gd name="T85" fmla="*/ 165 h 178"/>
                    <a:gd name="T86" fmla="*/ 57 w 178"/>
                    <a:gd name="T87" fmla="*/ 150 h 178"/>
                    <a:gd name="T88" fmla="*/ 23 w 178"/>
                    <a:gd name="T89" fmla="*/ 69 h 178"/>
                    <a:gd name="T90" fmla="*/ 2 w 178"/>
                    <a:gd name="T91" fmla="*/ 69 h 178"/>
                    <a:gd name="T92" fmla="*/ 2 w 178"/>
                    <a:gd name="T93" fmla="*/ 72 h 178"/>
                    <a:gd name="T94" fmla="*/ 0 w 178"/>
                    <a:gd name="T95" fmla="*/ 89 h 178"/>
                    <a:gd name="T96" fmla="*/ 2 w 178"/>
                    <a:gd name="T97" fmla="*/ 107 h 178"/>
                    <a:gd name="T98" fmla="*/ 2 w 178"/>
                    <a:gd name="T99" fmla="*/ 110 h 178"/>
                    <a:gd name="T100" fmla="*/ 23 w 178"/>
                    <a:gd name="T101" fmla="*/ 110 h 178"/>
                    <a:gd name="T102" fmla="*/ 57 w 178"/>
                    <a:gd name="T103" fmla="*/ 29 h 178"/>
                    <a:gd name="T104" fmla="*/ 42 w 178"/>
                    <a:gd name="T105" fmla="*/ 14 h 178"/>
                    <a:gd name="T106" fmla="*/ 40 w 178"/>
                    <a:gd name="T107" fmla="*/ 15 h 178"/>
                    <a:gd name="T108" fmla="*/ 15 w 178"/>
                    <a:gd name="T109" fmla="*/ 40 h 178"/>
                    <a:gd name="T110" fmla="*/ 13 w 178"/>
                    <a:gd name="T111" fmla="*/ 43 h 178"/>
                    <a:gd name="T112" fmla="*/ 28 w 178"/>
                    <a:gd name="T113" fmla="*/ 5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78" h="178">
                      <a:moveTo>
                        <a:pt x="109" y="24"/>
                      </a:moveTo>
                      <a:cubicBezTo>
                        <a:pt x="109" y="3"/>
                        <a:pt x="109" y="3"/>
                        <a:pt x="109" y="3"/>
                      </a:cubicBezTo>
                      <a:cubicBezTo>
                        <a:pt x="106" y="2"/>
                        <a:pt x="106" y="2"/>
                        <a:pt x="106" y="2"/>
                      </a:cubicBezTo>
                      <a:cubicBezTo>
                        <a:pt x="95" y="0"/>
                        <a:pt x="83" y="0"/>
                        <a:pt x="71" y="2"/>
                      </a:cubicBezTo>
                      <a:cubicBezTo>
                        <a:pt x="68" y="3"/>
                        <a:pt x="68" y="3"/>
                        <a:pt x="68" y="3"/>
                      </a:cubicBezTo>
                      <a:cubicBezTo>
                        <a:pt x="68" y="24"/>
                        <a:pt x="68" y="24"/>
                        <a:pt x="68" y="24"/>
                      </a:cubicBezTo>
                      <a:moveTo>
                        <a:pt x="149" y="58"/>
                      </a:moveTo>
                      <a:cubicBezTo>
                        <a:pt x="164" y="43"/>
                        <a:pt x="164" y="43"/>
                        <a:pt x="164" y="43"/>
                      </a:cubicBezTo>
                      <a:cubicBezTo>
                        <a:pt x="163" y="40"/>
                        <a:pt x="163" y="40"/>
                        <a:pt x="163" y="40"/>
                      </a:cubicBezTo>
                      <a:cubicBezTo>
                        <a:pt x="159" y="35"/>
                        <a:pt x="156" y="31"/>
                        <a:pt x="152" y="27"/>
                      </a:cubicBezTo>
                      <a:cubicBezTo>
                        <a:pt x="151" y="26"/>
                        <a:pt x="151" y="26"/>
                        <a:pt x="151" y="26"/>
                      </a:cubicBezTo>
                      <a:cubicBezTo>
                        <a:pt x="147" y="22"/>
                        <a:pt x="143" y="19"/>
                        <a:pt x="138" y="15"/>
                      </a:cubicBezTo>
                      <a:cubicBezTo>
                        <a:pt x="135" y="14"/>
                        <a:pt x="135" y="14"/>
                        <a:pt x="135" y="14"/>
                      </a:cubicBezTo>
                      <a:cubicBezTo>
                        <a:pt x="121" y="28"/>
                        <a:pt x="121" y="28"/>
                        <a:pt x="121" y="28"/>
                      </a:cubicBezTo>
                      <a:moveTo>
                        <a:pt x="154" y="110"/>
                      </a:moveTo>
                      <a:cubicBezTo>
                        <a:pt x="175" y="110"/>
                        <a:pt x="175" y="110"/>
                        <a:pt x="175" y="110"/>
                      </a:cubicBezTo>
                      <a:cubicBezTo>
                        <a:pt x="176" y="107"/>
                        <a:pt x="176" y="107"/>
                        <a:pt x="176" y="107"/>
                      </a:cubicBezTo>
                      <a:cubicBezTo>
                        <a:pt x="177" y="101"/>
                        <a:pt x="178" y="95"/>
                        <a:pt x="178" y="89"/>
                      </a:cubicBezTo>
                      <a:cubicBezTo>
                        <a:pt x="178" y="83"/>
                        <a:pt x="177" y="78"/>
                        <a:pt x="176" y="72"/>
                      </a:cubicBezTo>
                      <a:cubicBezTo>
                        <a:pt x="175" y="69"/>
                        <a:pt x="175" y="69"/>
                        <a:pt x="175" y="69"/>
                      </a:cubicBezTo>
                      <a:cubicBezTo>
                        <a:pt x="154" y="69"/>
                        <a:pt x="154" y="69"/>
                        <a:pt x="154" y="69"/>
                      </a:cubicBezTo>
                      <a:moveTo>
                        <a:pt x="120" y="150"/>
                      </a:moveTo>
                      <a:cubicBezTo>
                        <a:pt x="135" y="165"/>
                        <a:pt x="135" y="165"/>
                        <a:pt x="135" y="165"/>
                      </a:cubicBezTo>
                      <a:cubicBezTo>
                        <a:pt x="138" y="163"/>
                        <a:pt x="138" y="163"/>
                        <a:pt x="138" y="163"/>
                      </a:cubicBezTo>
                      <a:cubicBezTo>
                        <a:pt x="143" y="160"/>
                        <a:pt x="147" y="156"/>
                        <a:pt x="151" y="152"/>
                      </a:cubicBezTo>
                      <a:cubicBezTo>
                        <a:pt x="152" y="152"/>
                        <a:pt x="152" y="152"/>
                        <a:pt x="152" y="152"/>
                      </a:cubicBezTo>
                      <a:cubicBezTo>
                        <a:pt x="156" y="148"/>
                        <a:pt x="159" y="143"/>
                        <a:pt x="163" y="139"/>
                      </a:cubicBezTo>
                      <a:cubicBezTo>
                        <a:pt x="164" y="136"/>
                        <a:pt x="164" y="136"/>
                        <a:pt x="164" y="136"/>
                      </a:cubicBezTo>
                      <a:cubicBezTo>
                        <a:pt x="149" y="121"/>
                        <a:pt x="149" y="121"/>
                        <a:pt x="149" y="121"/>
                      </a:cubicBezTo>
                      <a:moveTo>
                        <a:pt x="68" y="155"/>
                      </a:moveTo>
                      <a:cubicBezTo>
                        <a:pt x="68" y="176"/>
                        <a:pt x="68" y="176"/>
                        <a:pt x="68" y="176"/>
                      </a:cubicBezTo>
                      <a:cubicBezTo>
                        <a:pt x="71" y="176"/>
                        <a:pt x="71" y="176"/>
                        <a:pt x="71" y="176"/>
                      </a:cubicBezTo>
                      <a:cubicBezTo>
                        <a:pt x="77" y="178"/>
                        <a:pt x="83" y="178"/>
                        <a:pt x="89" y="178"/>
                      </a:cubicBezTo>
                      <a:cubicBezTo>
                        <a:pt x="89" y="178"/>
                        <a:pt x="89" y="178"/>
                        <a:pt x="89" y="178"/>
                      </a:cubicBezTo>
                      <a:cubicBezTo>
                        <a:pt x="95" y="178"/>
                        <a:pt x="101" y="178"/>
                        <a:pt x="106" y="176"/>
                      </a:cubicBezTo>
                      <a:cubicBezTo>
                        <a:pt x="109" y="176"/>
                        <a:pt x="109" y="176"/>
                        <a:pt x="109" y="176"/>
                      </a:cubicBezTo>
                      <a:cubicBezTo>
                        <a:pt x="109" y="155"/>
                        <a:pt x="109" y="155"/>
                        <a:pt x="109" y="155"/>
                      </a:cubicBezTo>
                      <a:moveTo>
                        <a:pt x="28" y="121"/>
                      </a:moveTo>
                      <a:cubicBezTo>
                        <a:pt x="13" y="136"/>
                        <a:pt x="13" y="136"/>
                        <a:pt x="13" y="136"/>
                      </a:cubicBezTo>
                      <a:cubicBezTo>
                        <a:pt x="15" y="139"/>
                        <a:pt x="15" y="139"/>
                        <a:pt x="15" y="139"/>
                      </a:cubicBezTo>
                      <a:cubicBezTo>
                        <a:pt x="18" y="143"/>
                        <a:pt x="22" y="148"/>
                        <a:pt x="26" y="152"/>
                      </a:cubicBezTo>
                      <a:cubicBezTo>
                        <a:pt x="30" y="156"/>
                        <a:pt x="35" y="160"/>
                        <a:pt x="40" y="163"/>
                      </a:cubicBezTo>
                      <a:cubicBezTo>
                        <a:pt x="42" y="165"/>
                        <a:pt x="42" y="165"/>
                        <a:pt x="42" y="165"/>
                      </a:cubicBezTo>
                      <a:cubicBezTo>
                        <a:pt x="57" y="150"/>
                        <a:pt x="57" y="150"/>
                        <a:pt x="57" y="150"/>
                      </a:cubicBezTo>
                      <a:moveTo>
                        <a:pt x="23" y="69"/>
                      </a:moveTo>
                      <a:cubicBezTo>
                        <a:pt x="2" y="69"/>
                        <a:pt x="2" y="69"/>
                        <a:pt x="2" y="69"/>
                      </a:cubicBezTo>
                      <a:cubicBezTo>
                        <a:pt x="2" y="72"/>
                        <a:pt x="2" y="72"/>
                        <a:pt x="2" y="72"/>
                      </a:cubicBezTo>
                      <a:cubicBezTo>
                        <a:pt x="1" y="78"/>
                        <a:pt x="0" y="84"/>
                        <a:pt x="0" y="89"/>
                      </a:cubicBezTo>
                      <a:cubicBezTo>
                        <a:pt x="0" y="95"/>
                        <a:pt x="1" y="101"/>
                        <a:pt x="2" y="107"/>
                      </a:cubicBezTo>
                      <a:cubicBezTo>
                        <a:pt x="2" y="110"/>
                        <a:pt x="2" y="110"/>
                        <a:pt x="2" y="110"/>
                      </a:cubicBezTo>
                      <a:cubicBezTo>
                        <a:pt x="23" y="110"/>
                        <a:pt x="23" y="110"/>
                        <a:pt x="23" y="110"/>
                      </a:cubicBezTo>
                      <a:moveTo>
                        <a:pt x="57" y="29"/>
                      </a:moveTo>
                      <a:cubicBezTo>
                        <a:pt x="42" y="14"/>
                        <a:pt x="42" y="14"/>
                        <a:pt x="42" y="14"/>
                      </a:cubicBezTo>
                      <a:cubicBezTo>
                        <a:pt x="40" y="15"/>
                        <a:pt x="40" y="15"/>
                        <a:pt x="40" y="15"/>
                      </a:cubicBezTo>
                      <a:cubicBezTo>
                        <a:pt x="30" y="22"/>
                        <a:pt x="21" y="30"/>
                        <a:pt x="15" y="40"/>
                      </a:cubicBezTo>
                      <a:cubicBezTo>
                        <a:pt x="13" y="43"/>
                        <a:pt x="13" y="43"/>
                        <a:pt x="13" y="43"/>
                      </a:cubicBezTo>
                      <a:cubicBezTo>
                        <a:pt x="28" y="58"/>
                        <a:pt x="28" y="58"/>
                        <a:pt x="28" y="58"/>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 name="Oval 6"/>
                <p:cNvSpPr>
                  <a:spLocks noChangeArrowheads="1"/>
                </p:cNvSpPr>
                <p:nvPr/>
              </p:nvSpPr>
              <p:spPr bwMode="auto">
                <a:xfrm>
                  <a:off x="8761454" y="5832324"/>
                  <a:ext cx="420687" cy="423863"/>
                </a:xfrm>
                <a:prstGeom prst="ellipse">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83" name="Freeform 21"/>
              <p:cNvSpPr>
                <a:spLocks/>
              </p:cNvSpPr>
              <p:nvPr/>
            </p:nvSpPr>
            <p:spPr bwMode="auto">
              <a:xfrm>
                <a:off x="8659950" y="7813445"/>
                <a:ext cx="1091479" cy="1316809"/>
              </a:xfrm>
              <a:custGeom>
                <a:avLst/>
                <a:gdLst>
                  <a:gd name="T0" fmla="*/ 74 w 352"/>
                  <a:gd name="T1" fmla="*/ 425 h 425"/>
                  <a:gd name="T2" fmla="*/ 74 w 352"/>
                  <a:gd name="T3" fmla="*/ 332 h 425"/>
                  <a:gd name="T4" fmla="*/ 48 w 352"/>
                  <a:gd name="T5" fmla="*/ 273 h 425"/>
                  <a:gd name="T6" fmla="*/ 0 w 352"/>
                  <a:gd name="T7" fmla="*/ 140 h 425"/>
                  <a:gd name="T8" fmla="*/ 159 w 352"/>
                  <a:gd name="T9" fmla="*/ 0 h 425"/>
                  <a:gd name="T10" fmla="*/ 169 w 352"/>
                  <a:gd name="T11" fmla="*/ 1 h 425"/>
                  <a:gd name="T12" fmla="*/ 304 w 352"/>
                  <a:gd name="T13" fmla="*/ 115 h 425"/>
                  <a:gd name="T14" fmla="*/ 337 w 352"/>
                  <a:gd name="T15" fmla="*/ 189 h 425"/>
                  <a:gd name="T16" fmla="*/ 348 w 352"/>
                  <a:gd name="T17" fmla="*/ 222 h 425"/>
                  <a:gd name="T18" fmla="*/ 336 w 352"/>
                  <a:gd name="T19" fmla="*/ 228 h 425"/>
                  <a:gd name="T20" fmla="*/ 332 w 352"/>
                  <a:gd name="T21" fmla="*/ 228 h 425"/>
                  <a:gd name="T22" fmla="*/ 332 w 352"/>
                  <a:gd name="T23" fmla="*/ 228 h 425"/>
                  <a:gd name="T24" fmla="*/ 326 w 352"/>
                  <a:gd name="T25" fmla="*/ 236 h 425"/>
                  <a:gd name="T26" fmla="*/ 326 w 352"/>
                  <a:gd name="T27" fmla="*/ 236 h 425"/>
                  <a:gd name="T28" fmla="*/ 330 w 352"/>
                  <a:gd name="T29" fmla="*/ 280 h 425"/>
                  <a:gd name="T30" fmla="*/ 330 w 352"/>
                  <a:gd name="T31" fmla="*/ 280 h 425"/>
                  <a:gd name="T32" fmla="*/ 330 w 352"/>
                  <a:gd name="T33" fmla="*/ 283 h 425"/>
                  <a:gd name="T34" fmla="*/ 330 w 352"/>
                  <a:gd name="T35" fmla="*/ 287 h 425"/>
                  <a:gd name="T36" fmla="*/ 330 w 352"/>
                  <a:gd name="T37" fmla="*/ 287 h 425"/>
                  <a:gd name="T38" fmla="*/ 330 w 352"/>
                  <a:gd name="T39" fmla="*/ 303 h 425"/>
                  <a:gd name="T40" fmla="*/ 304 w 352"/>
                  <a:gd name="T41" fmla="*/ 330 h 425"/>
                  <a:gd name="T42" fmla="*/ 303 w 352"/>
                  <a:gd name="T43" fmla="*/ 330 h 425"/>
                  <a:gd name="T44" fmla="*/ 249 w 352"/>
                  <a:gd name="T45" fmla="*/ 339 h 425"/>
                  <a:gd name="T46" fmla="*/ 247 w 352"/>
                  <a:gd name="T47" fmla="*/ 341 h 425"/>
                  <a:gd name="T48" fmla="*/ 236 w 352"/>
                  <a:gd name="T49" fmla="*/ 413 h 425"/>
                  <a:gd name="T50" fmla="*/ 236 w 352"/>
                  <a:gd name="T51" fmla="*/ 425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52" h="425">
                    <a:moveTo>
                      <a:pt x="74" y="425"/>
                    </a:moveTo>
                    <a:cubicBezTo>
                      <a:pt x="74" y="332"/>
                      <a:pt x="74" y="332"/>
                      <a:pt x="74" y="332"/>
                    </a:cubicBezTo>
                    <a:cubicBezTo>
                      <a:pt x="74" y="310"/>
                      <a:pt x="63" y="294"/>
                      <a:pt x="48" y="273"/>
                    </a:cubicBezTo>
                    <a:cubicBezTo>
                      <a:pt x="26" y="244"/>
                      <a:pt x="0" y="208"/>
                      <a:pt x="0" y="140"/>
                    </a:cubicBezTo>
                    <a:cubicBezTo>
                      <a:pt x="0" y="72"/>
                      <a:pt x="42" y="0"/>
                      <a:pt x="159" y="0"/>
                    </a:cubicBezTo>
                    <a:cubicBezTo>
                      <a:pt x="161" y="0"/>
                      <a:pt x="165" y="0"/>
                      <a:pt x="169" y="1"/>
                    </a:cubicBezTo>
                    <a:cubicBezTo>
                      <a:pt x="252" y="3"/>
                      <a:pt x="303" y="64"/>
                      <a:pt x="304" y="115"/>
                    </a:cubicBezTo>
                    <a:cubicBezTo>
                      <a:pt x="305" y="137"/>
                      <a:pt x="325" y="169"/>
                      <a:pt x="337" y="189"/>
                    </a:cubicBezTo>
                    <a:cubicBezTo>
                      <a:pt x="348" y="208"/>
                      <a:pt x="352" y="215"/>
                      <a:pt x="348" y="222"/>
                    </a:cubicBezTo>
                    <a:cubicBezTo>
                      <a:pt x="346" y="226"/>
                      <a:pt x="341" y="228"/>
                      <a:pt x="336" y="228"/>
                    </a:cubicBezTo>
                    <a:cubicBezTo>
                      <a:pt x="335" y="228"/>
                      <a:pt x="333" y="228"/>
                      <a:pt x="332" y="228"/>
                    </a:cubicBezTo>
                    <a:cubicBezTo>
                      <a:pt x="332" y="228"/>
                      <a:pt x="332" y="228"/>
                      <a:pt x="332" y="228"/>
                    </a:cubicBezTo>
                    <a:cubicBezTo>
                      <a:pt x="328" y="228"/>
                      <a:pt x="326" y="232"/>
                      <a:pt x="326" y="236"/>
                    </a:cubicBezTo>
                    <a:cubicBezTo>
                      <a:pt x="326" y="236"/>
                      <a:pt x="326" y="236"/>
                      <a:pt x="326" y="236"/>
                    </a:cubicBezTo>
                    <a:cubicBezTo>
                      <a:pt x="330" y="280"/>
                      <a:pt x="330" y="280"/>
                      <a:pt x="330" y="280"/>
                    </a:cubicBezTo>
                    <a:cubicBezTo>
                      <a:pt x="330" y="280"/>
                      <a:pt x="330" y="280"/>
                      <a:pt x="330" y="280"/>
                    </a:cubicBezTo>
                    <a:cubicBezTo>
                      <a:pt x="330" y="283"/>
                      <a:pt x="330" y="283"/>
                      <a:pt x="330" y="283"/>
                    </a:cubicBezTo>
                    <a:cubicBezTo>
                      <a:pt x="330" y="287"/>
                      <a:pt x="330" y="287"/>
                      <a:pt x="330" y="287"/>
                    </a:cubicBezTo>
                    <a:cubicBezTo>
                      <a:pt x="330" y="287"/>
                      <a:pt x="330" y="287"/>
                      <a:pt x="330" y="287"/>
                    </a:cubicBezTo>
                    <a:cubicBezTo>
                      <a:pt x="330" y="287"/>
                      <a:pt x="330" y="294"/>
                      <a:pt x="330" y="303"/>
                    </a:cubicBezTo>
                    <a:cubicBezTo>
                      <a:pt x="331" y="317"/>
                      <a:pt x="319" y="330"/>
                      <a:pt x="304" y="330"/>
                    </a:cubicBezTo>
                    <a:cubicBezTo>
                      <a:pt x="303" y="330"/>
                      <a:pt x="303" y="330"/>
                      <a:pt x="303" y="330"/>
                    </a:cubicBezTo>
                    <a:cubicBezTo>
                      <a:pt x="269" y="330"/>
                      <a:pt x="252" y="334"/>
                      <a:pt x="249" y="339"/>
                    </a:cubicBezTo>
                    <a:cubicBezTo>
                      <a:pt x="247" y="341"/>
                      <a:pt x="247" y="341"/>
                      <a:pt x="247" y="341"/>
                    </a:cubicBezTo>
                    <a:cubicBezTo>
                      <a:pt x="240" y="354"/>
                      <a:pt x="236" y="380"/>
                      <a:pt x="236" y="413"/>
                    </a:cubicBezTo>
                    <a:cubicBezTo>
                      <a:pt x="236" y="425"/>
                      <a:pt x="236" y="425"/>
                      <a:pt x="236" y="425"/>
                    </a:cubicBezTo>
                  </a:path>
                </a:pathLst>
              </a:custGeom>
              <a:noFill/>
              <a:ln w="1905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23" name="קבוצה 22"/>
          <p:cNvGrpSpPr/>
          <p:nvPr/>
        </p:nvGrpSpPr>
        <p:grpSpPr>
          <a:xfrm>
            <a:off x="2383885" y="2949604"/>
            <a:ext cx="2841158" cy="1288595"/>
            <a:chOff x="3252995" y="2978688"/>
            <a:chExt cx="2841158" cy="1288595"/>
          </a:xfrm>
        </p:grpSpPr>
        <p:sp>
          <p:nvSpPr>
            <p:cNvPr id="52" name="מלבן 51"/>
            <p:cNvSpPr/>
            <p:nvPr/>
          </p:nvSpPr>
          <p:spPr>
            <a:xfrm>
              <a:off x="3252995" y="3620952"/>
              <a:ext cx="2841158" cy="646331"/>
            </a:xfrm>
            <a:prstGeom prst="rect">
              <a:avLst/>
            </a:prstGeom>
          </p:spPr>
          <p:txBody>
            <a:bodyPr wrap="square">
              <a:spAutoFit/>
            </a:bodyPr>
            <a:lstStyle/>
            <a:p>
              <a:pPr algn="ctr"/>
              <a:r>
                <a:rPr lang="en-US" dirty="0">
                  <a:solidFill>
                    <a:schemeClr val="bg1"/>
                  </a:solidFill>
                </a:rPr>
                <a:t>RESEARCH AND PLANNING</a:t>
              </a:r>
              <a:endParaRPr lang="he-IL" dirty="0">
                <a:solidFill>
                  <a:schemeClr val="bg1"/>
                </a:solidFill>
              </a:endParaRPr>
            </a:p>
          </p:txBody>
        </p:sp>
        <p:grpSp>
          <p:nvGrpSpPr>
            <p:cNvPr id="86" name="Group 180"/>
            <p:cNvGrpSpPr>
              <a:grpSpLocks noChangeAspect="1"/>
            </p:cNvGrpSpPr>
            <p:nvPr/>
          </p:nvGrpSpPr>
          <p:grpSpPr>
            <a:xfrm>
              <a:off x="4282933" y="2978688"/>
              <a:ext cx="772200" cy="461830"/>
              <a:chOff x="9877425" y="8796338"/>
              <a:chExt cx="1481138" cy="885826"/>
            </a:xfrm>
          </p:grpSpPr>
          <p:sp>
            <p:nvSpPr>
              <p:cNvPr id="87" name="Oval 23"/>
              <p:cNvSpPr>
                <a:spLocks noChangeArrowheads="1"/>
              </p:cNvSpPr>
              <p:nvPr/>
            </p:nvSpPr>
            <p:spPr bwMode="auto">
              <a:xfrm>
                <a:off x="9982200" y="9166226"/>
                <a:ext cx="406400" cy="406400"/>
              </a:xfrm>
              <a:prstGeom prst="ellipse">
                <a:avLst/>
              </a:prstGeom>
              <a:noFill/>
              <a:ln w="1905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 name="Oval 24"/>
              <p:cNvSpPr>
                <a:spLocks noChangeArrowheads="1"/>
              </p:cNvSpPr>
              <p:nvPr/>
            </p:nvSpPr>
            <p:spPr bwMode="auto">
              <a:xfrm>
                <a:off x="9877425" y="9061451"/>
                <a:ext cx="620713" cy="620713"/>
              </a:xfrm>
              <a:prstGeom prst="ellipse">
                <a:avLst/>
              </a:prstGeom>
              <a:noFill/>
              <a:ln w="1905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 name="Freeform 25"/>
              <p:cNvSpPr>
                <a:spLocks/>
              </p:cNvSpPr>
              <p:nvPr/>
            </p:nvSpPr>
            <p:spPr bwMode="auto">
              <a:xfrm>
                <a:off x="10096500" y="8796338"/>
                <a:ext cx="1042988" cy="406400"/>
              </a:xfrm>
              <a:custGeom>
                <a:avLst/>
                <a:gdLst>
                  <a:gd name="T0" fmla="*/ 0 w 200"/>
                  <a:gd name="T1" fmla="*/ 43 h 78"/>
                  <a:gd name="T2" fmla="*/ 29 w 200"/>
                  <a:gd name="T3" fmla="*/ 13 h 78"/>
                  <a:gd name="T4" fmla="*/ 52 w 200"/>
                  <a:gd name="T5" fmla="*/ 0 h 78"/>
                  <a:gd name="T6" fmla="*/ 79 w 200"/>
                  <a:gd name="T7" fmla="*/ 24 h 78"/>
                  <a:gd name="T8" fmla="*/ 78 w 200"/>
                  <a:gd name="T9" fmla="*/ 78 h 78"/>
                  <a:gd name="T10" fmla="*/ 122 w 200"/>
                  <a:gd name="T11" fmla="*/ 78 h 78"/>
                  <a:gd name="T12" fmla="*/ 121 w 200"/>
                  <a:gd name="T13" fmla="*/ 24 h 78"/>
                  <a:gd name="T14" fmla="*/ 148 w 200"/>
                  <a:gd name="T15" fmla="*/ 0 h 78"/>
                  <a:gd name="T16" fmla="*/ 171 w 200"/>
                  <a:gd name="T17" fmla="*/ 13 h 78"/>
                  <a:gd name="T18" fmla="*/ 200 w 200"/>
                  <a:gd name="T19" fmla="*/ 4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78">
                    <a:moveTo>
                      <a:pt x="0" y="43"/>
                    </a:moveTo>
                    <a:cubicBezTo>
                      <a:pt x="29" y="13"/>
                      <a:pt x="29" y="13"/>
                      <a:pt x="29" y="13"/>
                    </a:cubicBezTo>
                    <a:cubicBezTo>
                      <a:pt x="39" y="3"/>
                      <a:pt x="39" y="0"/>
                      <a:pt x="52" y="0"/>
                    </a:cubicBezTo>
                    <a:cubicBezTo>
                      <a:pt x="67" y="0"/>
                      <a:pt x="79" y="11"/>
                      <a:pt x="79" y="24"/>
                    </a:cubicBezTo>
                    <a:cubicBezTo>
                      <a:pt x="78" y="78"/>
                      <a:pt x="78" y="78"/>
                      <a:pt x="78" y="78"/>
                    </a:cubicBezTo>
                    <a:cubicBezTo>
                      <a:pt x="122" y="78"/>
                      <a:pt x="122" y="78"/>
                      <a:pt x="122" y="78"/>
                    </a:cubicBezTo>
                    <a:cubicBezTo>
                      <a:pt x="121" y="24"/>
                      <a:pt x="121" y="24"/>
                      <a:pt x="121" y="24"/>
                    </a:cubicBezTo>
                    <a:cubicBezTo>
                      <a:pt x="121" y="11"/>
                      <a:pt x="133" y="0"/>
                      <a:pt x="148" y="0"/>
                    </a:cubicBezTo>
                    <a:cubicBezTo>
                      <a:pt x="161" y="0"/>
                      <a:pt x="161" y="3"/>
                      <a:pt x="171" y="13"/>
                    </a:cubicBezTo>
                    <a:cubicBezTo>
                      <a:pt x="200" y="43"/>
                      <a:pt x="200" y="43"/>
                      <a:pt x="200" y="43"/>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0" name="Line 26"/>
              <p:cNvSpPr>
                <a:spLocks noChangeShapeType="1"/>
              </p:cNvSpPr>
              <p:nvPr/>
            </p:nvSpPr>
            <p:spPr bwMode="auto">
              <a:xfrm>
                <a:off x="10507663" y="8963026"/>
                <a:ext cx="0" cy="0"/>
              </a:xfrm>
              <a:prstGeom prst="line">
                <a:avLst/>
              </a:prstGeom>
              <a:noFill/>
              <a:ln w="19050" cap="rnd">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1" name="Oval 27"/>
              <p:cNvSpPr>
                <a:spLocks noChangeArrowheads="1"/>
              </p:cNvSpPr>
              <p:nvPr/>
            </p:nvSpPr>
            <p:spPr bwMode="auto">
              <a:xfrm>
                <a:off x="10847388" y="9166226"/>
                <a:ext cx="406400" cy="406400"/>
              </a:xfrm>
              <a:prstGeom prst="ellipse">
                <a:avLst/>
              </a:prstGeom>
              <a:noFill/>
              <a:ln w="1905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2" name="Oval 28"/>
              <p:cNvSpPr>
                <a:spLocks noChangeArrowheads="1"/>
              </p:cNvSpPr>
              <p:nvPr/>
            </p:nvSpPr>
            <p:spPr bwMode="auto">
              <a:xfrm>
                <a:off x="10737850" y="9061451"/>
                <a:ext cx="620713" cy="620713"/>
              </a:xfrm>
              <a:prstGeom prst="ellipse">
                <a:avLst/>
              </a:prstGeom>
              <a:noFill/>
              <a:ln w="1905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3" name="Line 29"/>
              <p:cNvSpPr>
                <a:spLocks noChangeShapeType="1"/>
              </p:cNvSpPr>
              <p:nvPr/>
            </p:nvSpPr>
            <p:spPr bwMode="auto">
              <a:xfrm>
                <a:off x="10726738" y="8942388"/>
                <a:ext cx="0" cy="0"/>
              </a:xfrm>
              <a:prstGeom prst="line">
                <a:avLst/>
              </a:prstGeom>
              <a:noFill/>
              <a:ln w="19050" cap="rnd">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4" name="Line 30"/>
              <p:cNvSpPr>
                <a:spLocks noChangeShapeType="1"/>
              </p:cNvSpPr>
              <p:nvPr/>
            </p:nvSpPr>
            <p:spPr bwMode="auto">
              <a:xfrm>
                <a:off x="10555288" y="9369426"/>
                <a:ext cx="119063" cy="0"/>
              </a:xfrm>
              <a:prstGeom prst="line">
                <a:avLst/>
              </a:prstGeom>
              <a:noFill/>
              <a:ln w="19050" cap="rnd">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28" name="קבוצה 27"/>
          <p:cNvGrpSpPr/>
          <p:nvPr/>
        </p:nvGrpSpPr>
        <p:grpSpPr>
          <a:xfrm>
            <a:off x="690156" y="4705186"/>
            <a:ext cx="1182441" cy="1137718"/>
            <a:chOff x="690156" y="4742217"/>
            <a:chExt cx="1182441" cy="1137718"/>
          </a:xfrm>
        </p:grpSpPr>
        <p:sp>
          <p:nvSpPr>
            <p:cNvPr id="54" name="מלבן 53"/>
            <p:cNvSpPr/>
            <p:nvPr/>
          </p:nvSpPr>
          <p:spPr>
            <a:xfrm>
              <a:off x="690156" y="5510603"/>
              <a:ext cx="1182441" cy="369332"/>
            </a:xfrm>
            <a:prstGeom prst="rect">
              <a:avLst/>
            </a:prstGeom>
          </p:spPr>
          <p:txBody>
            <a:bodyPr wrap="none">
              <a:spAutoFit/>
            </a:bodyPr>
            <a:lstStyle/>
            <a:p>
              <a:pPr algn="ctr"/>
              <a:r>
                <a:rPr lang="en-US" dirty="0">
                  <a:solidFill>
                    <a:schemeClr val="bg1"/>
                  </a:solidFill>
                </a:rPr>
                <a:t>MAN POWER</a:t>
              </a:r>
              <a:endParaRPr lang="he-IL" dirty="0">
                <a:solidFill>
                  <a:schemeClr val="bg1"/>
                </a:solidFill>
              </a:endParaRPr>
            </a:p>
          </p:txBody>
        </p:sp>
        <p:grpSp>
          <p:nvGrpSpPr>
            <p:cNvPr id="95" name="Group 2246"/>
            <p:cNvGrpSpPr/>
            <p:nvPr/>
          </p:nvGrpSpPr>
          <p:grpSpPr>
            <a:xfrm>
              <a:off x="823787" y="4742217"/>
              <a:ext cx="931248" cy="620832"/>
              <a:chOff x="593260" y="5496516"/>
              <a:chExt cx="1066801" cy="711201"/>
            </a:xfrm>
          </p:grpSpPr>
          <p:sp>
            <p:nvSpPr>
              <p:cNvPr id="96" name="Freeform 311"/>
              <p:cNvSpPr>
                <a:spLocks/>
              </p:cNvSpPr>
              <p:nvPr/>
            </p:nvSpPr>
            <p:spPr bwMode="auto">
              <a:xfrm>
                <a:off x="1234610" y="6001342"/>
                <a:ext cx="211138" cy="206375"/>
              </a:xfrm>
              <a:custGeom>
                <a:avLst/>
                <a:gdLst>
                  <a:gd name="T0" fmla="*/ 56 w 56"/>
                  <a:gd name="T1" fmla="*/ 55 h 55"/>
                  <a:gd name="T2" fmla="*/ 47 w 56"/>
                  <a:gd name="T3" fmla="*/ 25 h 55"/>
                  <a:gd name="T4" fmla="*/ 0 w 56"/>
                  <a:gd name="T5" fmla="*/ 0 h 55"/>
                </a:gdLst>
                <a:ahLst/>
                <a:cxnLst>
                  <a:cxn ang="0">
                    <a:pos x="T0" y="T1"/>
                  </a:cxn>
                  <a:cxn ang="0">
                    <a:pos x="T2" y="T3"/>
                  </a:cxn>
                  <a:cxn ang="0">
                    <a:pos x="T4" y="T5"/>
                  </a:cxn>
                </a:cxnLst>
                <a:rect l="0" t="0" r="r" b="b"/>
                <a:pathLst>
                  <a:path w="56" h="55">
                    <a:moveTo>
                      <a:pt x="56" y="55"/>
                    </a:moveTo>
                    <a:cubicBezTo>
                      <a:pt x="56" y="47"/>
                      <a:pt x="54" y="32"/>
                      <a:pt x="47" y="25"/>
                    </a:cubicBezTo>
                    <a:cubicBezTo>
                      <a:pt x="40" y="18"/>
                      <a:pt x="8" y="4"/>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97" name="Freeform 312"/>
              <p:cNvSpPr>
                <a:spLocks/>
              </p:cNvSpPr>
              <p:nvPr/>
            </p:nvSpPr>
            <p:spPr bwMode="auto">
              <a:xfrm>
                <a:off x="780585" y="5996579"/>
                <a:ext cx="217488" cy="211138"/>
              </a:xfrm>
              <a:custGeom>
                <a:avLst/>
                <a:gdLst>
                  <a:gd name="T0" fmla="*/ 58 w 58"/>
                  <a:gd name="T1" fmla="*/ 0 h 56"/>
                  <a:gd name="T2" fmla="*/ 9 w 58"/>
                  <a:gd name="T3" fmla="*/ 26 h 56"/>
                  <a:gd name="T4" fmla="*/ 0 w 58"/>
                  <a:gd name="T5" fmla="*/ 56 h 56"/>
                </a:gdLst>
                <a:ahLst/>
                <a:cxnLst>
                  <a:cxn ang="0">
                    <a:pos x="T0" y="T1"/>
                  </a:cxn>
                  <a:cxn ang="0">
                    <a:pos x="T2" y="T3"/>
                  </a:cxn>
                  <a:cxn ang="0">
                    <a:pos x="T4" y="T5"/>
                  </a:cxn>
                </a:cxnLst>
                <a:rect l="0" t="0" r="r" b="b"/>
                <a:pathLst>
                  <a:path w="58" h="56">
                    <a:moveTo>
                      <a:pt x="58" y="0"/>
                    </a:moveTo>
                    <a:cubicBezTo>
                      <a:pt x="50" y="4"/>
                      <a:pt x="17" y="19"/>
                      <a:pt x="9" y="26"/>
                    </a:cubicBezTo>
                    <a:cubicBezTo>
                      <a:pt x="3" y="33"/>
                      <a:pt x="1" y="48"/>
                      <a:pt x="0" y="56"/>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98" name="Freeform 313"/>
              <p:cNvSpPr>
                <a:spLocks/>
              </p:cNvSpPr>
              <p:nvPr/>
            </p:nvSpPr>
            <p:spPr bwMode="auto">
              <a:xfrm>
                <a:off x="593260" y="5985467"/>
                <a:ext cx="142875" cy="131763"/>
              </a:xfrm>
              <a:custGeom>
                <a:avLst/>
                <a:gdLst>
                  <a:gd name="T0" fmla="*/ 38 w 38"/>
                  <a:gd name="T1" fmla="*/ 0 h 35"/>
                  <a:gd name="T2" fmla="*/ 6 w 38"/>
                  <a:gd name="T3" fmla="*/ 16 h 35"/>
                  <a:gd name="T4" fmla="*/ 0 w 38"/>
                  <a:gd name="T5" fmla="*/ 35 h 35"/>
                </a:gdLst>
                <a:ahLst/>
                <a:cxnLst>
                  <a:cxn ang="0">
                    <a:pos x="T0" y="T1"/>
                  </a:cxn>
                  <a:cxn ang="0">
                    <a:pos x="T2" y="T3"/>
                  </a:cxn>
                  <a:cxn ang="0">
                    <a:pos x="T4" y="T5"/>
                  </a:cxn>
                </a:cxnLst>
                <a:rect l="0" t="0" r="r" b="b"/>
                <a:pathLst>
                  <a:path w="38" h="35">
                    <a:moveTo>
                      <a:pt x="38" y="0"/>
                    </a:moveTo>
                    <a:cubicBezTo>
                      <a:pt x="33" y="2"/>
                      <a:pt x="11" y="11"/>
                      <a:pt x="6" y="16"/>
                    </a:cubicBezTo>
                    <a:cubicBezTo>
                      <a:pt x="1" y="20"/>
                      <a:pt x="0" y="30"/>
                      <a:pt x="0" y="35"/>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99" name="Freeform 314"/>
              <p:cNvSpPr>
                <a:spLocks/>
              </p:cNvSpPr>
              <p:nvPr/>
            </p:nvSpPr>
            <p:spPr bwMode="auto">
              <a:xfrm>
                <a:off x="813923" y="5977529"/>
                <a:ext cx="87313" cy="38100"/>
              </a:xfrm>
              <a:custGeom>
                <a:avLst/>
                <a:gdLst>
                  <a:gd name="T0" fmla="*/ 0 w 23"/>
                  <a:gd name="T1" fmla="*/ 0 h 10"/>
                  <a:gd name="T2" fmla="*/ 23 w 23"/>
                  <a:gd name="T3" fmla="*/ 10 h 10"/>
                </a:gdLst>
                <a:ahLst/>
                <a:cxnLst>
                  <a:cxn ang="0">
                    <a:pos x="T0" y="T1"/>
                  </a:cxn>
                  <a:cxn ang="0">
                    <a:pos x="T2" y="T3"/>
                  </a:cxn>
                </a:cxnLst>
                <a:rect l="0" t="0" r="r" b="b"/>
                <a:pathLst>
                  <a:path w="23" h="10">
                    <a:moveTo>
                      <a:pt x="0" y="0"/>
                    </a:moveTo>
                    <a:cubicBezTo>
                      <a:pt x="4" y="2"/>
                      <a:pt x="14" y="6"/>
                      <a:pt x="23" y="1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103" name="Freeform 319"/>
              <p:cNvSpPr>
                <a:spLocks/>
              </p:cNvSpPr>
              <p:nvPr/>
            </p:nvSpPr>
            <p:spPr bwMode="auto">
              <a:xfrm>
                <a:off x="648823" y="5647329"/>
                <a:ext cx="252413" cy="334963"/>
              </a:xfrm>
              <a:custGeom>
                <a:avLst/>
                <a:gdLst>
                  <a:gd name="T0" fmla="*/ 44 w 67"/>
                  <a:gd name="T1" fmla="*/ 88 h 89"/>
                  <a:gd name="T2" fmla="*/ 50 w 67"/>
                  <a:gd name="T3" fmla="*/ 83 h 89"/>
                  <a:gd name="T4" fmla="*/ 52 w 67"/>
                  <a:gd name="T5" fmla="*/ 82 h 89"/>
                  <a:gd name="T6" fmla="*/ 52 w 67"/>
                  <a:gd name="T7" fmla="*/ 81 h 89"/>
                  <a:gd name="T8" fmla="*/ 60 w 67"/>
                  <a:gd name="T9" fmla="*/ 64 h 89"/>
                  <a:gd name="T10" fmla="*/ 60 w 67"/>
                  <a:gd name="T11" fmla="*/ 64 h 89"/>
                  <a:gd name="T12" fmla="*/ 60 w 67"/>
                  <a:gd name="T13" fmla="*/ 60 h 89"/>
                  <a:gd name="T14" fmla="*/ 67 w 67"/>
                  <a:gd name="T15" fmla="*/ 49 h 89"/>
                  <a:gd name="T16" fmla="*/ 64 w 67"/>
                  <a:gd name="T17" fmla="*/ 43 h 89"/>
                  <a:gd name="T18" fmla="*/ 66 w 67"/>
                  <a:gd name="T19" fmla="*/ 21 h 89"/>
                  <a:gd name="T20" fmla="*/ 48 w 67"/>
                  <a:gd name="T21" fmla="*/ 3 h 89"/>
                  <a:gd name="T22" fmla="*/ 45 w 67"/>
                  <a:gd name="T23" fmla="*/ 2 h 89"/>
                  <a:gd name="T24" fmla="*/ 49 w 67"/>
                  <a:gd name="T25" fmla="*/ 1 h 89"/>
                  <a:gd name="T26" fmla="*/ 44 w 67"/>
                  <a:gd name="T27" fmla="*/ 1 h 89"/>
                  <a:gd name="T28" fmla="*/ 40 w 67"/>
                  <a:gd name="T29" fmla="*/ 1 h 89"/>
                  <a:gd name="T30" fmla="*/ 44 w 67"/>
                  <a:gd name="T31" fmla="*/ 0 h 89"/>
                  <a:gd name="T32" fmla="*/ 37 w 67"/>
                  <a:gd name="T33" fmla="*/ 0 h 89"/>
                  <a:gd name="T34" fmla="*/ 24 w 67"/>
                  <a:gd name="T35" fmla="*/ 1 h 89"/>
                  <a:gd name="T36" fmla="*/ 24 w 67"/>
                  <a:gd name="T37" fmla="*/ 1 h 89"/>
                  <a:gd name="T38" fmla="*/ 0 w 67"/>
                  <a:gd name="T39" fmla="*/ 21 h 89"/>
                  <a:gd name="T40" fmla="*/ 2 w 67"/>
                  <a:gd name="T41" fmla="*/ 44 h 89"/>
                  <a:gd name="T42" fmla="*/ 1 w 67"/>
                  <a:gd name="T43" fmla="*/ 52 h 89"/>
                  <a:gd name="T44" fmla="*/ 7 w 67"/>
                  <a:gd name="T45" fmla="*/ 60 h 89"/>
                  <a:gd name="T46" fmla="*/ 7 w 67"/>
                  <a:gd name="T47" fmla="*/ 64 h 89"/>
                  <a:gd name="T48" fmla="*/ 15 w 67"/>
                  <a:gd name="T49" fmla="*/ 81 h 89"/>
                  <a:gd name="T50" fmla="*/ 16 w 67"/>
                  <a:gd name="T51" fmla="*/ 82 h 89"/>
                  <a:gd name="T52" fmla="*/ 17 w 67"/>
                  <a:gd name="T53" fmla="*/ 83 h 89"/>
                  <a:gd name="T54" fmla="*/ 24 w 67"/>
                  <a:gd name="T55" fmla="*/ 8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7" h="89">
                    <a:moveTo>
                      <a:pt x="44" y="88"/>
                    </a:moveTo>
                    <a:cubicBezTo>
                      <a:pt x="46" y="87"/>
                      <a:pt x="48" y="85"/>
                      <a:pt x="50" y="83"/>
                    </a:cubicBezTo>
                    <a:cubicBezTo>
                      <a:pt x="51" y="83"/>
                      <a:pt x="51" y="82"/>
                      <a:pt x="52" y="82"/>
                    </a:cubicBezTo>
                    <a:cubicBezTo>
                      <a:pt x="52" y="82"/>
                      <a:pt x="52" y="82"/>
                      <a:pt x="52" y="81"/>
                    </a:cubicBezTo>
                    <a:cubicBezTo>
                      <a:pt x="56" y="77"/>
                      <a:pt x="58" y="71"/>
                      <a:pt x="60" y="64"/>
                    </a:cubicBezTo>
                    <a:cubicBezTo>
                      <a:pt x="60" y="64"/>
                      <a:pt x="60" y="64"/>
                      <a:pt x="60" y="64"/>
                    </a:cubicBezTo>
                    <a:cubicBezTo>
                      <a:pt x="60" y="63"/>
                      <a:pt x="60" y="60"/>
                      <a:pt x="60" y="60"/>
                    </a:cubicBezTo>
                    <a:cubicBezTo>
                      <a:pt x="60" y="60"/>
                      <a:pt x="65" y="60"/>
                      <a:pt x="67" y="49"/>
                    </a:cubicBezTo>
                    <a:cubicBezTo>
                      <a:pt x="67" y="46"/>
                      <a:pt x="64" y="43"/>
                      <a:pt x="64" y="43"/>
                    </a:cubicBezTo>
                    <a:cubicBezTo>
                      <a:pt x="65" y="34"/>
                      <a:pt x="66" y="25"/>
                      <a:pt x="66" y="21"/>
                    </a:cubicBezTo>
                    <a:cubicBezTo>
                      <a:pt x="65" y="15"/>
                      <a:pt x="61" y="5"/>
                      <a:pt x="48" y="3"/>
                    </a:cubicBezTo>
                    <a:cubicBezTo>
                      <a:pt x="47" y="3"/>
                      <a:pt x="46" y="2"/>
                      <a:pt x="45" y="2"/>
                    </a:cubicBezTo>
                    <a:cubicBezTo>
                      <a:pt x="47" y="2"/>
                      <a:pt x="49" y="1"/>
                      <a:pt x="49" y="1"/>
                    </a:cubicBezTo>
                    <a:cubicBezTo>
                      <a:pt x="49" y="1"/>
                      <a:pt x="45" y="1"/>
                      <a:pt x="44" y="1"/>
                    </a:cubicBezTo>
                    <a:cubicBezTo>
                      <a:pt x="43" y="1"/>
                      <a:pt x="41" y="1"/>
                      <a:pt x="40" y="1"/>
                    </a:cubicBezTo>
                    <a:cubicBezTo>
                      <a:pt x="42" y="0"/>
                      <a:pt x="44" y="0"/>
                      <a:pt x="44" y="0"/>
                    </a:cubicBezTo>
                    <a:cubicBezTo>
                      <a:pt x="44" y="0"/>
                      <a:pt x="39" y="0"/>
                      <a:pt x="37" y="0"/>
                    </a:cubicBezTo>
                    <a:cubicBezTo>
                      <a:pt x="34" y="0"/>
                      <a:pt x="24" y="1"/>
                      <a:pt x="24" y="1"/>
                    </a:cubicBezTo>
                    <a:cubicBezTo>
                      <a:pt x="24" y="1"/>
                      <a:pt x="24" y="1"/>
                      <a:pt x="24" y="1"/>
                    </a:cubicBezTo>
                    <a:cubicBezTo>
                      <a:pt x="12" y="3"/>
                      <a:pt x="2" y="11"/>
                      <a:pt x="0" y="21"/>
                    </a:cubicBezTo>
                    <a:cubicBezTo>
                      <a:pt x="0" y="27"/>
                      <a:pt x="2" y="44"/>
                      <a:pt x="2" y="44"/>
                    </a:cubicBezTo>
                    <a:cubicBezTo>
                      <a:pt x="0" y="45"/>
                      <a:pt x="0" y="48"/>
                      <a:pt x="1" y="52"/>
                    </a:cubicBezTo>
                    <a:cubicBezTo>
                      <a:pt x="1" y="55"/>
                      <a:pt x="5" y="61"/>
                      <a:pt x="7" y="60"/>
                    </a:cubicBezTo>
                    <a:cubicBezTo>
                      <a:pt x="7" y="60"/>
                      <a:pt x="7" y="63"/>
                      <a:pt x="7" y="64"/>
                    </a:cubicBezTo>
                    <a:cubicBezTo>
                      <a:pt x="9" y="71"/>
                      <a:pt x="11" y="77"/>
                      <a:pt x="15" y="81"/>
                    </a:cubicBezTo>
                    <a:cubicBezTo>
                      <a:pt x="16" y="82"/>
                      <a:pt x="16" y="82"/>
                      <a:pt x="16" y="82"/>
                    </a:cubicBezTo>
                    <a:cubicBezTo>
                      <a:pt x="16" y="82"/>
                      <a:pt x="17" y="83"/>
                      <a:pt x="17" y="83"/>
                    </a:cubicBezTo>
                    <a:cubicBezTo>
                      <a:pt x="20" y="86"/>
                      <a:pt x="22" y="88"/>
                      <a:pt x="24" y="89"/>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104" name="Freeform 320"/>
              <p:cNvSpPr>
                <a:spLocks/>
              </p:cNvSpPr>
              <p:nvPr/>
            </p:nvSpPr>
            <p:spPr bwMode="auto">
              <a:xfrm>
                <a:off x="1339386" y="5985466"/>
                <a:ext cx="95250" cy="41275"/>
              </a:xfrm>
              <a:custGeom>
                <a:avLst/>
                <a:gdLst>
                  <a:gd name="T0" fmla="*/ 25 w 25"/>
                  <a:gd name="T1" fmla="*/ 0 h 11"/>
                  <a:gd name="T2" fmla="*/ 0 w 25"/>
                  <a:gd name="T3" fmla="*/ 11 h 11"/>
                </a:gdLst>
                <a:ahLst/>
                <a:cxnLst>
                  <a:cxn ang="0">
                    <a:pos x="T0" y="T1"/>
                  </a:cxn>
                  <a:cxn ang="0">
                    <a:pos x="T2" y="T3"/>
                  </a:cxn>
                </a:cxnLst>
                <a:rect l="0" t="0" r="r" b="b"/>
                <a:pathLst>
                  <a:path w="25" h="11">
                    <a:moveTo>
                      <a:pt x="25" y="0"/>
                    </a:moveTo>
                    <a:cubicBezTo>
                      <a:pt x="21" y="1"/>
                      <a:pt x="9" y="7"/>
                      <a:pt x="0" y="11"/>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105" name="Freeform 321"/>
              <p:cNvSpPr>
                <a:spLocks/>
              </p:cNvSpPr>
              <p:nvPr/>
            </p:nvSpPr>
            <p:spPr bwMode="auto">
              <a:xfrm>
                <a:off x="1512423" y="5977529"/>
                <a:ext cx="147638" cy="131763"/>
              </a:xfrm>
              <a:custGeom>
                <a:avLst/>
                <a:gdLst>
                  <a:gd name="T0" fmla="*/ 0 w 39"/>
                  <a:gd name="T1" fmla="*/ 0 h 35"/>
                  <a:gd name="T2" fmla="*/ 33 w 39"/>
                  <a:gd name="T3" fmla="*/ 17 h 35"/>
                  <a:gd name="T4" fmla="*/ 39 w 39"/>
                  <a:gd name="T5" fmla="*/ 35 h 35"/>
                </a:gdLst>
                <a:ahLst/>
                <a:cxnLst>
                  <a:cxn ang="0">
                    <a:pos x="T0" y="T1"/>
                  </a:cxn>
                  <a:cxn ang="0">
                    <a:pos x="T2" y="T3"/>
                  </a:cxn>
                  <a:cxn ang="0">
                    <a:pos x="T4" y="T5"/>
                  </a:cxn>
                </a:cxnLst>
                <a:rect l="0" t="0" r="r" b="b"/>
                <a:pathLst>
                  <a:path w="39" h="35">
                    <a:moveTo>
                      <a:pt x="0" y="0"/>
                    </a:moveTo>
                    <a:cubicBezTo>
                      <a:pt x="5" y="2"/>
                      <a:pt x="27" y="12"/>
                      <a:pt x="33" y="17"/>
                    </a:cubicBezTo>
                    <a:cubicBezTo>
                      <a:pt x="37" y="21"/>
                      <a:pt x="38" y="30"/>
                      <a:pt x="39" y="35"/>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106" name="Freeform 322"/>
              <p:cNvSpPr>
                <a:spLocks/>
              </p:cNvSpPr>
              <p:nvPr/>
            </p:nvSpPr>
            <p:spPr bwMode="auto">
              <a:xfrm>
                <a:off x="1344148" y="5647329"/>
                <a:ext cx="250825" cy="334963"/>
              </a:xfrm>
              <a:custGeom>
                <a:avLst/>
                <a:gdLst>
                  <a:gd name="T0" fmla="*/ 44 w 67"/>
                  <a:gd name="T1" fmla="*/ 88 h 89"/>
                  <a:gd name="T2" fmla="*/ 50 w 67"/>
                  <a:gd name="T3" fmla="*/ 83 h 89"/>
                  <a:gd name="T4" fmla="*/ 52 w 67"/>
                  <a:gd name="T5" fmla="*/ 82 h 89"/>
                  <a:gd name="T6" fmla="*/ 52 w 67"/>
                  <a:gd name="T7" fmla="*/ 81 h 89"/>
                  <a:gd name="T8" fmla="*/ 60 w 67"/>
                  <a:gd name="T9" fmla="*/ 64 h 89"/>
                  <a:gd name="T10" fmla="*/ 60 w 67"/>
                  <a:gd name="T11" fmla="*/ 64 h 89"/>
                  <a:gd name="T12" fmla="*/ 61 w 67"/>
                  <a:gd name="T13" fmla="*/ 60 h 89"/>
                  <a:gd name="T14" fmla="*/ 67 w 67"/>
                  <a:gd name="T15" fmla="*/ 49 h 89"/>
                  <a:gd name="T16" fmla="*/ 64 w 67"/>
                  <a:gd name="T17" fmla="*/ 43 h 89"/>
                  <a:gd name="T18" fmla="*/ 66 w 67"/>
                  <a:gd name="T19" fmla="*/ 21 h 89"/>
                  <a:gd name="T20" fmla="*/ 48 w 67"/>
                  <a:gd name="T21" fmla="*/ 3 h 89"/>
                  <a:gd name="T22" fmla="*/ 45 w 67"/>
                  <a:gd name="T23" fmla="*/ 2 h 89"/>
                  <a:gd name="T24" fmla="*/ 49 w 67"/>
                  <a:gd name="T25" fmla="*/ 1 h 89"/>
                  <a:gd name="T26" fmla="*/ 44 w 67"/>
                  <a:gd name="T27" fmla="*/ 1 h 89"/>
                  <a:gd name="T28" fmla="*/ 40 w 67"/>
                  <a:gd name="T29" fmla="*/ 1 h 89"/>
                  <a:gd name="T30" fmla="*/ 44 w 67"/>
                  <a:gd name="T31" fmla="*/ 0 h 89"/>
                  <a:gd name="T32" fmla="*/ 37 w 67"/>
                  <a:gd name="T33" fmla="*/ 0 h 89"/>
                  <a:gd name="T34" fmla="*/ 24 w 67"/>
                  <a:gd name="T35" fmla="*/ 1 h 89"/>
                  <a:gd name="T36" fmla="*/ 25 w 67"/>
                  <a:gd name="T37" fmla="*/ 1 h 89"/>
                  <a:gd name="T38" fmla="*/ 1 w 67"/>
                  <a:gd name="T39" fmla="*/ 21 h 89"/>
                  <a:gd name="T40" fmla="*/ 3 w 67"/>
                  <a:gd name="T41" fmla="*/ 44 h 89"/>
                  <a:gd name="T42" fmla="*/ 1 w 67"/>
                  <a:gd name="T43" fmla="*/ 52 h 89"/>
                  <a:gd name="T44" fmla="*/ 7 w 67"/>
                  <a:gd name="T45" fmla="*/ 60 h 89"/>
                  <a:gd name="T46" fmla="*/ 8 w 67"/>
                  <a:gd name="T47" fmla="*/ 64 h 89"/>
                  <a:gd name="T48" fmla="*/ 16 w 67"/>
                  <a:gd name="T49" fmla="*/ 81 h 89"/>
                  <a:gd name="T50" fmla="*/ 16 w 67"/>
                  <a:gd name="T51" fmla="*/ 82 h 89"/>
                  <a:gd name="T52" fmla="*/ 17 w 67"/>
                  <a:gd name="T53" fmla="*/ 83 h 89"/>
                  <a:gd name="T54" fmla="*/ 24 w 67"/>
                  <a:gd name="T55" fmla="*/ 8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7" h="89">
                    <a:moveTo>
                      <a:pt x="44" y="88"/>
                    </a:moveTo>
                    <a:cubicBezTo>
                      <a:pt x="46" y="87"/>
                      <a:pt x="48" y="85"/>
                      <a:pt x="50" y="83"/>
                    </a:cubicBezTo>
                    <a:cubicBezTo>
                      <a:pt x="51" y="83"/>
                      <a:pt x="51" y="82"/>
                      <a:pt x="52" y="82"/>
                    </a:cubicBezTo>
                    <a:cubicBezTo>
                      <a:pt x="52" y="82"/>
                      <a:pt x="52" y="82"/>
                      <a:pt x="52" y="81"/>
                    </a:cubicBezTo>
                    <a:cubicBezTo>
                      <a:pt x="56" y="77"/>
                      <a:pt x="59" y="71"/>
                      <a:pt x="60" y="64"/>
                    </a:cubicBezTo>
                    <a:cubicBezTo>
                      <a:pt x="60" y="64"/>
                      <a:pt x="60" y="64"/>
                      <a:pt x="60" y="64"/>
                    </a:cubicBezTo>
                    <a:cubicBezTo>
                      <a:pt x="60" y="63"/>
                      <a:pt x="60" y="60"/>
                      <a:pt x="61" y="60"/>
                    </a:cubicBezTo>
                    <a:cubicBezTo>
                      <a:pt x="61" y="60"/>
                      <a:pt x="66" y="60"/>
                      <a:pt x="67" y="49"/>
                    </a:cubicBezTo>
                    <a:cubicBezTo>
                      <a:pt x="67" y="46"/>
                      <a:pt x="64" y="43"/>
                      <a:pt x="64" y="43"/>
                    </a:cubicBezTo>
                    <a:cubicBezTo>
                      <a:pt x="65" y="34"/>
                      <a:pt x="66" y="25"/>
                      <a:pt x="66" y="21"/>
                    </a:cubicBezTo>
                    <a:cubicBezTo>
                      <a:pt x="65" y="15"/>
                      <a:pt x="61" y="5"/>
                      <a:pt x="48" y="3"/>
                    </a:cubicBezTo>
                    <a:cubicBezTo>
                      <a:pt x="47" y="3"/>
                      <a:pt x="46" y="2"/>
                      <a:pt x="45" y="2"/>
                    </a:cubicBezTo>
                    <a:cubicBezTo>
                      <a:pt x="47" y="2"/>
                      <a:pt x="49" y="1"/>
                      <a:pt x="49" y="1"/>
                    </a:cubicBezTo>
                    <a:cubicBezTo>
                      <a:pt x="49" y="1"/>
                      <a:pt x="45" y="1"/>
                      <a:pt x="44" y="1"/>
                    </a:cubicBezTo>
                    <a:cubicBezTo>
                      <a:pt x="43" y="1"/>
                      <a:pt x="41" y="1"/>
                      <a:pt x="40" y="1"/>
                    </a:cubicBezTo>
                    <a:cubicBezTo>
                      <a:pt x="42" y="0"/>
                      <a:pt x="44" y="0"/>
                      <a:pt x="44" y="0"/>
                    </a:cubicBezTo>
                    <a:cubicBezTo>
                      <a:pt x="44" y="0"/>
                      <a:pt x="39" y="0"/>
                      <a:pt x="37" y="0"/>
                    </a:cubicBezTo>
                    <a:cubicBezTo>
                      <a:pt x="34" y="0"/>
                      <a:pt x="24" y="1"/>
                      <a:pt x="24" y="1"/>
                    </a:cubicBezTo>
                    <a:cubicBezTo>
                      <a:pt x="24" y="1"/>
                      <a:pt x="24" y="1"/>
                      <a:pt x="25" y="1"/>
                    </a:cubicBezTo>
                    <a:cubicBezTo>
                      <a:pt x="12" y="3"/>
                      <a:pt x="2" y="11"/>
                      <a:pt x="1" y="21"/>
                    </a:cubicBezTo>
                    <a:cubicBezTo>
                      <a:pt x="0" y="27"/>
                      <a:pt x="3" y="44"/>
                      <a:pt x="3" y="44"/>
                    </a:cubicBezTo>
                    <a:cubicBezTo>
                      <a:pt x="1" y="45"/>
                      <a:pt x="0" y="48"/>
                      <a:pt x="1" y="52"/>
                    </a:cubicBezTo>
                    <a:cubicBezTo>
                      <a:pt x="1" y="55"/>
                      <a:pt x="5" y="61"/>
                      <a:pt x="7" y="60"/>
                    </a:cubicBezTo>
                    <a:cubicBezTo>
                      <a:pt x="8" y="60"/>
                      <a:pt x="8" y="63"/>
                      <a:pt x="8" y="64"/>
                    </a:cubicBezTo>
                    <a:cubicBezTo>
                      <a:pt x="9" y="71"/>
                      <a:pt x="11" y="77"/>
                      <a:pt x="16" y="81"/>
                    </a:cubicBezTo>
                    <a:cubicBezTo>
                      <a:pt x="16" y="82"/>
                      <a:pt x="16" y="82"/>
                      <a:pt x="16" y="82"/>
                    </a:cubicBezTo>
                    <a:cubicBezTo>
                      <a:pt x="16" y="82"/>
                      <a:pt x="17" y="83"/>
                      <a:pt x="17" y="83"/>
                    </a:cubicBezTo>
                    <a:cubicBezTo>
                      <a:pt x="20" y="86"/>
                      <a:pt x="22" y="88"/>
                      <a:pt x="24" y="89"/>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114" name="Freeform 331"/>
              <p:cNvSpPr>
                <a:spLocks/>
              </p:cNvSpPr>
              <p:nvPr/>
            </p:nvSpPr>
            <p:spPr bwMode="auto">
              <a:xfrm>
                <a:off x="934573" y="5496516"/>
                <a:ext cx="371475" cy="252413"/>
              </a:xfrm>
              <a:custGeom>
                <a:avLst/>
                <a:gdLst>
                  <a:gd name="T0" fmla="*/ 96 w 99"/>
                  <a:gd name="T1" fmla="*/ 65 h 67"/>
                  <a:gd name="T2" fmla="*/ 99 w 99"/>
                  <a:gd name="T3" fmla="*/ 32 h 67"/>
                  <a:gd name="T4" fmla="*/ 72 w 99"/>
                  <a:gd name="T5" fmla="*/ 5 h 67"/>
                  <a:gd name="T6" fmla="*/ 67 w 99"/>
                  <a:gd name="T7" fmla="*/ 4 h 67"/>
                  <a:gd name="T8" fmla="*/ 73 w 99"/>
                  <a:gd name="T9" fmla="*/ 2 h 67"/>
                  <a:gd name="T10" fmla="*/ 66 w 99"/>
                  <a:gd name="T11" fmla="*/ 2 h 67"/>
                  <a:gd name="T12" fmla="*/ 59 w 99"/>
                  <a:gd name="T13" fmla="*/ 2 h 67"/>
                  <a:gd name="T14" fmla="*/ 66 w 99"/>
                  <a:gd name="T15" fmla="*/ 0 h 67"/>
                  <a:gd name="T16" fmla="*/ 56 w 99"/>
                  <a:gd name="T17" fmla="*/ 0 h 67"/>
                  <a:gd name="T18" fmla="*/ 37 w 99"/>
                  <a:gd name="T19" fmla="*/ 3 h 67"/>
                  <a:gd name="T20" fmla="*/ 37 w 99"/>
                  <a:gd name="T21" fmla="*/ 3 h 67"/>
                  <a:gd name="T22" fmla="*/ 1 w 99"/>
                  <a:gd name="T23" fmla="*/ 32 h 67"/>
                  <a:gd name="T24" fmla="*/ 3 w 99"/>
                  <a:gd name="T25"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67">
                    <a:moveTo>
                      <a:pt x="96" y="65"/>
                    </a:moveTo>
                    <a:cubicBezTo>
                      <a:pt x="98" y="51"/>
                      <a:pt x="99" y="38"/>
                      <a:pt x="99" y="32"/>
                    </a:cubicBezTo>
                    <a:cubicBezTo>
                      <a:pt x="98" y="22"/>
                      <a:pt x="91" y="8"/>
                      <a:pt x="72" y="5"/>
                    </a:cubicBezTo>
                    <a:cubicBezTo>
                      <a:pt x="70" y="4"/>
                      <a:pt x="69" y="4"/>
                      <a:pt x="67" y="4"/>
                    </a:cubicBezTo>
                    <a:cubicBezTo>
                      <a:pt x="70" y="3"/>
                      <a:pt x="73" y="2"/>
                      <a:pt x="73" y="2"/>
                    </a:cubicBezTo>
                    <a:cubicBezTo>
                      <a:pt x="73" y="2"/>
                      <a:pt x="68" y="2"/>
                      <a:pt x="66" y="2"/>
                    </a:cubicBezTo>
                    <a:cubicBezTo>
                      <a:pt x="64" y="2"/>
                      <a:pt x="62" y="2"/>
                      <a:pt x="59" y="2"/>
                    </a:cubicBezTo>
                    <a:cubicBezTo>
                      <a:pt x="63" y="1"/>
                      <a:pt x="66" y="0"/>
                      <a:pt x="66" y="0"/>
                    </a:cubicBezTo>
                    <a:cubicBezTo>
                      <a:pt x="66" y="0"/>
                      <a:pt x="59" y="0"/>
                      <a:pt x="56" y="0"/>
                    </a:cubicBezTo>
                    <a:cubicBezTo>
                      <a:pt x="51" y="1"/>
                      <a:pt x="37" y="3"/>
                      <a:pt x="37" y="3"/>
                    </a:cubicBezTo>
                    <a:cubicBezTo>
                      <a:pt x="37" y="3"/>
                      <a:pt x="37" y="3"/>
                      <a:pt x="37" y="3"/>
                    </a:cubicBezTo>
                    <a:cubicBezTo>
                      <a:pt x="18" y="5"/>
                      <a:pt x="3" y="18"/>
                      <a:pt x="1" y="32"/>
                    </a:cubicBezTo>
                    <a:cubicBezTo>
                      <a:pt x="0" y="41"/>
                      <a:pt x="1" y="54"/>
                      <a:pt x="3" y="67"/>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115" name="Freeform 332"/>
              <p:cNvSpPr>
                <a:spLocks/>
              </p:cNvSpPr>
              <p:nvPr/>
            </p:nvSpPr>
            <p:spPr bwMode="auto">
              <a:xfrm>
                <a:off x="975848" y="5842591"/>
                <a:ext cx="296863" cy="177800"/>
              </a:xfrm>
              <a:custGeom>
                <a:avLst/>
                <a:gdLst>
                  <a:gd name="T0" fmla="*/ 79 w 79"/>
                  <a:gd name="T1" fmla="*/ 0 h 47"/>
                  <a:gd name="T2" fmla="*/ 79 w 79"/>
                  <a:gd name="T3" fmla="*/ 4 h 47"/>
                  <a:gd name="T4" fmla="*/ 79 w 79"/>
                  <a:gd name="T5" fmla="*/ 4 h 47"/>
                  <a:gd name="T6" fmla="*/ 67 w 79"/>
                  <a:gd name="T7" fmla="*/ 30 h 47"/>
                  <a:gd name="T8" fmla="*/ 66 w 79"/>
                  <a:gd name="T9" fmla="*/ 31 h 47"/>
                  <a:gd name="T10" fmla="*/ 64 w 79"/>
                  <a:gd name="T11" fmla="*/ 33 h 47"/>
                  <a:gd name="T12" fmla="*/ 40 w 79"/>
                  <a:gd name="T13" fmla="*/ 47 h 47"/>
                  <a:gd name="T14" fmla="*/ 15 w 79"/>
                  <a:gd name="T15" fmla="*/ 33 h 47"/>
                  <a:gd name="T16" fmla="*/ 13 w 79"/>
                  <a:gd name="T17" fmla="*/ 31 h 47"/>
                  <a:gd name="T18" fmla="*/ 12 w 79"/>
                  <a:gd name="T19" fmla="*/ 30 h 47"/>
                  <a:gd name="T20" fmla="*/ 0 w 79"/>
                  <a:gd name="T21" fmla="*/ 4 h 47"/>
                  <a:gd name="T22" fmla="*/ 0 w 79"/>
                  <a:gd name="T23"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47">
                    <a:moveTo>
                      <a:pt x="79" y="0"/>
                    </a:moveTo>
                    <a:cubicBezTo>
                      <a:pt x="79" y="1"/>
                      <a:pt x="79" y="3"/>
                      <a:pt x="79" y="4"/>
                    </a:cubicBezTo>
                    <a:cubicBezTo>
                      <a:pt x="79" y="4"/>
                      <a:pt x="79" y="4"/>
                      <a:pt x="79" y="4"/>
                    </a:cubicBezTo>
                    <a:cubicBezTo>
                      <a:pt x="77" y="15"/>
                      <a:pt x="73" y="24"/>
                      <a:pt x="67" y="30"/>
                    </a:cubicBezTo>
                    <a:cubicBezTo>
                      <a:pt x="67" y="30"/>
                      <a:pt x="67" y="31"/>
                      <a:pt x="66" y="31"/>
                    </a:cubicBezTo>
                    <a:cubicBezTo>
                      <a:pt x="66" y="31"/>
                      <a:pt x="65" y="32"/>
                      <a:pt x="64" y="33"/>
                    </a:cubicBezTo>
                    <a:cubicBezTo>
                      <a:pt x="51" y="46"/>
                      <a:pt x="49" y="47"/>
                      <a:pt x="40" y="47"/>
                    </a:cubicBezTo>
                    <a:cubicBezTo>
                      <a:pt x="30" y="47"/>
                      <a:pt x="28" y="46"/>
                      <a:pt x="15" y="33"/>
                    </a:cubicBezTo>
                    <a:cubicBezTo>
                      <a:pt x="14" y="32"/>
                      <a:pt x="13" y="31"/>
                      <a:pt x="13" y="31"/>
                    </a:cubicBezTo>
                    <a:cubicBezTo>
                      <a:pt x="13" y="31"/>
                      <a:pt x="13" y="30"/>
                      <a:pt x="12" y="30"/>
                    </a:cubicBezTo>
                    <a:cubicBezTo>
                      <a:pt x="6" y="24"/>
                      <a:pt x="2" y="15"/>
                      <a:pt x="0" y="4"/>
                    </a:cubicBezTo>
                    <a:cubicBezTo>
                      <a:pt x="0" y="3"/>
                      <a:pt x="0" y="2"/>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116" name="Freeform 333"/>
              <p:cNvSpPr>
                <a:spLocks/>
              </p:cNvSpPr>
              <p:nvPr/>
            </p:nvSpPr>
            <p:spPr bwMode="auto">
              <a:xfrm>
                <a:off x="972673" y="5628279"/>
                <a:ext cx="303213" cy="142875"/>
              </a:xfrm>
              <a:custGeom>
                <a:avLst/>
                <a:gdLst>
                  <a:gd name="T0" fmla="*/ 0 w 81"/>
                  <a:gd name="T1" fmla="*/ 38 h 38"/>
                  <a:gd name="T2" fmla="*/ 0 w 81"/>
                  <a:gd name="T3" fmla="*/ 20 h 38"/>
                  <a:gd name="T4" fmla="*/ 20 w 81"/>
                  <a:gd name="T5" fmla="*/ 0 h 38"/>
                  <a:gd name="T6" fmla="*/ 50 w 81"/>
                  <a:gd name="T7" fmla="*/ 13 h 38"/>
                  <a:gd name="T8" fmla="*/ 44 w 81"/>
                  <a:gd name="T9" fmla="*/ 6 h 38"/>
                  <a:gd name="T10" fmla="*/ 61 w 81"/>
                  <a:gd name="T11" fmla="*/ 13 h 38"/>
                  <a:gd name="T12" fmla="*/ 77 w 81"/>
                  <a:gd name="T13" fmla="*/ 14 h 38"/>
                  <a:gd name="T14" fmla="*/ 81 w 81"/>
                  <a:gd name="T15" fmla="*/ 22 h 38"/>
                  <a:gd name="T16" fmla="*/ 81 w 81"/>
                  <a:gd name="T17"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38">
                    <a:moveTo>
                      <a:pt x="0" y="38"/>
                    </a:moveTo>
                    <a:cubicBezTo>
                      <a:pt x="0" y="20"/>
                      <a:pt x="0" y="20"/>
                      <a:pt x="0" y="20"/>
                    </a:cubicBezTo>
                    <a:cubicBezTo>
                      <a:pt x="0" y="10"/>
                      <a:pt x="9" y="2"/>
                      <a:pt x="20" y="0"/>
                    </a:cubicBezTo>
                    <a:cubicBezTo>
                      <a:pt x="25" y="7"/>
                      <a:pt x="51" y="14"/>
                      <a:pt x="50" y="13"/>
                    </a:cubicBezTo>
                    <a:cubicBezTo>
                      <a:pt x="46" y="10"/>
                      <a:pt x="44" y="6"/>
                      <a:pt x="44" y="6"/>
                    </a:cubicBezTo>
                    <a:cubicBezTo>
                      <a:pt x="44" y="6"/>
                      <a:pt x="52" y="12"/>
                      <a:pt x="61" y="13"/>
                    </a:cubicBezTo>
                    <a:cubicBezTo>
                      <a:pt x="69" y="14"/>
                      <a:pt x="71" y="15"/>
                      <a:pt x="77" y="14"/>
                    </a:cubicBezTo>
                    <a:cubicBezTo>
                      <a:pt x="81" y="14"/>
                      <a:pt x="81" y="21"/>
                      <a:pt x="81" y="22"/>
                    </a:cubicBezTo>
                    <a:cubicBezTo>
                      <a:pt x="81" y="38"/>
                      <a:pt x="81" y="38"/>
                      <a:pt x="81" y="38"/>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117" name="Freeform 334"/>
              <p:cNvSpPr>
                <a:spLocks/>
              </p:cNvSpPr>
              <p:nvPr/>
            </p:nvSpPr>
            <p:spPr bwMode="auto">
              <a:xfrm>
                <a:off x="1275886" y="5756866"/>
                <a:ext cx="26988" cy="104775"/>
              </a:xfrm>
              <a:custGeom>
                <a:avLst/>
                <a:gdLst>
                  <a:gd name="T0" fmla="*/ 0 w 7"/>
                  <a:gd name="T1" fmla="*/ 28 h 28"/>
                  <a:gd name="T2" fmla="*/ 7 w 7"/>
                  <a:gd name="T3" fmla="*/ 10 h 28"/>
                  <a:gd name="T4" fmla="*/ 2 w 7"/>
                  <a:gd name="T5" fmla="*/ 0 h 28"/>
                </a:gdLst>
                <a:ahLst/>
                <a:cxnLst>
                  <a:cxn ang="0">
                    <a:pos x="T0" y="T1"/>
                  </a:cxn>
                  <a:cxn ang="0">
                    <a:pos x="T2" y="T3"/>
                  </a:cxn>
                  <a:cxn ang="0">
                    <a:pos x="T4" y="T5"/>
                  </a:cxn>
                </a:cxnLst>
                <a:rect l="0" t="0" r="r" b="b"/>
                <a:pathLst>
                  <a:path w="7" h="28">
                    <a:moveTo>
                      <a:pt x="0" y="28"/>
                    </a:moveTo>
                    <a:cubicBezTo>
                      <a:pt x="5" y="23"/>
                      <a:pt x="7" y="16"/>
                      <a:pt x="7" y="10"/>
                    </a:cubicBezTo>
                    <a:cubicBezTo>
                      <a:pt x="7" y="5"/>
                      <a:pt x="6" y="1"/>
                      <a:pt x="2"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118" name="Freeform 335"/>
              <p:cNvSpPr>
                <a:spLocks/>
              </p:cNvSpPr>
              <p:nvPr/>
            </p:nvSpPr>
            <p:spPr bwMode="auto">
              <a:xfrm>
                <a:off x="945686" y="5756866"/>
                <a:ext cx="26988" cy="104775"/>
              </a:xfrm>
              <a:custGeom>
                <a:avLst/>
                <a:gdLst>
                  <a:gd name="T0" fmla="*/ 4 w 7"/>
                  <a:gd name="T1" fmla="*/ 0 h 28"/>
                  <a:gd name="T2" fmla="*/ 0 w 7"/>
                  <a:gd name="T3" fmla="*/ 10 h 28"/>
                  <a:gd name="T4" fmla="*/ 7 w 7"/>
                  <a:gd name="T5" fmla="*/ 28 h 28"/>
                </a:gdLst>
                <a:ahLst/>
                <a:cxnLst>
                  <a:cxn ang="0">
                    <a:pos x="T0" y="T1"/>
                  </a:cxn>
                  <a:cxn ang="0">
                    <a:pos x="T2" y="T3"/>
                  </a:cxn>
                  <a:cxn ang="0">
                    <a:pos x="T4" y="T5"/>
                  </a:cxn>
                </a:cxnLst>
                <a:rect l="0" t="0" r="r" b="b"/>
                <a:pathLst>
                  <a:path w="7" h="28">
                    <a:moveTo>
                      <a:pt x="4" y="0"/>
                    </a:moveTo>
                    <a:cubicBezTo>
                      <a:pt x="1" y="1"/>
                      <a:pt x="0" y="5"/>
                      <a:pt x="0" y="10"/>
                    </a:cubicBezTo>
                    <a:cubicBezTo>
                      <a:pt x="0" y="16"/>
                      <a:pt x="2" y="23"/>
                      <a:pt x="7" y="28"/>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grpSp>
      </p:grpSp>
      <p:grpSp>
        <p:nvGrpSpPr>
          <p:cNvPr id="29" name="קבוצה 28"/>
          <p:cNvGrpSpPr/>
          <p:nvPr/>
        </p:nvGrpSpPr>
        <p:grpSpPr>
          <a:xfrm>
            <a:off x="3143429" y="4743300"/>
            <a:ext cx="1058303" cy="1099604"/>
            <a:chOff x="3442658" y="4769833"/>
            <a:chExt cx="1058303" cy="1099604"/>
          </a:xfrm>
        </p:grpSpPr>
        <p:sp>
          <p:nvSpPr>
            <p:cNvPr id="57" name="מלבן 56"/>
            <p:cNvSpPr/>
            <p:nvPr/>
          </p:nvSpPr>
          <p:spPr>
            <a:xfrm>
              <a:off x="3442658" y="5500105"/>
              <a:ext cx="1058303" cy="369332"/>
            </a:xfrm>
            <a:prstGeom prst="rect">
              <a:avLst/>
            </a:prstGeom>
            <a:ln>
              <a:noFill/>
            </a:ln>
          </p:spPr>
          <p:txBody>
            <a:bodyPr wrap="none">
              <a:spAutoFit/>
            </a:bodyPr>
            <a:lstStyle/>
            <a:p>
              <a:pPr algn="ctr"/>
              <a:r>
                <a:rPr lang="en-US" dirty="0">
                  <a:solidFill>
                    <a:schemeClr val="bg1"/>
                  </a:solidFill>
                </a:rPr>
                <a:t>SERVICE</a:t>
              </a:r>
              <a:endParaRPr lang="he-IL" dirty="0">
                <a:solidFill>
                  <a:schemeClr val="bg1"/>
                </a:solidFill>
              </a:endParaRPr>
            </a:p>
          </p:txBody>
        </p:sp>
        <p:grpSp>
          <p:nvGrpSpPr>
            <p:cNvPr id="119" name="Group 683"/>
            <p:cNvGrpSpPr/>
            <p:nvPr/>
          </p:nvGrpSpPr>
          <p:grpSpPr>
            <a:xfrm>
              <a:off x="3672581" y="4769833"/>
              <a:ext cx="562817" cy="620442"/>
              <a:chOff x="3921125" y="4057651"/>
              <a:chExt cx="465138" cy="512762"/>
            </a:xfrm>
            <a:solidFill>
              <a:schemeClr val="bg2"/>
            </a:solidFill>
          </p:grpSpPr>
          <p:sp>
            <p:nvSpPr>
              <p:cNvPr id="120" name="Freeform 658"/>
              <p:cNvSpPr>
                <a:spLocks/>
              </p:cNvSpPr>
              <p:nvPr/>
            </p:nvSpPr>
            <p:spPr bwMode="auto">
              <a:xfrm>
                <a:off x="3921125" y="4402138"/>
                <a:ext cx="465138" cy="168275"/>
              </a:xfrm>
              <a:custGeom>
                <a:avLst/>
                <a:gdLst>
                  <a:gd name="T0" fmla="*/ 195 w 199"/>
                  <a:gd name="T1" fmla="*/ 43 h 71"/>
                  <a:gd name="T2" fmla="*/ 164 w 199"/>
                  <a:gd name="T3" fmla="*/ 20 h 71"/>
                  <a:gd name="T4" fmla="*/ 154 w 199"/>
                  <a:gd name="T5" fmla="*/ 14 h 71"/>
                  <a:gd name="T6" fmla="*/ 149 w 199"/>
                  <a:gd name="T7" fmla="*/ 16 h 71"/>
                  <a:gd name="T8" fmla="*/ 150 w 199"/>
                  <a:gd name="T9" fmla="*/ 21 h 71"/>
                  <a:gd name="T10" fmla="*/ 161 w 199"/>
                  <a:gd name="T11" fmla="*/ 27 h 71"/>
                  <a:gd name="T12" fmla="*/ 187 w 199"/>
                  <a:gd name="T13" fmla="*/ 45 h 71"/>
                  <a:gd name="T14" fmla="*/ 191 w 199"/>
                  <a:gd name="T15" fmla="*/ 61 h 71"/>
                  <a:gd name="T16" fmla="*/ 190 w 199"/>
                  <a:gd name="T17" fmla="*/ 63 h 71"/>
                  <a:gd name="T18" fmla="*/ 183 w 199"/>
                  <a:gd name="T19" fmla="*/ 63 h 71"/>
                  <a:gd name="T20" fmla="*/ 179 w 199"/>
                  <a:gd name="T21" fmla="*/ 63 h 71"/>
                  <a:gd name="T22" fmla="*/ 19 w 199"/>
                  <a:gd name="T23" fmla="*/ 63 h 71"/>
                  <a:gd name="T24" fmla="*/ 17 w 199"/>
                  <a:gd name="T25" fmla="*/ 63 h 71"/>
                  <a:gd name="T26" fmla="*/ 9 w 199"/>
                  <a:gd name="T27" fmla="*/ 62 h 71"/>
                  <a:gd name="T28" fmla="*/ 8 w 199"/>
                  <a:gd name="T29" fmla="*/ 61 h 71"/>
                  <a:gd name="T30" fmla="*/ 12 w 199"/>
                  <a:gd name="T31" fmla="*/ 45 h 71"/>
                  <a:gd name="T32" fmla="*/ 65 w 199"/>
                  <a:gd name="T33" fmla="*/ 15 h 71"/>
                  <a:gd name="T34" fmla="*/ 77 w 199"/>
                  <a:gd name="T35" fmla="*/ 7 h 71"/>
                  <a:gd name="T36" fmla="*/ 76 w 199"/>
                  <a:gd name="T37" fmla="*/ 1 h 71"/>
                  <a:gd name="T38" fmla="*/ 70 w 199"/>
                  <a:gd name="T39" fmla="*/ 2 h 71"/>
                  <a:gd name="T40" fmla="*/ 62 w 199"/>
                  <a:gd name="T41" fmla="*/ 7 h 71"/>
                  <a:gd name="T42" fmla="*/ 4 w 199"/>
                  <a:gd name="T43" fmla="*/ 43 h 71"/>
                  <a:gd name="T44" fmla="*/ 0 w 199"/>
                  <a:gd name="T45" fmla="*/ 59 h 71"/>
                  <a:gd name="T46" fmla="*/ 0 w 199"/>
                  <a:gd name="T47" fmla="*/ 60 h 71"/>
                  <a:gd name="T48" fmla="*/ 3 w 199"/>
                  <a:gd name="T49" fmla="*/ 68 h 71"/>
                  <a:gd name="T50" fmla="*/ 17 w 199"/>
                  <a:gd name="T51" fmla="*/ 71 h 71"/>
                  <a:gd name="T52" fmla="*/ 19 w 199"/>
                  <a:gd name="T53" fmla="*/ 71 h 71"/>
                  <a:gd name="T54" fmla="*/ 179 w 199"/>
                  <a:gd name="T55" fmla="*/ 71 h 71"/>
                  <a:gd name="T56" fmla="*/ 183 w 199"/>
                  <a:gd name="T57" fmla="*/ 71 h 71"/>
                  <a:gd name="T58" fmla="*/ 186 w 199"/>
                  <a:gd name="T59" fmla="*/ 71 h 71"/>
                  <a:gd name="T60" fmla="*/ 196 w 199"/>
                  <a:gd name="T61" fmla="*/ 68 h 71"/>
                  <a:gd name="T62" fmla="*/ 199 w 199"/>
                  <a:gd name="T63" fmla="*/ 61 h 71"/>
                  <a:gd name="T64" fmla="*/ 195 w 199"/>
                  <a:gd name="T65" fmla="*/ 43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9" h="71">
                    <a:moveTo>
                      <a:pt x="195" y="43"/>
                    </a:moveTo>
                    <a:cubicBezTo>
                      <a:pt x="192" y="34"/>
                      <a:pt x="178" y="27"/>
                      <a:pt x="164" y="20"/>
                    </a:cubicBezTo>
                    <a:cubicBezTo>
                      <a:pt x="161" y="18"/>
                      <a:pt x="157" y="16"/>
                      <a:pt x="154" y="14"/>
                    </a:cubicBezTo>
                    <a:cubicBezTo>
                      <a:pt x="152" y="13"/>
                      <a:pt x="150" y="14"/>
                      <a:pt x="149" y="16"/>
                    </a:cubicBezTo>
                    <a:cubicBezTo>
                      <a:pt x="148" y="18"/>
                      <a:pt x="148" y="20"/>
                      <a:pt x="150" y="21"/>
                    </a:cubicBezTo>
                    <a:cubicBezTo>
                      <a:pt x="153" y="23"/>
                      <a:pt x="157" y="25"/>
                      <a:pt x="161" y="27"/>
                    </a:cubicBezTo>
                    <a:cubicBezTo>
                      <a:pt x="171" y="32"/>
                      <a:pt x="185" y="40"/>
                      <a:pt x="187" y="45"/>
                    </a:cubicBezTo>
                    <a:cubicBezTo>
                      <a:pt x="191" y="56"/>
                      <a:pt x="191" y="58"/>
                      <a:pt x="191" y="61"/>
                    </a:cubicBezTo>
                    <a:cubicBezTo>
                      <a:pt x="191" y="62"/>
                      <a:pt x="191" y="62"/>
                      <a:pt x="190" y="63"/>
                    </a:cubicBezTo>
                    <a:cubicBezTo>
                      <a:pt x="190" y="63"/>
                      <a:pt x="186" y="63"/>
                      <a:pt x="183" y="63"/>
                    </a:cubicBezTo>
                    <a:cubicBezTo>
                      <a:pt x="182" y="63"/>
                      <a:pt x="181" y="63"/>
                      <a:pt x="179" y="63"/>
                    </a:cubicBezTo>
                    <a:cubicBezTo>
                      <a:pt x="19" y="63"/>
                      <a:pt x="19" y="63"/>
                      <a:pt x="19" y="63"/>
                    </a:cubicBezTo>
                    <a:cubicBezTo>
                      <a:pt x="18" y="63"/>
                      <a:pt x="17" y="63"/>
                      <a:pt x="17" y="63"/>
                    </a:cubicBezTo>
                    <a:cubicBezTo>
                      <a:pt x="14" y="63"/>
                      <a:pt x="9" y="63"/>
                      <a:pt x="9" y="62"/>
                    </a:cubicBezTo>
                    <a:cubicBezTo>
                      <a:pt x="8" y="62"/>
                      <a:pt x="8" y="61"/>
                      <a:pt x="8" y="61"/>
                    </a:cubicBezTo>
                    <a:cubicBezTo>
                      <a:pt x="8" y="59"/>
                      <a:pt x="10" y="54"/>
                      <a:pt x="12" y="45"/>
                    </a:cubicBezTo>
                    <a:cubicBezTo>
                      <a:pt x="14" y="38"/>
                      <a:pt x="32" y="28"/>
                      <a:pt x="65" y="15"/>
                    </a:cubicBezTo>
                    <a:cubicBezTo>
                      <a:pt x="65" y="15"/>
                      <a:pt x="73" y="12"/>
                      <a:pt x="77" y="7"/>
                    </a:cubicBezTo>
                    <a:cubicBezTo>
                      <a:pt x="78" y="5"/>
                      <a:pt x="78" y="2"/>
                      <a:pt x="76" y="1"/>
                    </a:cubicBezTo>
                    <a:cubicBezTo>
                      <a:pt x="74" y="0"/>
                      <a:pt x="72" y="0"/>
                      <a:pt x="70" y="2"/>
                    </a:cubicBezTo>
                    <a:cubicBezTo>
                      <a:pt x="68" y="5"/>
                      <a:pt x="64" y="7"/>
                      <a:pt x="62" y="7"/>
                    </a:cubicBezTo>
                    <a:cubicBezTo>
                      <a:pt x="35" y="18"/>
                      <a:pt x="8" y="30"/>
                      <a:pt x="4" y="43"/>
                    </a:cubicBezTo>
                    <a:cubicBezTo>
                      <a:pt x="1" y="54"/>
                      <a:pt x="0" y="59"/>
                      <a:pt x="0" y="59"/>
                    </a:cubicBezTo>
                    <a:cubicBezTo>
                      <a:pt x="0" y="60"/>
                      <a:pt x="0" y="60"/>
                      <a:pt x="0" y="60"/>
                    </a:cubicBezTo>
                    <a:cubicBezTo>
                      <a:pt x="0" y="64"/>
                      <a:pt x="1" y="66"/>
                      <a:pt x="3" y="68"/>
                    </a:cubicBezTo>
                    <a:cubicBezTo>
                      <a:pt x="6" y="71"/>
                      <a:pt x="11" y="71"/>
                      <a:pt x="17" y="71"/>
                    </a:cubicBezTo>
                    <a:cubicBezTo>
                      <a:pt x="18" y="71"/>
                      <a:pt x="18" y="71"/>
                      <a:pt x="19" y="71"/>
                    </a:cubicBezTo>
                    <a:cubicBezTo>
                      <a:pt x="179" y="71"/>
                      <a:pt x="179" y="71"/>
                      <a:pt x="179" y="71"/>
                    </a:cubicBezTo>
                    <a:cubicBezTo>
                      <a:pt x="181" y="71"/>
                      <a:pt x="182" y="71"/>
                      <a:pt x="183" y="71"/>
                    </a:cubicBezTo>
                    <a:cubicBezTo>
                      <a:pt x="184" y="71"/>
                      <a:pt x="185" y="71"/>
                      <a:pt x="186" y="71"/>
                    </a:cubicBezTo>
                    <a:cubicBezTo>
                      <a:pt x="190" y="71"/>
                      <a:pt x="193" y="71"/>
                      <a:pt x="196" y="68"/>
                    </a:cubicBezTo>
                    <a:cubicBezTo>
                      <a:pt x="198" y="67"/>
                      <a:pt x="199" y="64"/>
                      <a:pt x="199" y="61"/>
                    </a:cubicBezTo>
                    <a:cubicBezTo>
                      <a:pt x="199" y="57"/>
                      <a:pt x="198" y="54"/>
                      <a:pt x="195" y="43"/>
                    </a:cubicBezTo>
                    <a:close/>
                  </a:path>
                </a:pathLst>
              </a:custGeom>
              <a:grpFill/>
              <a:ln w="19050">
                <a:noFill/>
                <a:round/>
                <a:headEnd/>
                <a:tailEnd/>
              </a:ln>
              <a:extLst/>
            </p:spPr>
            <p:txBody>
              <a:bodyPr vert="horz" wrap="square" lIns="91440" tIns="45720" rIns="91440" bIns="45720" numCol="1" anchor="t" anchorCtr="0" compatLnSpc="1">
                <a:prstTxWarp prst="textNoShape">
                  <a:avLst/>
                </a:prstTxWarp>
              </a:bodyPr>
              <a:lstStyle/>
              <a:p>
                <a:endParaRPr lang="en-US"/>
              </a:p>
            </p:txBody>
          </p:sp>
          <p:sp>
            <p:nvSpPr>
              <p:cNvPr id="121" name="Freeform 659"/>
              <p:cNvSpPr>
                <a:spLocks noEditPoints="1"/>
              </p:cNvSpPr>
              <p:nvPr/>
            </p:nvSpPr>
            <p:spPr bwMode="auto">
              <a:xfrm>
                <a:off x="3954463" y="4057651"/>
                <a:ext cx="400050" cy="417513"/>
              </a:xfrm>
              <a:custGeom>
                <a:avLst/>
                <a:gdLst>
                  <a:gd name="T0" fmla="*/ 33 w 171"/>
                  <a:gd name="T1" fmla="*/ 120 h 176"/>
                  <a:gd name="T2" fmla="*/ 41 w 171"/>
                  <a:gd name="T3" fmla="*/ 109 h 176"/>
                  <a:gd name="T4" fmla="*/ 43 w 171"/>
                  <a:gd name="T5" fmla="*/ 109 h 176"/>
                  <a:gd name="T6" fmla="*/ 53 w 171"/>
                  <a:gd name="T7" fmla="*/ 126 h 176"/>
                  <a:gd name="T8" fmla="*/ 85 w 171"/>
                  <a:gd name="T9" fmla="*/ 146 h 176"/>
                  <a:gd name="T10" fmla="*/ 109 w 171"/>
                  <a:gd name="T11" fmla="*/ 137 h 176"/>
                  <a:gd name="T12" fmla="*/ 120 w 171"/>
                  <a:gd name="T13" fmla="*/ 123 h 176"/>
                  <a:gd name="T14" fmla="*/ 129 w 171"/>
                  <a:gd name="T15" fmla="*/ 108 h 176"/>
                  <a:gd name="T16" fmla="*/ 132 w 171"/>
                  <a:gd name="T17" fmla="*/ 118 h 176"/>
                  <a:gd name="T18" fmla="*/ 122 w 171"/>
                  <a:gd name="T19" fmla="*/ 150 h 176"/>
                  <a:gd name="T20" fmla="*/ 112 w 171"/>
                  <a:gd name="T21" fmla="*/ 148 h 176"/>
                  <a:gd name="T22" fmla="*/ 84 w 171"/>
                  <a:gd name="T23" fmla="*/ 167 h 176"/>
                  <a:gd name="T24" fmla="*/ 98 w 171"/>
                  <a:gd name="T25" fmla="*/ 176 h 176"/>
                  <a:gd name="T26" fmla="*/ 127 w 171"/>
                  <a:gd name="T27" fmla="*/ 157 h 176"/>
                  <a:gd name="T28" fmla="*/ 141 w 171"/>
                  <a:gd name="T29" fmla="*/ 120 h 176"/>
                  <a:gd name="T30" fmla="*/ 165 w 171"/>
                  <a:gd name="T31" fmla="*/ 110 h 176"/>
                  <a:gd name="T32" fmla="*/ 149 w 171"/>
                  <a:gd name="T33" fmla="*/ 64 h 176"/>
                  <a:gd name="T34" fmla="*/ 85 w 171"/>
                  <a:gd name="T35" fmla="*/ 0 h 176"/>
                  <a:gd name="T36" fmla="*/ 21 w 171"/>
                  <a:gd name="T37" fmla="*/ 64 h 176"/>
                  <a:gd name="T38" fmla="*/ 5 w 171"/>
                  <a:gd name="T39" fmla="*/ 110 h 176"/>
                  <a:gd name="T40" fmla="*/ 116 w 171"/>
                  <a:gd name="T41" fmla="*/ 164 h 176"/>
                  <a:gd name="T42" fmla="*/ 92 w 171"/>
                  <a:gd name="T43" fmla="*/ 165 h 176"/>
                  <a:gd name="T44" fmla="*/ 114 w 171"/>
                  <a:gd name="T45" fmla="*/ 156 h 176"/>
                  <a:gd name="T46" fmla="*/ 119 w 171"/>
                  <a:gd name="T47" fmla="*/ 159 h 176"/>
                  <a:gd name="T48" fmla="*/ 126 w 171"/>
                  <a:gd name="T49" fmla="*/ 100 h 176"/>
                  <a:gd name="T50" fmla="*/ 121 w 171"/>
                  <a:gd name="T51" fmla="*/ 105 h 176"/>
                  <a:gd name="T52" fmla="*/ 111 w 171"/>
                  <a:gd name="T53" fmla="*/ 122 h 176"/>
                  <a:gd name="T54" fmla="*/ 86 w 171"/>
                  <a:gd name="T55" fmla="*/ 138 h 176"/>
                  <a:gd name="T56" fmla="*/ 67 w 171"/>
                  <a:gd name="T57" fmla="*/ 131 h 176"/>
                  <a:gd name="T58" fmla="*/ 57 w 171"/>
                  <a:gd name="T59" fmla="*/ 118 h 176"/>
                  <a:gd name="T60" fmla="*/ 47 w 171"/>
                  <a:gd name="T61" fmla="*/ 102 h 176"/>
                  <a:gd name="T62" fmla="*/ 41 w 171"/>
                  <a:gd name="T63" fmla="*/ 98 h 176"/>
                  <a:gd name="T64" fmla="*/ 41 w 171"/>
                  <a:gd name="T65" fmla="*/ 84 h 176"/>
                  <a:gd name="T66" fmla="*/ 51 w 171"/>
                  <a:gd name="T67" fmla="*/ 56 h 176"/>
                  <a:gd name="T68" fmla="*/ 126 w 171"/>
                  <a:gd name="T69" fmla="*/ 80 h 176"/>
                  <a:gd name="T70" fmla="*/ 129 w 171"/>
                  <a:gd name="T71" fmla="*/ 98 h 176"/>
                  <a:gd name="T72" fmla="*/ 158 w 171"/>
                  <a:gd name="T73" fmla="*/ 77 h 176"/>
                  <a:gd name="T74" fmla="*/ 149 w 171"/>
                  <a:gd name="T75" fmla="*/ 112 h 176"/>
                  <a:gd name="T76" fmla="*/ 137 w 171"/>
                  <a:gd name="T77" fmla="*/ 109 h 176"/>
                  <a:gd name="T78" fmla="*/ 138 w 171"/>
                  <a:gd name="T79" fmla="*/ 72 h 176"/>
                  <a:gd name="T80" fmla="*/ 158 w 171"/>
                  <a:gd name="T81" fmla="*/ 77 h 176"/>
                  <a:gd name="T82" fmla="*/ 141 w 171"/>
                  <a:gd name="T83" fmla="*/ 64 h 176"/>
                  <a:gd name="T84" fmla="*/ 133 w 171"/>
                  <a:gd name="T85" fmla="*/ 65 h 176"/>
                  <a:gd name="T86" fmla="*/ 39 w 171"/>
                  <a:gd name="T87" fmla="*/ 67 h 176"/>
                  <a:gd name="T88" fmla="*/ 33 w 171"/>
                  <a:gd name="T89" fmla="*/ 64 h 176"/>
                  <a:gd name="T90" fmla="*/ 85 w 171"/>
                  <a:gd name="T91" fmla="*/ 8 h 176"/>
                  <a:gd name="T92" fmla="*/ 21 w 171"/>
                  <a:gd name="T93" fmla="*/ 72 h 176"/>
                  <a:gd name="T94" fmla="*/ 33 w 171"/>
                  <a:gd name="T95" fmla="*/ 75 h 176"/>
                  <a:gd name="T96" fmla="*/ 33 w 171"/>
                  <a:gd name="T97" fmla="*/ 112 h 176"/>
                  <a:gd name="T98" fmla="*/ 13 w 171"/>
                  <a:gd name="T99" fmla="*/ 107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1" h="176">
                    <a:moveTo>
                      <a:pt x="21" y="120"/>
                    </a:moveTo>
                    <a:cubicBezTo>
                      <a:pt x="33" y="120"/>
                      <a:pt x="33" y="120"/>
                      <a:pt x="33" y="120"/>
                    </a:cubicBezTo>
                    <a:cubicBezTo>
                      <a:pt x="36" y="120"/>
                      <a:pt x="38" y="119"/>
                      <a:pt x="39" y="118"/>
                    </a:cubicBezTo>
                    <a:cubicBezTo>
                      <a:pt x="41" y="115"/>
                      <a:pt x="41" y="112"/>
                      <a:pt x="41" y="109"/>
                    </a:cubicBezTo>
                    <a:cubicBezTo>
                      <a:pt x="41" y="108"/>
                      <a:pt x="41" y="108"/>
                      <a:pt x="41" y="108"/>
                    </a:cubicBezTo>
                    <a:cubicBezTo>
                      <a:pt x="42" y="109"/>
                      <a:pt x="43" y="109"/>
                      <a:pt x="43" y="109"/>
                    </a:cubicBezTo>
                    <a:cubicBezTo>
                      <a:pt x="46" y="115"/>
                      <a:pt x="48" y="119"/>
                      <a:pt x="51" y="123"/>
                    </a:cubicBezTo>
                    <a:cubicBezTo>
                      <a:pt x="51" y="124"/>
                      <a:pt x="52" y="125"/>
                      <a:pt x="53" y="126"/>
                    </a:cubicBezTo>
                    <a:cubicBezTo>
                      <a:pt x="56" y="131"/>
                      <a:pt x="59" y="135"/>
                      <a:pt x="63" y="137"/>
                    </a:cubicBezTo>
                    <a:cubicBezTo>
                      <a:pt x="63" y="138"/>
                      <a:pt x="73" y="146"/>
                      <a:pt x="85" y="146"/>
                    </a:cubicBezTo>
                    <a:cubicBezTo>
                      <a:pt x="86" y="146"/>
                      <a:pt x="86" y="146"/>
                      <a:pt x="87" y="146"/>
                    </a:cubicBezTo>
                    <a:cubicBezTo>
                      <a:pt x="91" y="146"/>
                      <a:pt x="99" y="145"/>
                      <a:pt x="109" y="137"/>
                    </a:cubicBezTo>
                    <a:cubicBezTo>
                      <a:pt x="112" y="135"/>
                      <a:pt x="115" y="131"/>
                      <a:pt x="118" y="126"/>
                    </a:cubicBezTo>
                    <a:cubicBezTo>
                      <a:pt x="119" y="125"/>
                      <a:pt x="120" y="124"/>
                      <a:pt x="120" y="123"/>
                    </a:cubicBezTo>
                    <a:cubicBezTo>
                      <a:pt x="123" y="119"/>
                      <a:pt x="126" y="115"/>
                      <a:pt x="128" y="109"/>
                    </a:cubicBezTo>
                    <a:cubicBezTo>
                      <a:pt x="128" y="109"/>
                      <a:pt x="129" y="109"/>
                      <a:pt x="129" y="108"/>
                    </a:cubicBezTo>
                    <a:cubicBezTo>
                      <a:pt x="129" y="109"/>
                      <a:pt x="129" y="109"/>
                      <a:pt x="129" y="109"/>
                    </a:cubicBezTo>
                    <a:cubicBezTo>
                      <a:pt x="129" y="112"/>
                      <a:pt x="129" y="115"/>
                      <a:pt x="132" y="118"/>
                    </a:cubicBezTo>
                    <a:cubicBezTo>
                      <a:pt x="132" y="118"/>
                      <a:pt x="133" y="119"/>
                      <a:pt x="133" y="119"/>
                    </a:cubicBezTo>
                    <a:cubicBezTo>
                      <a:pt x="133" y="128"/>
                      <a:pt x="131" y="147"/>
                      <a:pt x="122" y="150"/>
                    </a:cubicBezTo>
                    <a:cubicBezTo>
                      <a:pt x="120" y="149"/>
                      <a:pt x="118" y="148"/>
                      <a:pt x="115" y="148"/>
                    </a:cubicBezTo>
                    <a:cubicBezTo>
                      <a:pt x="114" y="148"/>
                      <a:pt x="113" y="148"/>
                      <a:pt x="112" y="148"/>
                    </a:cubicBezTo>
                    <a:cubicBezTo>
                      <a:pt x="93" y="153"/>
                      <a:pt x="93" y="153"/>
                      <a:pt x="93" y="153"/>
                    </a:cubicBezTo>
                    <a:cubicBezTo>
                      <a:pt x="86" y="154"/>
                      <a:pt x="82" y="161"/>
                      <a:pt x="84" y="167"/>
                    </a:cubicBezTo>
                    <a:cubicBezTo>
                      <a:pt x="85" y="173"/>
                      <a:pt x="90" y="176"/>
                      <a:pt x="96" y="176"/>
                    </a:cubicBezTo>
                    <a:cubicBezTo>
                      <a:pt x="97" y="176"/>
                      <a:pt x="98" y="176"/>
                      <a:pt x="98" y="176"/>
                    </a:cubicBezTo>
                    <a:cubicBezTo>
                      <a:pt x="118" y="171"/>
                      <a:pt x="118" y="171"/>
                      <a:pt x="118" y="171"/>
                    </a:cubicBezTo>
                    <a:cubicBezTo>
                      <a:pt x="124" y="170"/>
                      <a:pt x="128" y="163"/>
                      <a:pt x="127" y="157"/>
                    </a:cubicBezTo>
                    <a:cubicBezTo>
                      <a:pt x="127" y="157"/>
                      <a:pt x="127" y="157"/>
                      <a:pt x="127" y="157"/>
                    </a:cubicBezTo>
                    <a:cubicBezTo>
                      <a:pt x="139" y="150"/>
                      <a:pt x="141" y="129"/>
                      <a:pt x="141" y="120"/>
                    </a:cubicBezTo>
                    <a:cubicBezTo>
                      <a:pt x="149" y="120"/>
                      <a:pt x="149" y="120"/>
                      <a:pt x="149" y="120"/>
                    </a:cubicBezTo>
                    <a:cubicBezTo>
                      <a:pt x="155" y="120"/>
                      <a:pt x="163" y="116"/>
                      <a:pt x="165" y="110"/>
                    </a:cubicBezTo>
                    <a:cubicBezTo>
                      <a:pt x="171" y="99"/>
                      <a:pt x="171" y="85"/>
                      <a:pt x="165" y="74"/>
                    </a:cubicBezTo>
                    <a:cubicBezTo>
                      <a:pt x="163" y="68"/>
                      <a:pt x="155" y="64"/>
                      <a:pt x="149" y="64"/>
                    </a:cubicBezTo>
                    <a:cubicBezTo>
                      <a:pt x="149" y="64"/>
                      <a:pt x="149" y="64"/>
                      <a:pt x="149" y="64"/>
                    </a:cubicBezTo>
                    <a:cubicBezTo>
                      <a:pt x="148" y="29"/>
                      <a:pt x="120" y="0"/>
                      <a:pt x="85" y="0"/>
                    </a:cubicBezTo>
                    <a:cubicBezTo>
                      <a:pt x="51" y="0"/>
                      <a:pt x="23" y="29"/>
                      <a:pt x="22" y="64"/>
                    </a:cubicBezTo>
                    <a:cubicBezTo>
                      <a:pt x="21" y="64"/>
                      <a:pt x="21" y="64"/>
                      <a:pt x="21" y="64"/>
                    </a:cubicBezTo>
                    <a:cubicBezTo>
                      <a:pt x="16" y="64"/>
                      <a:pt x="8" y="68"/>
                      <a:pt x="5" y="74"/>
                    </a:cubicBezTo>
                    <a:cubicBezTo>
                      <a:pt x="0" y="85"/>
                      <a:pt x="0" y="99"/>
                      <a:pt x="5" y="110"/>
                    </a:cubicBezTo>
                    <a:cubicBezTo>
                      <a:pt x="8" y="116"/>
                      <a:pt x="16" y="120"/>
                      <a:pt x="21" y="120"/>
                    </a:cubicBezTo>
                    <a:close/>
                    <a:moveTo>
                      <a:pt x="116" y="164"/>
                    </a:moveTo>
                    <a:cubicBezTo>
                      <a:pt x="97" y="168"/>
                      <a:pt x="97" y="168"/>
                      <a:pt x="97" y="168"/>
                    </a:cubicBezTo>
                    <a:cubicBezTo>
                      <a:pt x="94" y="169"/>
                      <a:pt x="92" y="167"/>
                      <a:pt x="92" y="165"/>
                    </a:cubicBezTo>
                    <a:cubicBezTo>
                      <a:pt x="91" y="163"/>
                      <a:pt x="93" y="161"/>
                      <a:pt x="95" y="160"/>
                    </a:cubicBezTo>
                    <a:cubicBezTo>
                      <a:pt x="114" y="156"/>
                      <a:pt x="114" y="156"/>
                      <a:pt x="114" y="156"/>
                    </a:cubicBezTo>
                    <a:cubicBezTo>
                      <a:pt x="115" y="156"/>
                      <a:pt x="115" y="156"/>
                      <a:pt x="115" y="156"/>
                    </a:cubicBezTo>
                    <a:cubicBezTo>
                      <a:pt x="117" y="156"/>
                      <a:pt x="119" y="157"/>
                      <a:pt x="119" y="159"/>
                    </a:cubicBezTo>
                    <a:cubicBezTo>
                      <a:pt x="120" y="161"/>
                      <a:pt x="118" y="163"/>
                      <a:pt x="116" y="164"/>
                    </a:cubicBezTo>
                    <a:close/>
                    <a:moveTo>
                      <a:pt x="126" y="100"/>
                    </a:moveTo>
                    <a:cubicBezTo>
                      <a:pt x="126" y="101"/>
                      <a:pt x="125" y="102"/>
                      <a:pt x="124" y="102"/>
                    </a:cubicBezTo>
                    <a:cubicBezTo>
                      <a:pt x="123" y="102"/>
                      <a:pt x="121" y="103"/>
                      <a:pt x="121" y="105"/>
                    </a:cubicBezTo>
                    <a:cubicBezTo>
                      <a:pt x="119" y="110"/>
                      <a:pt x="116" y="114"/>
                      <a:pt x="114" y="118"/>
                    </a:cubicBezTo>
                    <a:cubicBezTo>
                      <a:pt x="113" y="120"/>
                      <a:pt x="112" y="121"/>
                      <a:pt x="111" y="122"/>
                    </a:cubicBezTo>
                    <a:cubicBezTo>
                      <a:pt x="109" y="126"/>
                      <a:pt x="107" y="129"/>
                      <a:pt x="104" y="131"/>
                    </a:cubicBezTo>
                    <a:cubicBezTo>
                      <a:pt x="94" y="139"/>
                      <a:pt x="87" y="138"/>
                      <a:pt x="86" y="138"/>
                    </a:cubicBezTo>
                    <a:cubicBezTo>
                      <a:pt x="86" y="138"/>
                      <a:pt x="86" y="138"/>
                      <a:pt x="86" y="138"/>
                    </a:cubicBezTo>
                    <a:cubicBezTo>
                      <a:pt x="76" y="138"/>
                      <a:pt x="68" y="131"/>
                      <a:pt x="67" y="131"/>
                    </a:cubicBezTo>
                    <a:cubicBezTo>
                      <a:pt x="65" y="129"/>
                      <a:pt x="62" y="126"/>
                      <a:pt x="60" y="122"/>
                    </a:cubicBezTo>
                    <a:cubicBezTo>
                      <a:pt x="59" y="121"/>
                      <a:pt x="58" y="119"/>
                      <a:pt x="57" y="118"/>
                    </a:cubicBezTo>
                    <a:cubicBezTo>
                      <a:pt x="55" y="114"/>
                      <a:pt x="52" y="110"/>
                      <a:pt x="50" y="105"/>
                    </a:cubicBezTo>
                    <a:cubicBezTo>
                      <a:pt x="50" y="103"/>
                      <a:pt x="48" y="102"/>
                      <a:pt x="47" y="102"/>
                    </a:cubicBezTo>
                    <a:cubicBezTo>
                      <a:pt x="46" y="102"/>
                      <a:pt x="45" y="101"/>
                      <a:pt x="45" y="100"/>
                    </a:cubicBezTo>
                    <a:cubicBezTo>
                      <a:pt x="44" y="99"/>
                      <a:pt x="43" y="98"/>
                      <a:pt x="41" y="98"/>
                    </a:cubicBezTo>
                    <a:cubicBezTo>
                      <a:pt x="41" y="84"/>
                      <a:pt x="41" y="84"/>
                      <a:pt x="41" y="84"/>
                    </a:cubicBezTo>
                    <a:cubicBezTo>
                      <a:pt x="41" y="84"/>
                      <a:pt x="41" y="84"/>
                      <a:pt x="41" y="84"/>
                    </a:cubicBezTo>
                    <a:cubicBezTo>
                      <a:pt x="44" y="84"/>
                      <a:pt x="45" y="83"/>
                      <a:pt x="45" y="81"/>
                    </a:cubicBezTo>
                    <a:cubicBezTo>
                      <a:pt x="45" y="80"/>
                      <a:pt x="46" y="68"/>
                      <a:pt x="51" y="56"/>
                    </a:cubicBezTo>
                    <a:cubicBezTo>
                      <a:pt x="58" y="39"/>
                      <a:pt x="70" y="31"/>
                      <a:pt x="86" y="31"/>
                    </a:cubicBezTo>
                    <a:cubicBezTo>
                      <a:pt x="126" y="31"/>
                      <a:pt x="126" y="78"/>
                      <a:pt x="126" y="80"/>
                    </a:cubicBezTo>
                    <a:cubicBezTo>
                      <a:pt x="126" y="82"/>
                      <a:pt x="129" y="84"/>
                      <a:pt x="129" y="84"/>
                    </a:cubicBezTo>
                    <a:cubicBezTo>
                      <a:pt x="129" y="98"/>
                      <a:pt x="129" y="98"/>
                      <a:pt x="129" y="98"/>
                    </a:cubicBezTo>
                    <a:cubicBezTo>
                      <a:pt x="128" y="98"/>
                      <a:pt x="127" y="99"/>
                      <a:pt x="126" y="100"/>
                    </a:cubicBezTo>
                    <a:close/>
                    <a:moveTo>
                      <a:pt x="158" y="77"/>
                    </a:moveTo>
                    <a:cubicBezTo>
                      <a:pt x="162" y="87"/>
                      <a:pt x="162" y="97"/>
                      <a:pt x="158" y="107"/>
                    </a:cubicBezTo>
                    <a:cubicBezTo>
                      <a:pt x="157" y="110"/>
                      <a:pt x="152" y="112"/>
                      <a:pt x="149" y="112"/>
                    </a:cubicBezTo>
                    <a:cubicBezTo>
                      <a:pt x="138" y="112"/>
                      <a:pt x="138" y="112"/>
                      <a:pt x="138" y="112"/>
                    </a:cubicBezTo>
                    <a:cubicBezTo>
                      <a:pt x="137" y="111"/>
                      <a:pt x="137" y="110"/>
                      <a:pt x="137" y="109"/>
                    </a:cubicBezTo>
                    <a:cubicBezTo>
                      <a:pt x="137" y="75"/>
                      <a:pt x="137" y="75"/>
                      <a:pt x="137" y="75"/>
                    </a:cubicBezTo>
                    <a:cubicBezTo>
                      <a:pt x="137" y="74"/>
                      <a:pt x="137" y="73"/>
                      <a:pt x="138" y="72"/>
                    </a:cubicBezTo>
                    <a:cubicBezTo>
                      <a:pt x="149" y="72"/>
                      <a:pt x="149" y="72"/>
                      <a:pt x="149" y="72"/>
                    </a:cubicBezTo>
                    <a:cubicBezTo>
                      <a:pt x="152" y="72"/>
                      <a:pt x="157" y="74"/>
                      <a:pt x="158" y="77"/>
                    </a:cubicBezTo>
                    <a:close/>
                    <a:moveTo>
                      <a:pt x="85" y="8"/>
                    </a:moveTo>
                    <a:cubicBezTo>
                      <a:pt x="116" y="8"/>
                      <a:pt x="140" y="33"/>
                      <a:pt x="141" y="64"/>
                    </a:cubicBezTo>
                    <a:cubicBezTo>
                      <a:pt x="137" y="64"/>
                      <a:pt x="137" y="64"/>
                      <a:pt x="137" y="64"/>
                    </a:cubicBezTo>
                    <a:cubicBezTo>
                      <a:pt x="136" y="64"/>
                      <a:pt x="134" y="64"/>
                      <a:pt x="133" y="65"/>
                    </a:cubicBezTo>
                    <a:cubicBezTo>
                      <a:pt x="129" y="48"/>
                      <a:pt x="119" y="23"/>
                      <a:pt x="87" y="23"/>
                    </a:cubicBezTo>
                    <a:cubicBezTo>
                      <a:pt x="54" y="23"/>
                      <a:pt x="43" y="49"/>
                      <a:pt x="39" y="67"/>
                    </a:cubicBezTo>
                    <a:cubicBezTo>
                      <a:pt x="39" y="66"/>
                      <a:pt x="39" y="66"/>
                      <a:pt x="39" y="66"/>
                    </a:cubicBezTo>
                    <a:cubicBezTo>
                      <a:pt x="38" y="65"/>
                      <a:pt x="36" y="64"/>
                      <a:pt x="33" y="64"/>
                    </a:cubicBezTo>
                    <a:cubicBezTo>
                      <a:pt x="30" y="64"/>
                      <a:pt x="30" y="64"/>
                      <a:pt x="30" y="64"/>
                    </a:cubicBezTo>
                    <a:cubicBezTo>
                      <a:pt x="31" y="33"/>
                      <a:pt x="55" y="8"/>
                      <a:pt x="85" y="8"/>
                    </a:cubicBezTo>
                    <a:close/>
                    <a:moveTo>
                      <a:pt x="13" y="77"/>
                    </a:moveTo>
                    <a:cubicBezTo>
                      <a:pt x="14" y="74"/>
                      <a:pt x="19" y="72"/>
                      <a:pt x="21" y="72"/>
                    </a:cubicBezTo>
                    <a:cubicBezTo>
                      <a:pt x="33" y="72"/>
                      <a:pt x="33" y="72"/>
                      <a:pt x="33" y="72"/>
                    </a:cubicBezTo>
                    <a:cubicBezTo>
                      <a:pt x="33" y="73"/>
                      <a:pt x="33" y="74"/>
                      <a:pt x="33" y="75"/>
                    </a:cubicBezTo>
                    <a:cubicBezTo>
                      <a:pt x="33" y="109"/>
                      <a:pt x="33" y="109"/>
                      <a:pt x="33" y="109"/>
                    </a:cubicBezTo>
                    <a:cubicBezTo>
                      <a:pt x="33" y="110"/>
                      <a:pt x="33" y="111"/>
                      <a:pt x="33" y="112"/>
                    </a:cubicBezTo>
                    <a:cubicBezTo>
                      <a:pt x="21" y="112"/>
                      <a:pt x="21" y="112"/>
                      <a:pt x="21" y="112"/>
                    </a:cubicBezTo>
                    <a:cubicBezTo>
                      <a:pt x="19" y="112"/>
                      <a:pt x="14" y="110"/>
                      <a:pt x="13" y="107"/>
                    </a:cubicBezTo>
                    <a:cubicBezTo>
                      <a:pt x="8" y="97"/>
                      <a:pt x="8" y="87"/>
                      <a:pt x="13" y="77"/>
                    </a:cubicBezTo>
                    <a:close/>
                  </a:path>
                </a:pathLst>
              </a:custGeom>
              <a:grpFill/>
              <a:ln w="19050">
                <a:noFill/>
                <a:round/>
                <a:headEnd/>
                <a:tailEnd/>
              </a:ln>
              <a:extLst/>
            </p:spPr>
            <p:txBody>
              <a:bodyPr vert="horz" wrap="square" lIns="91440" tIns="45720" rIns="91440" bIns="45720" numCol="1" anchor="t" anchorCtr="0" compatLnSpc="1">
                <a:prstTxWarp prst="textNoShape">
                  <a:avLst/>
                </a:prstTxWarp>
              </a:bodyPr>
              <a:lstStyle/>
              <a:p>
                <a:endParaRPr lang="en-US"/>
              </a:p>
            </p:txBody>
          </p:sp>
        </p:grpSp>
      </p:grpSp>
      <p:grpSp>
        <p:nvGrpSpPr>
          <p:cNvPr id="32" name="קבוצה 31"/>
          <p:cNvGrpSpPr/>
          <p:nvPr/>
        </p:nvGrpSpPr>
        <p:grpSpPr>
          <a:xfrm>
            <a:off x="10079802" y="3020315"/>
            <a:ext cx="1851600" cy="1281957"/>
            <a:chOff x="9998386" y="4851667"/>
            <a:chExt cx="1851600" cy="1281957"/>
          </a:xfrm>
        </p:grpSpPr>
        <p:sp>
          <p:nvSpPr>
            <p:cNvPr id="55" name="מלבן 54"/>
            <p:cNvSpPr/>
            <p:nvPr/>
          </p:nvSpPr>
          <p:spPr>
            <a:xfrm>
              <a:off x="9998386" y="5487293"/>
              <a:ext cx="1851600" cy="646331"/>
            </a:xfrm>
            <a:prstGeom prst="rect">
              <a:avLst/>
            </a:prstGeom>
          </p:spPr>
          <p:txBody>
            <a:bodyPr wrap="square">
              <a:spAutoFit/>
            </a:bodyPr>
            <a:lstStyle/>
            <a:p>
              <a:pPr algn="ctr"/>
              <a:r>
                <a:rPr lang="en-US" dirty="0">
                  <a:solidFill>
                    <a:schemeClr val="bg1"/>
                  </a:solidFill>
                </a:rPr>
                <a:t>RECORD OF SUCCESS </a:t>
              </a:r>
              <a:endParaRPr lang="he-IL" dirty="0">
                <a:solidFill>
                  <a:schemeClr val="bg1"/>
                </a:solidFill>
              </a:endParaRPr>
            </a:p>
          </p:txBody>
        </p:sp>
        <p:grpSp>
          <p:nvGrpSpPr>
            <p:cNvPr id="122" name="Group 126"/>
            <p:cNvGrpSpPr>
              <a:grpSpLocks noChangeAspect="1"/>
            </p:cNvGrpSpPr>
            <p:nvPr/>
          </p:nvGrpSpPr>
          <p:grpSpPr>
            <a:xfrm>
              <a:off x="10576254" y="4851667"/>
              <a:ext cx="527423" cy="502905"/>
              <a:chOff x="14479588" y="7581900"/>
              <a:chExt cx="1536700" cy="1465263"/>
            </a:xfrm>
          </p:grpSpPr>
          <p:sp>
            <p:nvSpPr>
              <p:cNvPr id="123" name="Freeform 5"/>
              <p:cNvSpPr>
                <a:spLocks/>
              </p:cNvSpPr>
              <p:nvPr/>
            </p:nvSpPr>
            <p:spPr bwMode="auto">
              <a:xfrm>
                <a:off x="15730538" y="7581900"/>
                <a:ext cx="249237" cy="239712"/>
              </a:xfrm>
              <a:custGeom>
                <a:avLst/>
                <a:gdLst>
                  <a:gd name="T0" fmla="*/ 48 w 48"/>
                  <a:gd name="T1" fmla="*/ 46 h 46"/>
                  <a:gd name="T2" fmla="*/ 48 w 48"/>
                  <a:gd name="T3" fmla="*/ 5 h 46"/>
                  <a:gd name="T4" fmla="*/ 42 w 48"/>
                  <a:gd name="T5" fmla="*/ 1 h 46"/>
                  <a:gd name="T6" fmla="*/ 0 w 48"/>
                  <a:gd name="T7" fmla="*/ 8 h 46"/>
                </a:gdLst>
                <a:ahLst/>
                <a:cxnLst>
                  <a:cxn ang="0">
                    <a:pos x="T0" y="T1"/>
                  </a:cxn>
                  <a:cxn ang="0">
                    <a:pos x="T2" y="T3"/>
                  </a:cxn>
                  <a:cxn ang="0">
                    <a:pos x="T4" y="T5"/>
                  </a:cxn>
                  <a:cxn ang="0">
                    <a:pos x="T6" y="T7"/>
                  </a:cxn>
                </a:cxnLst>
                <a:rect l="0" t="0" r="r" b="b"/>
                <a:pathLst>
                  <a:path w="48" h="46">
                    <a:moveTo>
                      <a:pt x="48" y="46"/>
                    </a:moveTo>
                    <a:cubicBezTo>
                      <a:pt x="48" y="5"/>
                      <a:pt x="48" y="5"/>
                      <a:pt x="48" y="5"/>
                    </a:cubicBezTo>
                    <a:cubicBezTo>
                      <a:pt x="48" y="2"/>
                      <a:pt x="45" y="0"/>
                      <a:pt x="42" y="1"/>
                    </a:cubicBezTo>
                    <a:cubicBezTo>
                      <a:pt x="0" y="8"/>
                      <a:pt x="0" y="8"/>
                      <a:pt x="0" y="8"/>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4" name="Freeform 6"/>
              <p:cNvSpPr>
                <a:spLocks/>
              </p:cNvSpPr>
              <p:nvPr/>
            </p:nvSpPr>
            <p:spPr bwMode="auto">
              <a:xfrm>
                <a:off x="14500225" y="7712075"/>
                <a:ext cx="1365250" cy="1001712"/>
              </a:xfrm>
              <a:custGeom>
                <a:avLst/>
                <a:gdLst>
                  <a:gd name="T0" fmla="*/ 0 w 262"/>
                  <a:gd name="T1" fmla="*/ 192 h 192"/>
                  <a:gd name="T2" fmla="*/ 110 w 262"/>
                  <a:gd name="T3" fmla="*/ 64 h 192"/>
                  <a:gd name="T4" fmla="*/ 116 w 262"/>
                  <a:gd name="T5" fmla="*/ 64 h 192"/>
                  <a:gd name="T6" fmla="*/ 168 w 262"/>
                  <a:gd name="T7" fmla="*/ 102 h 192"/>
                  <a:gd name="T8" fmla="*/ 174 w 262"/>
                  <a:gd name="T9" fmla="*/ 102 h 192"/>
                  <a:gd name="T10" fmla="*/ 262 w 262"/>
                  <a:gd name="T11" fmla="*/ 0 h 192"/>
                </a:gdLst>
                <a:ahLst/>
                <a:cxnLst>
                  <a:cxn ang="0">
                    <a:pos x="T0" y="T1"/>
                  </a:cxn>
                  <a:cxn ang="0">
                    <a:pos x="T2" y="T3"/>
                  </a:cxn>
                  <a:cxn ang="0">
                    <a:pos x="T4" y="T5"/>
                  </a:cxn>
                  <a:cxn ang="0">
                    <a:pos x="T6" y="T7"/>
                  </a:cxn>
                  <a:cxn ang="0">
                    <a:pos x="T8" y="T9"/>
                  </a:cxn>
                  <a:cxn ang="0">
                    <a:pos x="T10" y="T11"/>
                  </a:cxn>
                </a:cxnLst>
                <a:rect l="0" t="0" r="r" b="b"/>
                <a:pathLst>
                  <a:path w="262" h="192">
                    <a:moveTo>
                      <a:pt x="0" y="192"/>
                    </a:moveTo>
                    <a:cubicBezTo>
                      <a:pt x="110" y="64"/>
                      <a:pt x="110" y="64"/>
                      <a:pt x="110" y="64"/>
                    </a:cubicBezTo>
                    <a:cubicBezTo>
                      <a:pt x="112" y="62"/>
                      <a:pt x="115" y="62"/>
                      <a:pt x="116" y="64"/>
                    </a:cubicBezTo>
                    <a:cubicBezTo>
                      <a:pt x="168" y="102"/>
                      <a:pt x="168" y="102"/>
                      <a:pt x="168" y="102"/>
                    </a:cubicBezTo>
                    <a:cubicBezTo>
                      <a:pt x="169" y="104"/>
                      <a:pt x="172" y="104"/>
                      <a:pt x="174" y="102"/>
                    </a:cubicBezTo>
                    <a:cubicBezTo>
                      <a:pt x="262" y="0"/>
                      <a:pt x="262" y="0"/>
                      <a:pt x="262"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5" name="Line 7"/>
              <p:cNvSpPr>
                <a:spLocks noChangeShapeType="1"/>
              </p:cNvSpPr>
              <p:nvPr/>
            </p:nvSpPr>
            <p:spPr bwMode="auto">
              <a:xfrm>
                <a:off x="15979775" y="7977188"/>
                <a:ext cx="0" cy="955675"/>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6" name="Line 8"/>
              <p:cNvSpPr>
                <a:spLocks noChangeShapeType="1"/>
              </p:cNvSpPr>
              <p:nvPr/>
            </p:nvSpPr>
            <p:spPr bwMode="auto">
              <a:xfrm>
                <a:off x="15095538" y="8218488"/>
                <a:ext cx="0" cy="714375"/>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7" name="Line 9"/>
              <p:cNvSpPr>
                <a:spLocks noChangeShapeType="1"/>
              </p:cNvSpPr>
              <p:nvPr/>
            </p:nvSpPr>
            <p:spPr bwMode="auto">
              <a:xfrm>
                <a:off x="15682913" y="8175625"/>
                <a:ext cx="0" cy="757237"/>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8" name="Line 10"/>
              <p:cNvSpPr>
                <a:spLocks noChangeShapeType="1"/>
              </p:cNvSpPr>
              <p:nvPr/>
            </p:nvSpPr>
            <p:spPr bwMode="auto">
              <a:xfrm>
                <a:off x="15392400" y="8421688"/>
                <a:ext cx="0" cy="511175"/>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9" name="Line 11"/>
              <p:cNvSpPr>
                <a:spLocks noChangeShapeType="1"/>
              </p:cNvSpPr>
              <p:nvPr/>
            </p:nvSpPr>
            <p:spPr bwMode="auto">
              <a:xfrm>
                <a:off x="14797088" y="8556625"/>
                <a:ext cx="0" cy="376237"/>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0" name="Line 12"/>
              <p:cNvSpPr>
                <a:spLocks noChangeShapeType="1"/>
              </p:cNvSpPr>
              <p:nvPr/>
            </p:nvSpPr>
            <p:spPr bwMode="auto">
              <a:xfrm>
                <a:off x="14506575" y="8823325"/>
                <a:ext cx="0" cy="109537"/>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1" name="Line 35"/>
              <p:cNvSpPr>
                <a:spLocks noChangeShapeType="1"/>
              </p:cNvSpPr>
              <p:nvPr/>
            </p:nvSpPr>
            <p:spPr bwMode="auto">
              <a:xfrm>
                <a:off x="14479588" y="9047163"/>
                <a:ext cx="1536700"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72" name="קבוצה 71"/>
          <p:cNvGrpSpPr/>
          <p:nvPr/>
        </p:nvGrpSpPr>
        <p:grpSpPr>
          <a:xfrm>
            <a:off x="690144" y="751704"/>
            <a:ext cx="10807829" cy="145493"/>
            <a:chOff x="690144" y="751704"/>
            <a:chExt cx="10807829" cy="145493"/>
          </a:xfrm>
        </p:grpSpPr>
        <p:sp>
          <p:nvSpPr>
            <p:cNvPr id="73" name="מלבן 72"/>
            <p:cNvSpPr/>
            <p:nvPr/>
          </p:nvSpPr>
          <p:spPr>
            <a:xfrm rot="5400000">
              <a:off x="6020175" y="751704"/>
              <a:ext cx="145493" cy="1454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74" name="קבוצה 73"/>
            <p:cNvGrpSpPr/>
            <p:nvPr/>
          </p:nvGrpSpPr>
          <p:grpSpPr>
            <a:xfrm>
              <a:off x="690144" y="827316"/>
              <a:ext cx="10807829" cy="0"/>
              <a:chOff x="687486" y="827316"/>
              <a:chExt cx="10807829" cy="0"/>
            </a:xfrm>
          </p:grpSpPr>
          <p:cxnSp>
            <p:nvCxnSpPr>
              <p:cNvPr id="75" name="מחבר ישר 74"/>
              <p:cNvCxnSpPr/>
              <p:nvPr/>
            </p:nvCxnSpPr>
            <p:spPr>
              <a:xfrm flipH="1">
                <a:off x="687486"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6" name="מחבר ישר 75"/>
              <p:cNvCxnSpPr/>
              <p:nvPr/>
            </p:nvCxnSpPr>
            <p:spPr>
              <a:xfrm flipH="1">
                <a:off x="6270171"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nvGrpSpPr>
          <p:cNvPr id="31" name="קבוצה 30"/>
          <p:cNvGrpSpPr/>
          <p:nvPr/>
        </p:nvGrpSpPr>
        <p:grpSpPr>
          <a:xfrm>
            <a:off x="7632145" y="4765679"/>
            <a:ext cx="1531189" cy="1103758"/>
            <a:chOff x="7632145" y="4765679"/>
            <a:chExt cx="1531189" cy="1103758"/>
          </a:xfrm>
        </p:grpSpPr>
        <p:sp>
          <p:nvSpPr>
            <p:cNvPr id="77" name="מלבן 76"/>
            <p:cNvSpPr/>
            <p:nvPr/>
          </p:nvSpPr>
          <p:spPr>
            <a:xfrm>
              <a:off x="7632145" y="5500105"/>
              <a:ext cx="1531189" cy="369332"/>
            </a:xfrm>
            <a:prstGeom prst="rect">
              <a:avLst/>
            </a:prstGeom>
          </p:spPr>
          <p:txBody>
            <a:bodyPr wrap="none">
              <a:spAutoFit/>
            </a:bodyPr>
            <a:lstStyle/>
            <a:p>
              <a:pPr algn="ctr"/>
              <a:r>
                <a:rPr lang="en-US" dirty="0">
                  <a:solidFill>
                    <a:schemeClr val="bg1"/>
                  </a:solidFill>
                </a:rPr>
                <a:t> RELIABLITY</a:t>
              </a:r>
              <a:endParaRPr lang="he-IL" dirty="0">
                <a:solidFill>
                  <a:schemeClr val="bg1"/>
                </a:solidFill>
              </a:endParaRPr>
            </a:p>
          </p:txBody>
        </p:sp>
        <p:grpSp>
          <p:nvGrpSpPr>
            <p:cNvPr id="100" name="Group 2216"/>
            <p:cNvGrpSpPr>
              <a:grpSpLocks noChangeAspect="1"/>
            </p:cNvGrpSpPr>
            <p:nvPr/>
          </p:nvGrpSpPr>
          <p:grpSpPr>
            <a:xfrm>
              <a:off x="8280907" y="4765679"/>
              <a:ext cx="402739" cy="527423"/>
              <a:chOff x="15343188" y="7680325"/>
              <a:chExt cx="1158875" cy="1517650"/>
            </a:xfrm>
          </p:grpSpPr>
          <p:sp>
            <p:nvSpPr>
              <p:cNvPr id="101" name="Freeform 171"/>
              <p:cNvSpPr>
                <a:spLocks/>
              </p:cNvSpPr>
              <p:nvPr/>
            </p:nvSpPr>
            <p:spPr bwMode="auto">
              <a:xfrm>
                <a:off x="15952788" y="8197850"/>
                <a:ext cx="504825" cy="241300"/>
              </a:xfrm>
              <a:custGeom>
                <a:avLst/>
                <a:gdLst>
                  <a:gd name="T0" fmla="*/ 20 w 99"/>
                  <a:gd name="T1" fmla="*/ 47 h 47"/>
                  <a:gd name="T2" fmla="*/ 0 w 99"/>
                  <a:gd name="T3" fmla="*/ 23 h 47"/>
                  <a:gd name="T4" fmla="*/ 0 w 99"/>
                  <a:gd name="T5" fmla="*/ 23 h 47"/>
                  <a:gd name="T6" fmla="*/ 24 w 99"/>
                  <a:gd name="T7" fmla="*/ 0 h 47"/>
                  <a:gd name="T8" fmla="*/ 75 w 99"/>
                  <a:gd name="T9" fmla="*/ 0 h 47"/>
                  <a:gd name="T10" fmla="*/ 99 w 99"/>
                  <a:gd name="T11" fmla="*/ 23 h 47"/>
                  <a:gd name="T12" fmla="*/ 99 w 99"/>
                  <a:gd name="T13" fmla="*/ 23 h 47"/>
                  <a:gd name="T14" fmla="*/ 90 w 99"/>
                  <a:gd name="T15" fmla="*/ 42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9" h="47">
                    <a:moveTo>
                      <a:pt x="20" y="47"/>
                    </a:moveTo>
                    <a:cubicBezTo>
                      <a:pt x="9" y="45"/>
                      <a:pt x="0" y="35"/>
                      <a:pt x="0" y="23"/>
                    </a:cubicBezTo>
                    <a:cubicBezTo>
                      <a:pt x="0" y="23"/>
                      <a:pt x="0" y="23"/>
                      <a:pt x="0" y="23"/>
                    </a:cubicBezTo>
                    <a:cubicBezTo>
                      <a:pt x="0" y="10"/>
                      <a:pt x="11" y="0"/>
                      <a:pt x="24" y="0"/>
                    </a:cubicBezTo>
                    <a:cubicBezTo>
                      <a:pt x="75" y="0"/>
                      <a:pt x="75" y="0"/>
                      <a:pt x="75" y="0"/>
                    </a:cubicBezTo>
                    <a:cubicBezTo>
                      <a:pt x="88" y="0"/>
                      <a:pt x="99" y="10"/>
                      <a:pt x="99" y="23"/>
                    </a:cubicBezTo>
                    <a:cubicBezTo>
                      <a:pt x="99" y="23"/>
                      <a:pt x="99" y="23"/>
                      <a:pt x="99" y="23"/>
                    </a:cubicBezTo>
                    <a:cubicBezTo>
                      <a:pt x="99" y="31"/>
                      <a:pt x="95" y="37"/>
                      <a:pt x="90" y="42"/>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 name="Freeform 172"/>
              <p:cNvSpPr>
                <a:spLocks/>
              </p:cNvSpPr>
              <p:nvPr/>
            </p:nvSpPr>
            <p:spPr bwMode="auto">
              <a:xfrm>
                <a:off x="15908338" y="8439150"/>
                <a:ext cx="593725" cy="241300"/>
              </a:xfrm>
              <a:custGeom>
                <a:avLst/>
                <a:gdLst>
                  <a:gd name="T0" fmla="*/ 30 w 117"/>
                  <a:gd name="T1" fmla="*/ 47 h 47"/>
                  <a:gd name="T2" fmla="*/ 24 w 117"/>
                  <a:gd name="T3" fmla="*/ 47 h 47"/>
                  <a:gd name="T4" fmla="*/ 0 w 117"/>
                  <a:gd name="T5" fmla="*/ 24 h 47"/>
                  <a:gd name="T6" fmla="*/ 0 w 117"/>
                  <a:gd name="T7" fmla="*/ 24 h 47"/>
                  <a:gd name="T8" fmla="*/ 24 w 117"/>
                  <a:gd name="T9" fmla="*/ 0 h 47"/>
                  <a:gd name="T10" fmla="*/ 93 w 117"/>
                  <a:gd name="T11" fmla="*/ 0 h 47"/>
                  <a:gd name="T12" fmla="*/ 117 w 117"/>
                  <a:gd name="T13" fmla="*/ 24 h 47"/>
                  <a:gd name="T14" fmla="*/ 117 w 117"/>
                  <a:gd name="T15" fmla="*/ 24 h 47"/>
                  <a:gd name="T16" fmla="*/ 106 w 117"/>
                  <a:gd name="T17" fmla="*/ 4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47">
                    <a:moveTo>
                      <a:pt x="30" y="47"/>
                    </a:moveTo>
                    <a:cubicBezTo>
                      <a:pt x="24" y="47"/>
                      <a:pt x="24" y="47"/>
                      <a:pt x="24" y="47"/>
                    </a:cubicBezTo>
                    <a:cubicBezTo>
                      <a:pt x="11" y="47"/>
                      <a:pt x="0" y="37"/>
                      <a:pt x="0" y="24"/>
                    </a:cubicBezTo>
                    <a:cubicBezTo>
                      <a:pt x="0" y="24"/>
                      <a:pt x="0" y="24"/>
                      <a:pt x="0" y="24"/>
                    </a:cubicBezTo>
                    <a:cubicBezTo>
                      <a:pt x="0" y="11"/>
                      <a:pt x="11" y="0"/>
                      <a:pt x="24" y="0"/>
                    </a:cubicBezTo>
                    <a:cubicBezTo>
                      <a:pt x="93" y="0"/>
                      <a:pt x="93" y="0"/>
                      <a:pt x="93" y="0"/>
                    </a:cubicBezTo>
                    <a:cubicBezTo>
                      <a:pt x="106" y="0"/>
                      <a:pt x="117" y="11"/>
                      <a:pt x="117" y="24"/>
                    </a:cubicBezTo>
                    <a:cubicBezTo>
                      <a:pt x="117" y="24"/>
                      <a:pt x="117" y="24"/>
                      <a:pt x="117" y="24"/>
                    </a:cubicBezTo>
                    <a:cubicBezTo>
                      <a:pt x="117" y="32"/>
                      <a:pt x="113" y="39"/>
                      <a:pt x="106" y="43"/>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 name="Freeform 173"/>
              <p:cNvSpPr>
                <a:spLocks/>
              </p:cNvSpPr>
              <p:nvPr/>
            </p:nvSpPr>
            <p:spPr bwMode="auto">
              <a:xfrm>
                <a:off x="15952788" y="8680450"/>
                <a:ext cx="519113" cy="246063"/>
              </a:xfrm>
              <a:custGeom>
                <a:avLst/>
                <a:gdLst>
                  <a:gd name="T0" fmla="*/ 30 w 102"/>
                  <a:gd name="T1" fmla="*/ 48 h 48"/>
                  <a:gd name="T2" fmla="*/ 24 w 102"/>
                  <a:gd name="T3" fmla="*/ 48 h 48"/>
                  <a:gd name="T4" fmla="*/ 0 w 102"/>
                  <a:gd name="T5" fmla="*/ 24 h 48"/>
                  <a:gd name="T6" fmla="*/ 0 w 102"/>
                  <a:gd name="T7" fmla="*/ 24 h 48"/>
                  <a:gd name="T8" fmla="*/ 24 w 102"/>
                  <a:gd name="T9" fmla="*/ 0 h 48"/>
                  <a:gd name="T10" fmla="*/ 78 w 102"/>
                  <a:gd name="T11" fmla="*/ 0 h 48"/>
                  <a:gd name="T12" fmla="*/ 102 w 102"/>
                  <a:gd name="T13" fmla="*/ 24 h 48"/>
                  <a:gd name="T14" fmla="*/ 102 w 102"/>
                  <a:gd name="T15" fmla="*/ 24 h 48"/>
                  <a:gd name="T16" fmla="*/ 86 w 102"/>
                  <a:gd name="T17" fmla="*/ 4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 h="48">
                    <a:moveTo>
                      <a:pt x="30" y="48"/>
                    </a:moveTo>
                    <a:cubicBezTo>
                      <a:pt x="24" y="48"/>
                      <a:pt x="24" y="48"/>
                      <a:pt x="24" y="48"/>
                    </a:cubicBezTo>
                    <a:cubicBezTo>
                      <a:pt x="11" y="48"/>
                      <a:pt x="0" y="37"/>
                      <a:pt x="0" y="24"/>
                    </a:cubicBezTo>
                    <a:cubicBezTo>
                      <a:pt x="0" y="24"/>
                      <a:pt x="0" y="24"/>
                      <a:pt x="0" y="24"/>
                    </a:cubicBezTo>
                    <a:cubicBezTo>
                      <a:pt x="0" y="11"/>
                      <a:pt x="11" y="0"/>
                      <a:pt x="24" y="0"/>
                    </a:cubicBezTo>
                    <a:cubicBezTo>
                      <a:pt x="78" y="0"/>
                      <a:pt x="78" y="0"/>
                      <a:pt x="78" y="0"/>
                    </a:cubicBezTo>
                    <a:cubicBezTo>
                      <a:pt x="91" y="0"/>
                      <a:pt x="102" y="11"/>
                      <a:pt x="102" y="24"/>
                    </a:cubicBezTo>
                    <a:cubicBezTo>
                      <a:pt x="102" y="24"/>
                      <a:pt x="102" y="24"/>
                      <a:pt x="102" y="24"/>
                    </a:cubicBezTo>
                    <a:cubicBezTo>
                      <a:pt x="102" y="35"/>
                      <a:pt x="95" y="43"/>
                      <a:pt x="86" y="47"/>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 name="Freeform 174"/>
              <p:cNvSpPr>
                <a:spLocks/>
              </p:cNvSpPr>
              <p:nvPr/>
            </p:nvSpPr>
            <p:spPr bwMode="auto">
              <a:xfrm>
                <a:off x="16003588" y="8926513"/>
                <a:ext cx="387350" cy="246063"/>
              </a:xfrm>
              <a:custGeom>
                <a:avLst/>
                <a:gdLst>
                  <a:gd name="T0" fmla="*/ 24 w 76"/>
                  <a:gd name="T1" fmla="*/ 0 h 48"/>
                  <a:gd name="T2" fmla="*/ 52 w 76"/>
                  <a:gd name="T3" fmla="*/ 0 h 48"/>
                  <a:gd name="T4" fmla="*/ 76 w 76"/>
                  <a:gd name="T5" fmla="*/ 24 h 48"/>
                  <a:gd name="T6" fmla="*/ 76 w 76"/>
                  <a:gd name="T7" fmla="*/ 24 h 48"/>
                  <a:gd name="T8" fmla="*/ 52 w 76"/>
                  <a:gd name="T9" fmla="*/ 48 h 48"/>
                  <a:gd name="T10" fmla="*/ 24 w 76"/>
                  <a:gd name="T11" fmla="*/ 48 h 48"/>
                  <a:gd name="T12" fmla="*/ 0 w 76"/>
                  <a:gd name="T13" fmla="*/ 24 h 48"/>
                  <a:gd name="T14" fmla="*/ 0 w 76"/>
                  <a:gd name="T15" fmla="*/ 24 h 48"/>
                  <a:gd name="T16" fmla="*/ 24 w 76"/>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48">
                    <a:moveTo>
                      <a:pt x="24" y="0"/>
                    </a:moveTo>
                    <a:cubicBezTo>
                      <a:pt x="52" y="0"/>
                      <a:pt x="52" y="0"/>
                      <a:pt x="52" y="0"/>
                    </a:cubicBezTo>
                    <a:cubicBezTo>
                      <a:pt x="65" y="0"/>
                      <a:pt x="76" y="11"/>
                      <a:pt x="76" y="24"/>
                    </a:cubicBezTo>
                    <a:cubicBezTo>
                      <a:pt x="76" y="24"/>
                      <a:pt x="76" y="24"/>
                      <a:pt x="76" y="24"/>
                    </a:cubicBezTo>
                    <a:cubicBezTo>
                      <a:pt x="76" y="37"/>
                      <a:pt x="65" y="48"/>
                      <a:pt x="52" y="48"/>
                    </a:cubicBezTo>
                    <a:cubicBezTo>
                      <a:pt x="24" y="48"/>
                      <a:pt x="24" y="48"/>
                      <a:pt x="24" y="48"/>
                    </a:cubicBezTo>
                    <a:cubicBezTo>
                      <a:pt x="11" y="48"/>
                      <a:pt x="0" y="37"/>
                      <a:pt x="0" y="24"/>
                    </a:cubicBezTo>
                    <a:cubicBezTo>
                      <a:pt x="0" y="24"/>
                      <a:pt x="0" y="24"/>
                      <a:pt x="0" y="24"/>
                    </a:cubicBezTo>
                    <a:cubicBezTo>
                      <a:pt x="0" y="11"/>
                      <a:pt x="11" y="0"/>
                      <a:pt x="24"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 name="Freeform 175"/>
              <p:cNvSpPr>
                <a:spLocks/>
              </p:cNvSpPr>
              <p:nvPr/>
            </p:nvSpPr>
            <p:spPr bwMode="auto">
              <a:xfrm>
                <a:off x="15343188" y="7680325"/>
                <a:ext cx="930275" cy="1517650"/>
              </a:xfrm>
              <a:custGeom>
                <a:avLst/>
                <a:gdLst>
                  <a:gd name="T0" fmla="*/ 128 w 183"/>
                  <a:gd name="T1" fmla="*/ 291 h 296"/>
                  <a:gd name="T2" fmla="*/ 1 w 183"/>
                  <a:gd name="T3" fmla="*/ 184 h 296"/>
                  <a:gd name="T4" fmla="*/ 58 w 183"/>
                  <a:gd name="T5" fmla="*/ 95 h 296"/>
                  <a:gd name="T6" fmla="*/ 138 w 183"/>
                  <a:gd name="T7" fmla="*/ 18 h 296"/>
                  <a:gd name="T8" fmla="*/ 173 w 183"/>
                  <a:gd name="T9" fmla="*/ 17 h 296"/>
                  <a:gd name="T10" fmla="*/ 173 w 183"/>
                  <a:gd name="T11" fmla="*/ 57 h 296"/>
                  <a:gd name="T12" fmla="*/ 138 w 183"/>
                  <a:gd name="T13" fmla="*/ 91 h 296"/>
                </a:gdLst>
                <a:ahLst/>
                <a:cxnLst>
                  <a:cxn ang="0">
                    <a:pos x="T0" y="T1"/>
                  </a:cxn>
                  <a:cxn ang="0">
                    <a:pos x="T2" y="T3"/>
                  </a:cxn>
                  <a:cxn ang="0">
                    <a:pos x="T4" y="T5"/>
                  </a:cxn>
                  <a:cxn ang="0">
                    <a:pos x="T6" y="T7"/>
                  </a:cxn>
                  <a:cxn ang="0">
                    <a:pos x="T8" y="T9"/>
                  </a:cxn>
                  <a:cxn ang="0">
                    <a:pos x="T10" y="T11"/>
                  </a:cxn>
                  <a:cxn ang="0">
                    <a:pos x="T12" y="T13"/>
                  </a:cxn>
                </a:cxnLst>
                <a:rect l="0" t="0" r="r" b="b"/>
                <a:pathLst>
                  <a:path w="183" h="296">
                    <a:moveTo>
                      <a:pt x="128" y="291"/>
                    </a:moveTo>
                    <a:cubicBezTo>
                      <a:pt x="42" y="296"/>
                      <a:pt x="2" y="242"/>
                      <a:pt x="1" y="184"/>
                    </a:cubicBezTo>
                    <a:cubicBezTo>
                      <a:pt x="0" y="128"/>
                      <a:pt x="41" y="109"/>
                      <a:pt x="58" y="95"/>
                    </a:cubicBezTo>
                    <a:cubicBezTo>
                      <a:pt x="75" y="82"/>
                      <a:pt x="105" y="68"/>
                      <a:pt x="138" y="18"/>
                    </a:cubicBezTo>
                    <a:cubicBezTo>
                      <a:pt x="150" y="0"/>
                      <a:pt x="168" y="8"/>
                      <a:pt x="173" y="17"/>
                    </a:cubicBezTo>
                    <a:cubicBezTo>
                      <a:pt x="183" y="37"/>
                      <a:pt x="173" y="57"/>
                      <a:pt x="173" y="57"/>
                    </a:cubicBezTo>
                    <a:cubicBezTo>
                      <a:pt x="173" y="57"/>
                      <a:pt x="168" y="80"/>
                      <a:pt x="138" y="91"/>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24" name="קבוצה 23"/>
          <p:cNvGrpSpPr/>
          <p:nvPr/>
        </p:nvGrpSpPr>
        <p:grpSpPr>
          <a:xfrm>
            <a:off x="4930537" y="2863242"/>
            <a:ext cx="2841158" cy="1132904"/>
            <a:chOff x="6272829" y="2857380"/>
            <a:chExt cx="2841158" cy="1132904"/>
          </a:xfrm>
        </p:grpSpPr>
        <p:sp>
          <p:nvSpPr>
            <p:cNvPr id="110" name="מלבן 109"/>
            <p:cNvSpPr/>
            <p:nvPr/>
          </p:nvSpPr>
          <p:spPr>
            <a:xfrm>
              <a:off x="6272829" y="3620952"/>
              <a:ext cx="2841158" cy="369332"/>
            </a:xfrm>
            <a:prstGeom prst="rect">
              <a:avLst/>
            </a:prstGeom>
          </p:spPr>
          <p:txBody>
            <a:bodyPr wrap="square">
              <a:spAutoFit/>
            </a:bodyPr>
            <a:lstStyle/>
            <a:p>
              <a:pPr algn="ctr"/>
              <a:r>
                <a:rPr lang="en-US" dirty="0">
                  <a:solidFill>
                    <a:schemeClr val="bg1"/>
                  </a:solidFill>
                </a:rPr>
                <a:t>RESPONSIBILITY </a:t>
              </a:r>
              <a:endParaRPr lang="he-IL" dirty="0">
                <a:solidFill>
                  <a:schemeClr val="bg1"/>
                </a:solidFill>
              </a:endParaRPr>
            </a:p>
          </p:txBody>
        </p:sp>
        <p:grpSp>
          <p:nvGrpSpPr>
            <p:cNvPr id="21" name="קבוצה 20"/>
            <p:cNvGrpSpPr/>
            <p:nvPr/>
          </p:nvGrpSpPr>
          <p:grpSpPr>
            <a:xfrm>
              <a:off x="7218752" y="2857380"/>
              <a:ext cx="754009" cy="660266"/>
              <a:chOff x="7093963" y="2893246"/>
              <a:chExt cx="1003586" cy="878814"/>
            </a:xfrm>
          </p:grpSpPr>
          <p:sp>
            <p:nvSpPr>
              <p:cNvPr id="111" name="מלבן 43"/>
              <p:cNvSpPr/>
              <p:nvPr/>
            </p:nvSpPr>
            <p:spPr>
              <a:xfrm>
                <a:off x="7093963" y="3238289"/>
                <a:ext cx="1003586" cy="533771"/>
              </a:xfrm>
              <a:custGeom>
                <a:avLst/>
                <a:gdLst/>
                <a:ahLst/>
                <a:cxnLst/>
                <a:rect l="l" t="t" r="r" b="b"/>
                <a:pathLst>
                  <a:path w="3464647" h="1842721">
                    <a:moveTo>
                      <a:pt x="3145843" y="822907"/>
                    </a:moveTo>
                    <a:cubicBezTo>
                      <a:pt x="3156684" y="822717"/>
                      <a:pt x="3167597" y="826664"/>
                      <a:pt x="3176013" y="834791"/>
                    </a:cubicBezTo>
                    <a:lnTo>
                      <a:pt x="3451710" y="1101029"/>
                    </a:lnTo>
                    <a:cubicBezTo>
                      <a:pt x="3468542" y="1117283"/>
                      <a:pt x="3469011" y="1144105"/>
                      <a:pt x="3452756" y="1160937"/>
                    </a:cubicBezTo>
                    <a:lnTo>
                      <a:pt x="2806857" y="1829785"/>
                    </a:lnTo>
                    <a:cubicBezTo>
                      <a:pt x="2790602" y="1846617"/>
                      <a:pt x="2763780" y="1847085"/>
                      <a:pt x="2746948" y="1830831"/>
                    </a:cubicBezTo>
                    <a:lnTo>
                      <a:pt x="2471251" y="1564594"/>
                    </a:lnTo>
                    <a:cubicBezTo>
                      <a:pt x="2454419" y="1548339"/>
                      <a:pt x="2453951" y="1521517"/>
                      <a:pt x="2470206" y="1504685"/>
                    </a:cubicBezTo>
                    <a:lnTo>
                      <a:pt x="3116105" y="835837"/>
                    </a:lnTo>
                    <a:cubicBezTo>
                      <a:pt x="3124232" y="827421"/>
                      <a:pt x="3135001" y="823096"/>
                      <a:pt x="3145843" y="822907"/>
                    </a:cubicBezTo>
                    <a:close/>
                    <a:moveTo>
                      <a:pt x="140348" y="80"/>
                    </a:moveTo>
                    <a:cubicBezTo>
                      <a:pt x="168870" y="-743"/>
                      <a:pt x="200464" y="4795"/>
                      <a:pt x="233943" y="17416"/>
                    </a:cubicBezTo>
                    <a:cubicBezTo>
                      <a:pt x="266109" y="29541"/>
                      <a:pt x="297970" y="47538"/>
                      <a:pt x="327569" y="70574"/>
                    </a:cubicBezTo>
                    <a:lnTo>
                      <a:pt x="920278" y="669634"/>
                    </a:lnTo>
                    <a:lnTo>
                      <a:pt x="957010" y="707671"/>
                    </a:lnTo>
                    <a:lnTo>
                      <a:pt x="957471" y="707225"/>
                    </a:lnTo>
                    <a:lnTo>
                      <a:pt x="971201" y="721102"/>
                    </a:lnTo>
                    <a:lnTo>
                      <a:pt x="971560" y="722540"/>
                    </a:lnTo>
                    <a:lnTo>
                      <a:pt x="972623" y="722540"/>
                    </a:lnTo>
                    <a:lnTo>
                      <a:pt x="973578" y="723505"/>
                    </a:lnTo>
                    <a:lnTo>
                      <a:pt x="973578" y="726175"/>
                    </a:lnTo>
                    <a:lnTo>
                      <a:pt x="976220" y="726175"/>
                    </a:lnTo>
                    <a:lnTo>
                      <a:pt x="976349" y="726306"/>
                    </a:lnTo>
                    <a:lnTo>
                      <a:pt x="976482" y="726175"/>
                    </a:lnTo>
                    <a:lnTo>
                      <a:pt x="1535559" y="726175"/>
                    </a:lnTo>
                    <a:lnTo>
                      <a:pt x="1535559" y="726028"/>
                    </a:lnTo>
                    <a:lnTo>
                      <a:pt x="1603636" y="726028"/>
                    </a:lnTo>
                    <a:lnTo>
                      <a:pt x="1620910" y="722540"/>
                    </a:lnTo>
                    <a:lnTo>
                      <a:pt x="1626648" y="722540"/>
                    </a:lnTo>
                    <a:lnTo>
                      <a:pt x="1626372" y="721438"/>
                    </a:lnTo>
                    <a:cubicBezTo>
                      <a:pt x="1688392" y="713036"/>
                      <a:pt x="1735137" y="659240"/>
                      <a:pt x="1735137" y="594527"/>
                    </a:cubicBezTo>
                    <a:lnTo>
                      <a:pt x="1735138" y="594527"/>
                    </a:lnTo>
                    <a:cubicBezTo>
                      <a:pt x="1735138" y="521901"/>
                      <a:pt x="1676263" y="463026"/>
                      <a:pt x="1603637" y="463026"/>
                    </a:cubicBezTo>
                    <a:lnTo>
                      <a:pt x="1535559" y="463026"/>
                    </a:lnTo>
                    <a:lnTo>
                      <a:pt x="1535559" y="461936"/>
                    </a:lnTo>
                    <a:lnTo>
                      <a:pt x="937491" y="461936"/>
                    </a:lnTo>
                    <a:cubicBezTo>
                      <a:pt x="930878" y="458243"/>
                      <a:pt x="925493" y="453104"/>
                      <a:pt x="920380" y="447768"/>
                    </a:cubicBezTo>
                    <a:cubicBezTo>
                      <a:pt x="856072" y="380648"/>
                      <a:pt x="845271" y="293767"/>
                      <a:pt x="890270" y="221924"/>
                    </a:cubicBezTo>
                    <a:cubicBezTo>
                      <a:pt x="907097" y="198881"/>
                      <a:pt x="933483" y="183929"/>
                      <a:pt x="963563" y="182568"/>
                    </a:cubicBezTo>
                    <a:lnTo>
                      <a:pt x="2290508" y="182568"/>
                    </a:lnTo>
                    <a:cubicBezTo>
                      <a:pt x="2309918" y="178148"/>
                      <a:pt x="2330900" y="178629"/>
                      <a:pt x="2352392" y="182568"/>
                    </a:cubicBezTo>
                    <a:lnTo>
                      <a:pt x="2365486" y="182568"/>
                    </a:lnTo>
                    <a:cubicBezTo>
                      <a:pt x="2372977" y="185519"/>
                      <a:pt x="2380417" y="188489"/>
                      <a:pt x="2387633" y="191902"/>
                    </a:cubicBezTo>
                    <a:cubicBezTo>
                      <a:pt x="2401956" y="192644"/>
                      <a:pt x="2415606" y="197263"/>
                      <a:pt x="2429195" y="202910"/>
                    </a:cubicBezTo>
                    <a:lnTo>
                      <a:pt x="2469169" y="226266"/>
                    </a:lnTo>
                    <a:lnTo>
                      <a:pt x="2489771" y="234949"/>
                    </a:lnTo>
                    <a:lnTo>
                      <a:pt x="2497681" y="242925"/>
                    </a:lnTo>
                    <a:cubicBezTo>
                      <a:pt x="2517185" y="256517"/>
                      <a:pt x="2533452" y="272450"/>
                      <a:pt x="2544886" y="290527"/>
                    </a:cubicBezTo>
                    <a:lnTo>
                      <a:pt x="3035931" y="785693"/>
                    </a:lnTo>
                    <a:lnTo>
                      <a:pt x="3070355" y="818503"/>
                    </a:lnTo>
                    <a:lnTo>
                      <a:pt x="3069431" y="819473"/>
                    </a:lnTo>
                    <a:lnTo>
                      <a:pt x="3071118" y="821175"/>
                    </a:lnTo>
                    <a:lnTo>
                      <a:pt x="2991013" y="901748"/>
                    </a:lnTo>
                    <a:lnTo>
                      <a:pt x="2474230" y="1443949"/>
                    </a:lnTo>
                    <a:lnTo>
                      <a:pt x="2157569" y="1142133"/>
                    </a:lnTo>
                    <a:lnTo>
                      <a:pt x="786622" y="1142133"/>
                    </a:lnTo>
                    <a:lnTo>
                      <a:pt x="0" y="144925"/>
                    </a:lnTo>
                    <a:cubicBezTo>
                      <a:pt x="2989" y="56200"/>
                      <a:pt x="59244" y="2419"/>
                      <a:pt x="140348" y="80"/>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grpSp>
            <p:nvGrpSpPr>
              <p:cNvPr id="2" name="קבוצה 1"/>
              <p:cNvGrpSpPr/>
              <p:nvPr/>
            </p:nvGrpSpPr>
            <p:grpSpPr>
              <a:xfrm>
                <a:off x="7359543" y="2893246"/>
                <a:ext cx="268288" cy="312738"/>
                <a:chOff x="1159535" y="330660"/>
                <a:chExt cx="268288" cy="312738"/>
              </a:xfrm>
              <a:noFill/>
            </p:grpSpPr>
            <p:sp>
              <p:nvSpPr>
                <p:cNvPr id="112" name="Freeform 122"/>
                <p:cNvSpPr>
                  <a:spLocks/>
                </p:cNvSpPr>
                <p:nvPr/>
              </p:nvSpPr>
              <p:spPr bwMode="auto">
                <a:xfrm>
                  <a:off x="1159535" y="330660"/>
                  <a:ext cx="268288" cy="157163"/>
                </a:xfrm>
                <a:custGeom>
                  <a:avLst/>
                  <a:gdLst>
                    <a:gd name="T0" fmla="*/ 257 w 509"/>
                    <a:gd name="T1" fmla="*/ 298 h 298"/>
                    <a:gd name="T2" fmla="*/ 0 w 509"/>
                    <a:gd name="T3" fmla="*/ 144 h 298"/>
                    <a:gd name="T4" fmla="*/ 252 w 509"/>
                    <a:gd name="T5" fmla="*/ 0 h 298"/>
                    <a:gd name="T6" fmla="*/ 509 w 509"/>
                    <a:gd name="T7" fmla="*/ 154 h 298"/>
                    <a:gd name="T8" fmla="*/ 257 w 509"/>
                    <a:gd name="T9" fmla="*/ 298 h 298"/>
                  </a:gdLst>
                  <a:ahLst/>
                  <a:cxnLst>
                    <a:cxn ang="0">
                      <a:pos x="T0" y="T1"/>
                    </a:cxn>
                    <a:cxn ang="0">
                      <a:pos x="T2" y="T3"/>
                    </a:cxn>
                    <a:cxn ang="0">
                      <a:pos x="T4" y="T5"/>
                    </a:cxn>
                    <a:cxn ang="0">
                      <a:pos x="T6" y="T7"/>
                    </a:cxn>
                    <a:cxn ang="0">
                      <a:pos x="T8" y="T9"/>
                    </a:cxn>
                  </a:cxnLst>
                  <a:rect l="0" t="0" r="r" b="b"/>
                  <a:pathLst>
                    <a:path w="509" h="298">
                      <a:moveTo>
                        <a:pt x="257" y="298"/>
                      </a:moveTo>
                      <a:lnTo>
                        <a:pt x="0" y="144"/>
                      </a:lnTo>
                      <a:lnTo>
                        <a:pt x="252" y="0"/>
                      </a:lnTo>
                      <a:lnTo>
                        <a:pt x="509" y="154"/>
                      </a:lnTo>
                      <a:lnTo>
                        <a:pt x="257" y="298"/>
                      </a:lnTo>
                      <a:close/>
                    </a:path>
                  </a:pathLst>
                </a:custGeom>
                <a:grp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 name="Freeform 123"/>
                <p:cNvSpPr>
                  <a:spLocks/>
                </p:cNvSpPr>
                <p:nvPr/>
              </p:nvSpPr>
              <p:spPr bwMode="auto">
                <a:xfrm>
                  <a:off x="1159535" y="406860"/>
                  <a:ext cx="134938" cy="236538"/>
                </a:xfrm>
                <a:custGeom>
                  <a:avLst/>
                  <a:gdLst>
                    <a:gd name="T0" fmla="*/ 257 w 257"/>
                    <a:gd name="T1" fmla="*/ 448 h 448"/>
                    <a:gd name="T2" fmla="*/ 0 w 257"/>
                    <a:gd name="T3" fmla="*/ 295 h 448"/>
                    <a:gd name="T4" fmla="*/ 0 w 257"/>
                    <a:gd name="T5" fmla="*/ 0 h 448"/>
                    <a:gd name="T6" fmla="*/ 257 w 257"/>
                    <a:gd name="T7" fmla="*/ 154 h 448"/>
                    <a:gd name="T8" fmla="*/ 257 w 257"/>
                    <a:gd name="T9" fmla="*/ 448 h 448"/>
                  </a:gdLst>
                  <a:ahLst/>
                  <a:cxnLst>
                    <a:cxn ang="0">
                      <a:pos x="T0" y="T1"/>
                    </a:cxn>
                    <a:cxn ang="0">
                      <a:pos x="T2" y="T3"/>
                    </a:cxn>
                    <a:cxn ang="0">
                      <a:pos x="T4" y="T5"/>
                    </a:cxn>
                    <a:cxn ang="0">
                      <a:pos x="T6" y="T7"/>
                    </a:cxn>
                    <a:cxn ang="0">
                      <a:pos x="T8" y="T9"/>
                    </a:cxn>
                  </a:cxnLst>
                  <a:rect l="0" t="0" r="r" b="b"/>
                  <a:pathLst>
                    <a:path w="257" h="448">
                      <a:moveTo>
                        <a:pt x="257" y="448"/>
                      </a:moveTo>
                      <a:lnTo>
                        <a:pt x="0" y="295"/>
                      </a:lnTo>
                      <a:lnTo>
                        <a:pt x="0" y="0"/>
                      </a:lnTo>
                      <a:lnTo>
                        <a:pt x="257" y="154"/>
                      </a:lnTo>
                      <a:lnTo>
                        <a:pt x="257" y="448"/>
                      </a:lnTo>
                      <a:close/>
                    </a:path>
                  </a:pathLst>
                </a:custGeom>
                <a:grp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3" name="Freeform 124"/>
                <p:cNvSpPr>
                  <a:spLocks/>
                </p:cNvSpPr>
                <p:nvPr/>
              </p:nvSpPr>
              <p:spPr bwMode="auto">
                <a:xfrm>
                  <a:off x="1294473" y="411623"/>
                  <a:ext cx="133350" cy="231775"/>
                </a:xfrm>
                <a:custGeom>
                  <a:avLst/>
                  <a:gdLst>
                    <a:gd name="T0" fmla="*/ 0 w 252"/>
                    <a:gd name="T1" fmla="*/ 144 h 438"/>
                    <a:gd name="T2" fmla="*/ 252 w 252"/>
                    <a:gd name="T3" fmla="*/ 0 h 438"/>
                    <a:gd name="T4" fmla="*/ 252 w 252"/>
                    <a:gd name="T5" fmla="*/ 295 h 438"/>
                    <a:gd name="T6" fmla="*/ 0 w 252"/>
                    <a:gd name="T7" fmla="*/ 438 h 438"/>
                    <a:gd name="T8" fmla="*/ 0 w 252"/>
                    <a:gd name="T9" fmla="*/ 144 h 438"/>
                  </a:gdLst>
                  <a:ahLst/>
                  <a:cxnLst>
                    <a:cxn ang="0">
                      <a:pos x="T0" y="T1"/>
                    </a:cxn>
                    <a:cxn ang="0">
                      <a:pos x="T2" y="T3"/>
                    </a:cxn>
                    <a:cxn ang="0">
                      <a:pos x="T4" y="T5"/>
                    </a:cxn>
                    <a:cxn ang="0">
                      <a:pos x="T6" y="T7"/>
                    </a:cxn>
                    <a:cxn ang="0">
                      <a:pos x="T8" y="T9"/>
                    </a:cxn>
                  </a:cxnLst>
                  <a:rect l="0" t="0" r="r" b="b"/>
                  <a:pathLst>
                    <a:path w="252" h="438">
                      <a:moveTo>
                        <a:pt x="0" y="144"/>
                      </a:moveTo>
                      <a:lnTo>
                        <a:pt x="252" y="0"/>
                      </a:lnTo>
                      <a:lnTo>
                        <a:pt x="252" y="295"/>
                      </a:lnTo>
                      <a:lnTo>
                        <a:pt x="0" y="438"/>
                      </a:lnTo>
                      <a:lnTo>
                        <a:pt x="0" y="144"/>
                      </a:lnTo>
                      <a:close/>
                    </a:path>
                  </a:pathLst>
                </a:custGeom>
                <a:grp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grpSp>
      <p:grpSp>
        <p:nvGrpSpPr>
          <p:cNvPr id="30" name="קבוצה 29"/>
          <p:cNvGrpSpPr/>
          <p:nvPr/>
        </p:nvGrpSpPr>
        <p:grpSpPr>
          <a:xfrm>
            <a:off x="5243056" y="4714139"/>
            <a:ext cx="1962511" cy="1202686"/>
            <a:chOff x="5243056" y="4714139"/>
            <a:chExt cx="1962511" cy="1202686"/>
          </a:xfrm>
        </p:grpSpPr>
        <p:sp>
          <p:nvSpPr>
            <p:cNvPr id="134" name="מלבן 133"/>
            <p:cNvSpPr/>
            <p:nvPr/>
          </p:nvSpPr>
          <p:spPr>
            <a:xfrm>
              <a:off x="5501146" y="5500105"/>
              <a:ext cx="1463863" cy="369332"/>
            </a:xfrm>
            <a:prstGeom prst="rect">
              <a:avLst/>
            </a:prstGeom>
          </p:spPr>
          <p:txBody>
            <a:bodyPr wrap="none">
              <a:spAutoFit/>
            </a:bodyPr>
            <a:lstStyle/>
            <a:p>
              <a:pPr algn="ctr"/>
              <a:r>
                <a:rPr lang="en-US" dirty="0">
                  <a:solidFill>
                    <a:schemeClr val="bg1"/>
                  </a:solidFill>
                </a:rPr>
                <a:t> FLEXIBILITY</a:t>
              </a:r>
              <a:endParaRPr lang="he-IL" dirty="0">
                <a:solidFill>
                  <a:schemeClr val="bg1"/>
                </a:solidFill>
              </a:endParaRPr>
            </a:p>
          </p:txBody>
        </p:sp>
        <p:grpSp>
          <p:nvGrpSpPr>
            <p:cNvPr id="20" name="קבוצה 19"/>
            <p:cNvGrpSpPr/>
            <p:nvPr/>
          </p:nvGrpSpPr>
          <p:grpSpPr>
            <a:xfrm>
              <a:off x="5243056" y="4714139"/>
              <a:ext cx="1962511" cy="1202686"/>
              <a:chOff x="-2860892" y="1611086"/>
              <a:chExt cx="3160643" cy="1936937"/>
            </a:xfrm>
          </p:grpSpPr>
          <p:sp>
            <p:nvSpPr>
              <p:cNvPr id="15" name="קשת 14"/>
              <p:cNvSpPr/>
              <p:nvPr/>
            </p:nvSpPr>
            <p:spPr>
              <a:xfrm>
                <a:off x="-2860892" y="1976396"/>
                <a:ext cx="1571627" cy="1571627"/>
              </a:xfrm>
              <a:prstGeom prst="arc">
                <a:avLst/>
              </a:prstGeom>
              <a:ln w="2540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p>
            </p:txBody>
          </p:sp>
          <p:sp>
            <p:nvSpPr>
              <p:cNvPr id="136" name="קשת 135"/>
              <p:cNvSpPr/>
              <p:nvPr/>
            </p:nvSpPr>
            <p:spPr>
              <a:xfrm flipH="1">
                <a:off x="-1271876" y="1976396"/>
                <a:ext cx="1571627" cy="1571627"/>
              </a:xfrm>
              <a:prstGeom prst="arc">
                <a:avLst/>
              </a:prstGeom>
              <a:ln w="2540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p>
            </p:txBody>
          </p:sp>
          <p:cxnSp>
            <p:nvCxnSpPr>
              <p:cNvPr id="19" name="מחבר חץ ישר 18"/>
              <p:cNvCxnSpPr/>
              <p:nvPr/>
            </p:nvCxnSpPr>
            <p:spPr>
              <a:xfrm flipV="1">
                <a:off x="-1277259" y="1611086"/>
                <a:ext cx="0" cy="1117600"/>
              </a:xfrm>
              <a:prstGeom prst="straightConnector1">
                <a:avLst/>
              </a:prstGeom>
              <a:ln w="254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sp>
        <p:nvSpPr>
          <p:cNvPr id="138" name="מלבן 137"/>
          <p:cNvSpPr/>
          <p:nvPr/>
        </p:nvSpPr>
        <p:spPr>
          <a:xfrm>
            <a:off x="9607183" y="5137885"/>
            <a:ext cx="2444005" cy="923330"/>
          </a:xfrm>
          <a:prstGeom prst="rect">
            <a:avLst/>
          </a:prstGeom>
        </p:spPr>
        <p:txBody>
          <a:bodyPr wrap="square">
            <a:spAutoFit/>
          </a:bodyPr>
          <a:lstStyle/>
          <a:p>
            <a:pPr algn="ctr"/>
            <a:r>
              <a:rPr lang="en-US" dirty="0">
                <a:solidFill>
                  <a:schemeClr val="bg1"/>
                </a:solidFill>
              </a:rPr>
              <a:t>THOUSANDS OF SATISFIED CLIENTS SINCE 1935</a:t>
            </a:r>
            <a:endParaRPr lang="he-IL" dirty="0">
              <a:solidFill>
                <a:schemeClr val="bg1"/>
              </a:solidFill>
            </a:endParaRPr>
          </a:p>
        </p:txBody>
      </p:sp>
      <p:grpSp>
        <p:nvGrpSpPr>
          <p:cNvPr id="151" name="Group 2246"/>
          <p:cNvGrpSpPr/>
          <p:nvPr/>
        </p:nvGrpSpPr>
        <p:grpSpPr>
          <a:xfrm>
            <a:off x="10336702" y="4449306"/>
            <a:ext cx="931248" cy="620832"/>
            <a:chOff x="593260" y="5496516"/>
            <a:chExt cx="1066801" cy="711201"/>
          </a:xfrm>
        </p:grpSpPr>
        <p:sp>
          <p:nvSpPr>
            <p:cNvPr id="152" name="Freeform 311"/>
            <p:cNvSpPr>
              <a:spLocks/>
            </p:cNvSpPr>
            <p:nvPr/>
          </p:nvSpPr>
          <p:spPr bwMode="auto">
            <a:xfrm>
              <a:off x="1234610" y="6001342"/>
              <a:ext cx="211138" cy="206375"/>
            </a:xfrm>
            <a:custGeom>
              <a:avLst/>
              <a:gdLst>
                <a:gd name="T0" fmla="*/ 56 w 56"/>
                <a:gd name="T1" fmla="*/ 55 h 55"/>
                <a:gd name="T2" fmla="*/ 47 w 56"/>
                <a:gd name="T3" fmla="*/ 25 h 55"/>
                <a:gd name="T4" fmla="*/ 0 w 56"/>
                <a:gd name="T5" fmla="*/ 0 h 55"/>
              </a:gdLst>
              <a:ahLst/>
              <a:cxnLst>
                <a:cxn ang="0">
                  <a:pos x="T0" y="T1"/>
                </a:cxn>
                <a:cxn ang="0">
                  <a:pos x="T2" y="T3"/>
                </a:cxn>
                <a:cxn ang="0">
                  <a:pos x="T4" y="T5"/>
                </a:cxn>
              </a:cxnLst>
              <a:rect l="0" t="0" r="r" b="b"/>
              <a:pathLst>
                <a:path w="56" h="55">
                  <a:moveTo>
                    <a:pt x="56" y="55"/>
                  </a:moveTo>
                  <a:cubicBezTo>
                    <a:pt x="56" y="47"/>
                    <a:pt x="54" y="32"/>
                    <a:pt x="47" y="25"/>
                  </a:cubicBezTo>
                  <a:cubicBezTo>
                    <a:pt x="40" y="18"/>
                    <a:pt x="8" y="4"/>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153" name="Freeform 312"/>
            <p:cNvSpPr>
              <a:spLocks/>
            </p:cNvSpPr>
            <p:nvPr/>
          </p:nvSpPr>
          <p:spPr bwMode="auto">
            <a:xfrm>
              <a:off x="780585" y="5996579"/>
              <a:ext cx="217488" cy="211138"/>
            </a:xfrm>
            <a:custGeom>
              <a:avLst/>
              <a:gdLst>
                <a:gd name="T0" fmla="*/ 58 w 58"/>
                <a:gd name="T1" fmla="*/ 0 h 56"/>
                <a:gd name="T2" fmla="*/ 9 w 58"/>
                <a:gd name="T3" fmla="*/ 26 h 56"/>
                <a:gd name="T4" fmla="*/ 0 w 58"/>
                <a:gd name="T5" fmla="*/ 56 h 56"/>
              </a:gdLst>
              <a:ahLst/>
              <a:cxnLst>
                <a:cxn ang="0">
                  <a:pos x="T0" y="T1"/>
                </a:cxn>
                <a:cxn ang="0">
                  <a:pos x="T2" y="T3"/>
                </a:cxn>
                <a:cxn ang="0">
                  <a:pos x="T4" y="T5"/>
                </a:cxn>
              </a:cxnLst>
              <a:rect l="0" t="0" r="r" b="b"/>
              <a:pathLst>
                <a:path w="58" h="56">
                  <a:moveTo>
                    <a:pt x="58" y="0"/>
                  </a:moveTo>
                  <a:cubicBezTo>
                    <a:pt x="50" y="4"/>
                    <a:pt x="17" y="19"/>
                    <a:pt x="9" y="26"/>
                  </a:cubicBezTo>
                  <a:cubicBezTo>
                    <a:pt x="3" y="33"/>
                    <a:pt x="1" y="48"/>
                    <a:pt x="0" y="56"/>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154" name="Freeform 313"/>
            <p:cNvSpPr>
              <a:spLocks/>
            </p:cNvSpPr>
            <p:nvPr/>
          </p:nvSpPr>
          <p:spPr bwMode="auto">
            <a:xfrm>
              <a:off x="593260" y="5985467"/>
              <a:ext cx="142875" cy="131763"/>
            </a:xfrm>
            <a:custGeom>
              <a:avLst/>
              <a:gdLst>
                <a:gd name="T0" fmla="*/ 38 w 38"/>
                <a:gd name="T1" fmla="*/ 0 h 35"/>
                <a:gd name="T2" fmla="*/ 6 w 38"/>
                <a:gd name="T3" fmla="*/ 16 h 35"/>
                <a:gd name="T4" fmla="*/ 0 w 38"/>
                <a:gd name="T5" fmla="*/ 35 h 35"/>
              </a:gdLst>
              <a:ahLst/>
              <a:cxnLst>
                <a:cxn ang="0">
                  <a:pos x="T0" y="T1"/>
                </a:cxn>
                <a:cxn ang="0">
                  <a:pos x="T2" y="T3"/>
                </a:cxn>
                <a:cxn ang="0">
                  <a:pos x="T4" y="T5"/>
                </a:cxn>
              </a:cxnLst>
              <a:rect l="0" t="0" r="r" b="b"/>
              <a:pathLst>
                <a:path w="38" h="35">
                  <a:moveTo>
                    <a:pt x="38" y="0"/>
                  </a:moveTo>
                  <a:cubicBezTo>
                    <a:pt x="33" y="2"/>
                    <a:pt x="11" y="11"/>
                    <a:pt x="6" y="16"/>
                  </a:cubicBezTo>
                  <a:cubicBezTo>
                    <a:pt x="1" y="20"/>
                    <a:pt x="0" y="30"/>
                    <a:pt x="0" y="35"/>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155" name="Freeform 314"/>
            <p:cNvSpPr>
              <a:spLocks/>
            </p:cNvSpPr>
            <p:nvPr/>
          </p:nvSpPr>
          <p:spPr bwMode="auto">
            <a:xfrm>
              <a:off x="813923" y="5977529"/>
              <a:ext cx="87313" cy="38100"/>
            </a:xfrm>
            <a:custGeom>
              <a:avLst/>
              <a:gdLst>
                <a:gd name="T0" fmla="*/ 0 w 23"/>
                <a:gd name="T1" fmla="*/ 0 h 10"/>
                <a:gd name="T2" fmla="*/ 23 w 23"/>
                <a:gd name="T3" fmla="*/ 10 h 10"/>
              </a:gdLst>
              <a:ahLst/>
              <a:cxnLst>
                <a:cxn ang="0">
                  <a:pos x="T0" y="T1"/>
                </a:cxn>
                <a:cxn ang="0">
                  <a:pos x="T2" y="T3"/>
                </a:cxn>
              </a:cxnLst>
              <a:rect l="0" t="0" r="r" b="b"/>
              <a:pathLst>
                <a:path w="23" h="10">
                  <a:moveTo>
                    <a:pt x="0" y="0"/>
                  </a:moveTo>
                  <a:cubicBezTo>
                    <a:pt x="4" y="2"/>
                    <a:pt x="14" y="6"/>
                    <a:pt x="23" y="1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156" name="Freeform 319"/>
            <p:cNvSpPr>
              <a:spLocks/>
            </p:cNvSpPr>
            <p:nvPr/>
          </p:nvSpPr>
          <p:spPr bwMode="auto">
            <a:xfrm>
              <a:off x="648823" y="5647329"/>
              <a:ext cx="252413" cy="334963"/>
            </a:xfrm>
            <a:custGeom>
              <a:avLst/>
              <a:gdLst>
                <a:gd name="T0" fmla="*/ 44 w 67"/>
                <a:gd name="T1" fmla="*/ 88 h 89"/>
                <a:gd name="T2" fmla="*/ 50 w 67"/>
                <a:gd name="T3" fmla="*/ 83 h 89"/>
                <a:gd name="T4" fmla="*/ 52 w 67"/>
                <a:gd name="T5" fmla="*/ 82 h 89"/>
                <a:gd name="T6" fmla="*/ 52 w 67"/>
                <a:gd name="T7" fmla="*/ 81 h 89"/>
                <a:gd name="T8" fmla="*/ 60 w 67"/>
                <a:gd name="T9" fmla="*/ 64 h 89"/>
                <a:gd name="T10" fmla="*/ 60 w 67"/>
                <a:gd name="T11" fmla="*/ 64 h 89"/>
                <a:gd name="T12" fmla="*/ 60 w 67"/>
                <a:gd name="T13" fmla="*/ 60 h 89"/>
                <a:gd name="T14" fmla="*/ 67 w 67"/>
                <a:gd name="T15" fmla="*/ 49 h 89"/>
                <a:gd name="T16" fmla="*/ 64 w 67"/>
                <a:gd name="T17" fmla="*/ 43 h 89"/>
                <a:gd name="T18" fmla="*/ 66 w 67"/>
                <a:gd name="T19" fmla="*/ 21 h 89"/>
                <a:gd name="T20" fmla="*/ 48 w 67"/>
                <a:gd name="T21" fmla="*/ 3 h 89"/>
                <a:gd name="T22" fmla="*/ 45 w 67"/>
                <a:gd name="T23" fmla="*/ 2 h 89"/>
                <a:gd name="T24" fmla="*/ 49 w 67"/>
                <a:gd name="T25" fmla="*/ 1 h 89"/>
                <a:gd name="T26" fmla="*/ 44 w 67"/>
                <a:gd name="T27" fmla="*/ 1 h 89"/>
                <a:gd name="T28" fmla="*/ 40 w 67"/>
                <a:gd name="T29" fmla="*/ 1 h 89"/>
                <a:gd name="T30" fmla="*/ 44 w 67"/>
                <a:gd name="T31" fmla="*/ 0 h 89"/>
                <a:gd name="T32" fmla="*/ 37 w 67"/>
                <a:gd name="T33" fmla="*/ 0 h 89"/>
                <a:gd name="T34" fmla="*/ 24 w 67"/>
                <a:gd name="T35" fmla="*/ 1 h 89"/>
                <a:gd name="T36" fmla="*/ 24 w 67"/>
                <a:gd name="T37" fmla="*/ 1 h 89"/>
                <a:gd name="T38" fmla="*/ 0 w 67"/>
                <a:gd name="T39" fmla="*/ 21 h 89"/>
                <a:gd name="T40" fmla="*/ 2 w 67"/>
                <a:gd name="T41" fmla="*/ 44 h 89"/>
                <a:gd name="T42" fmla="*/ 1 w 67"/>
                <a:gd name="T43" fmla="*/ 52 h 89"/>
                <a:gd name="T44" fmla="*/ 7 w 67"/>
                <a:gd name="T45" fmla="*/ 60 h 89"/>
                <a:gd name="T46" fmla="*/ 7 w 67"/>
                <a:gd name="T47" fmla="*/ 64 h 89"/>
                <a:gd name="T48" fmla="*/ 15 w 67"/>
                <a:gd name="T49" fmla="*/ 81 h 89"/>
                <a:gd name="T50" fmla="*/ 16 w 67"/>
                <a:gd name="T51" fmla="*/ 82 h 89"/>
                <a:gd name="T52" fmla="*/ 17 w 67"/>
                <a:gd name="T53" fmla="*/ 83 h 89"/>
                <a:gd name="T54" fmla="*/ 24 w 67"/>
                <a:gd name="T55" fmla="*/ 8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7" h="89">
                  <a:moveTo>
                    <a:pt x="44" y="88"/>
                  </a:moveTo>
                  <a:cubicBezTo>
                    <a:pt x="46" y="87"/>
                    <a:pt x="48" y="85"/>
                    <a:pt x="50" y="83"/>
                  </a:cubicBezTo>
                  <a:cubicBezTo>
                    <a:pt x="51" y="83"/>
                    <a:pt x="51" y="82"/>
                    <a:pt x="52" y="82"/>
                  </a:cubicBezTo>
                  <a:cubicBezTo>
                    <a:pt x="52" y="82"/>
                    <a:pt x="52" y="82"/>
                    <a:pt x="52" y="81"/>
                  </a:cubicBezTo>
                  <a:cubicBezTo>
                    <a:pt x="56" y="77"/>
                    <a:pt x="58" y="71"/>
                    <a:pt x="60" y="64"/>
                  </a:cubicBezTo>
                  <a:cubicBezTo>
                    <a:pt x="60" y="64"/>
                    <a:pt x="60" y="64"/>
                    <a:pt x="60" y="64"/>
                  </a:cubicBezTo>
                  <a:cubicBezTo>
                    <a:pt x="60" y="63"/>
                    <a:pt x="60" y="60"/>
                    <a:pt x="60" y="60"/>
                  </a:cubicBezTo>
                  <a:cubicBezTo>
                    <a:pt x="60" y="60"/>
                    <a:pt x="65" y="60"/>
                    <a:pt x="67" y="49"/>
                  </a:cubicBezTo>
                  <a:cubicBezTo>
                    <a:pt x="67" y="46"/>
                    <a:pt x="64" y="43"/>
                    <a:pt x="64" y="43"/>
                  </a:cubicBezTo>
                  <a:cubicBezTo>
                    <a:pt x="65" y="34"/>
                    <a:pt x="66" y="25"/>
                    <a:pt x="66" y="21"/>
                  </a:cubicBezTo>
                  <a:cubicBezTo>
                    <a:pt x="65" y="15"/>
                    <a:pt x="61" y="5"/>
                    <a:pt x="48" y="3"/>
                  </a:cubicBezTo>
                  <a:cubicBezTo>
                    <a:pt x="47" y="3"/>
                    <a:pt x="46" y="2"/>
                    <a:pt x="45" y="2"/>
                  </a:cubicBezTo>
                  <a:cubicBezTo>
                    <a:pt x="47" y="2"/>
                    <a:pt x="49" y="1"/>
                    <a:pt x="49" y="1"/>
                  </a:cubicBezTo>
                  <a:cubicBezTo>
                    <a:pt x="49" y="1"/>
                    <a:pt x="45" y="1"/>
                    <a:pt x="44" y="1"/>
                  </a:cubicBezTo>
                  <a:cubicBezTo>
                    <a:pt x="43" y="1"/>
                    <a:pt x="41" y="1"/>
                    <a:pt x="40" y="1"/>
                  </a:cubicBezTo>
                  <a:cubicBezTo>
                    <a:pt x="42" y="0"/>
                    <a:pt x="44" y="0"/>
                    <a:pt x="44" y="0"/>
                  </a:cubicBezTo>
                  <a:cubicBezTo>
                    <a:pt x="44" y="0"/>
                    <a:pt x="39" y="0"/>
                    <a:pt x="37" y="0"/>
                  </a:cubicBezTo>
                  <a:cubicBezTo>
                    <a:pt x="34" y="0"/>
                    <a:pt x="24" y="1"/>
                    <a:pt x="24" y="1"/>
                  </a:cubicBezTo>
                  <a:cubicBezTo>
                    <a:pt x="24" y="1"/>
                    <a:pt x="24" y="1"/>
                    <a:pt x="24" y="1"/>
                  </a:cubicBezTo>
                  <a:cubicBezTo>
                    <a:pt x="12" y="3"/>
                    <a:pt x="2" y="11"/>
                    <a:pt x="0" y="21"/>
                  </a:cubicBezTo>
                  <a:cubicBezTo>
                    <a:pt x="0" y="27"/>
                    <a:pt x="2" y="44"/>
                    <a:pt x="2" y="44"/>
                  </a:cubicBezTo>
                  <a:cubicBezTo>
                    <a:pt x="0" y="45"/>
                    <a:pt x="0" y="48"/>
                    <a:pt x="1" y="52"/>
                  </a:cubicBezTo>
                  <a:cubicBezTo>
                    <a:pt x="1" y="55"/>
                    <a:pt x="5" y="61"/>
                    <a:pt x="7" y="60"/>
                  </a:cubicBezTo>
                  <a:cubicBezTo>
                    <a:pt x="7" y="60"/>
                    <a:pt x="7" y="63"/>
                    <a:pt x="7" y="64"/>
                  </a:cubicBezTo>
                  <a:cubicBezTo>
                    <a:pt x="9" y="71"/>
                    <a:pt x="11" y="77"/>
                    <a:pt x="15" y="81"/>
                  </a:cubicBezTo>
                  <a:cubicBezTo>
                    <a:pt x="16" y="82"/>
                    <a:pt x="16" y="82"/>
                    <a:pt x="16" y="82"/>
                  </a:cubicBezTo>
                  <a:cubicBezTo>
                    <a:pt x="16" y="82"/>
                    <a:pt x="17" y="83"/>
                    <a:pt x="17" y="83"/>
                  </a:cubicBezTo>
                  <a:cubicBezTo>
                    <a:pt x="20" y="86"/>
                    <a:pt x="22" y="88"/>
                    <a:pt x="24" y="89"/>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157" name="Freeform 320"/>
            <p:cNvSpPr>
              <a:spLocks/>
            </p:cNvSpPr>
            <p:nvPr/>
          </p:nvSpPr>
          <p:spPr bwMode="auto">
            <a:xfrm>
              <a:off x="1339386" y="5985466"/>
              <a:ext cx="95250" cy="41275"/>
            </a:xfrm>
            <a:custGeom>
              <a:avLst/>
              <a:gdLst>
                <a:gd name="T0" fmla="*/ 25 w 25"/>
                <a:gd name="T1" fmla="*/ 0 h 11"/>
                <a:gd name="T2" fmla="*/ 0 w 25"/>
                <a:gd name="T3" fmla="*/ 11 h 11"/>
              </a:gdLst>
              <a:ahLst/>
              <a:cxnLst>
                <a:cxn ang="0">
                  <a:pos x="T0" y="T1"/>
                </a:cxn>
                <a:cxn ang="0">
                  <a:pos x="T2" y="T3"/>
                </a:cxn>
              </a:cxnLst>
              <a:rect l="0" t="0" r="r" b="b"/>
              <a:pathLst>
                <a:path w="25" h="11">
                  <a:moveTo>
                    <a:pt x="25" y="0"/>
                  </a:moveTo>
                  <a:cubicBezTo>
                    <a:pt x="21" y="1"/>
                    <a:pt x="9" y="7"/>
                    <a:pt x="0" y="11"/>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158" name="Freeform 321"/>
            <p:cNvSpPr>
              <a:spLocks/>
            </p:cNvSpPr>
            <p:nvPr/>
          </p:nvSpPr>
          <p:spPr bwMode="auto">
            <a:xfrm>
              <a:off x="1512423" y="5977529"/>
              <a:ext cx="147638" cy="131763"/>
            </a:xfrm>
            <a:custGeom>
              <a:avLst/>
              <a:gdLst>
                <a:gd name="T0" fmla="*/ 0 w 39"/>
                <a:gd name="T1" fmla="*/ 0 h 35"/>
                <a:gd name="T2" fmla="*/ 33 w 39"/>
                <a:gd name="T3" fmla="*/ 17 h 35"/>
                <a:gd name="T4" fmla="*/ 39 w 39"/>
                <a:gd name="T5" fmla="*/ 35 h 35"/>
              </a:gdLst>
              <a:ahLst/>
              <a:cxnLst>
                <a:cxn ang="0">
                  <a:pos x="T0" y="T1"/>
                </a:cxn>
                <a:cxn ang="0">
                  <a:pos x="T2" y="T3"/>
                </a:cxn>
                <a:cxn ang="0">
                  <a:pos x="T4" y="T5"/>
                </a:cxn>
              </a:cxnLst>
              <a:rect l="0" t="0" r="r" b="b"/>
              <a:pathLst>
                <a:path w="39" h="35">
                  <a:moveTo>
                    <a:pt x="0" y="0"/>
                  </a:moveTo>
                  <a:cubicBezTo>
                    <a:pt x="5" y="2"/>
                    <a:pt x="27" y="12"/>
                    <a:pt x="33" y="17"/>
                  </a:cubicBezTo>
                  <a:cubicBezTo>
                    <a:pt x="37" y="21"/>
                    <a:pt x="38" y="30"/>
                    <a:pt x="39" y="35"/>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159" name="Freeform 322"/>
            <p:cNvSpPr>
              <a:spLocks/>
            </p:cNvSpPr>
            <p:nvPr/>
          </p:nvSpPr>
          <p:spPr bwMode="auto">
            <a:xfrm>
              <a:off x="1344148" y="5647329"/>
              <a:ext cx="250825" cy="334963"/>
            </a:xfrm>
            <a:custGeom>
              <a:avLst/>
              <a:gdLst>
                <a:gd name="T0" fmla="*/ 44 w 67"/>
                <a:gd name="T1" fmla="*/ 88 h 89"/>
                <a:gd name="T2" fmla="*/ 50 w 67"/>
                <a:gd name="T3" fmla="*/ 83 h 89"/>
                <a:gd name="T4" fmla="*/ 52 w 67"/>
                <a:gd name="T5" fmla="*/ 82 h 89"/>
                <a:gd name="T6" fmla="*/ 52 w 67"/>
                <a:gd name="T7" fmla="*/ 81 h 89"/>
                <a:gd name="T8" fmla="*/ 60 w 67"/>
                <a:gd name="T9" fmla="*/ 64 h 89"/>
                <a:gd name="T10" fmla="*/ 60 w 67"/>
                <a:gd name="T11" fmla="*/ 64 h 89"/>
                <a:gd name="T12" fmla="*/ 61 w 67"/>
                <a:gd name="T13" fmla="*/ 60 h 89"/>
                <a:gd name="T14" fmla="*/ 67 w 67"/>
                <a:gd name="T15" fmla="*/ 49 h 89"/>
                <a:gd name="T16" fmla="*/ 64 w 67"/>
                <a:gd name="T17" fmla="*/ 43 h 89"/>
                <a:gd name="T18" fmla="*/ 66 w 67"/>
                <a:gd name="T19" fmla="*/ 21 h 89"/>
                <a:gd name="T20" fmla="*/ 48 w 67"/>
                <a:gd name="T21" fmla="*/ 3 h 89"/>
                <a:gd name="T22" fmla="*/ 45 w 67"/>
                <a:gd name="T23" fmla="*/ 2 h 89"/>
                <a:gd name="T24" fmla="*/ 49 w 67"/>
                <a:gd name="T25" fmla="*/ 1 h 89"/>
                <a:gd name="T26" fmla="*/ 44 w 67"/>
                <a:gd name="T27" fmla="*/ 1 h 89"/>
                <a:gd name="T28" fmla="*/ 40 w 67"/>
                <a:gd name="T29" fmla="*/ 1 h 89"/>
                <a:gd name="T30" fmla="*/ 44 w 67"/>
                <a:gd name="T31" fmla="*/ 0 h 89"/>
                <a:gd name="T32" fmla="*/ 37 w 67"/>
                <a:gd name="T33" fmla="*/ 0 h 89"/>
                <a:gd name="T34" fmla="*/ 24 w 67"/>
                <a:gd name="T35" fmla="*/ 1 h 89"/>
                <a:gd name="T36" fmla="*/ 25 w 67"/>
                <a:gd name="T37" fmla="*/ 1 h 89"/>
                <a:gd name="T38" fmla="*/ 1 w 67"/>
                <a:gd name="T39" fmla="*/ 21 h 89"/>
                <a:gd name="T40" fmla="*/ 3 w 67"/>
                <a:gd name="T41" fmla="*/ 44 h 89"/>
                <a:gd name="T42" fmla="*/ 1 w 67"/>
                <a:gd name="T43" fmla="*/ 52 h 89"/>
                <a:gd name="T44" fmla="*/ 7 w 67"/>
                <a:gd name="T45" fmla="*/ 60 h 89"/>
                <a:gd name="T46" fmla="*/ 8 w 67"/>
                <a:gd name="T47" fmla="*/ 64 h 89"/>
                <a:gd name="T48" fmla="*/ 16 w 67"/>
                <a:gd name="T49" fmla="*/ 81 h 89"/>
                <a:gd name="T50" fmla="*/ 16 w 67"/>
                <a:gd name="T51" fmla="*/ 82 h 89"/>
                <a:gd name="T52" fmla="*/ 17 w 67"/>
                <a:gd name="T53" fmla="*/ 83 h 89"/>
                <a:gd name="T54" fmla="*/ 24 w 67"/>
                <a:gd name="T55" fmla="*/ 8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7" h="89">
                  <a:moveTo>
                    <a:pt x="44" y="88"/>
                  </a:moveTo>
                  <a:cubicBezTo>
                    <a:pt x="46" y="87"/>
                    <a:pt x="48" y="85"/>
                    <a:pt x="50" y="83"/>
                  </a:cubicBezTo>
                  <a:cubicBezTo>
                    <a:pt x="51" y="83"/>
                    <a:pt x="51" y="82"/>
                    <a:pt x="52" y="82"/>
                  </a:cubicBezTo>
                  <a:cubicBezTo>
                    <a:pt x="52" y="82"/>
                    <a:pt x="52" y="82"/>
                    <a:pt x="52" y="81"/>
                  </a:cubicBezTo>
                  <a:cubicBezTo>
                    <a:pt x="56" y="77"/>
                    <a:pt x="59" y="71"/>
                    <a:pt x="60" y="64"/>
                  </a:cubicBezTo>
                  <a:cubicBezTo>
                    <a:pt x="60" y="64"/>
                    <a:pt x="60" y="64"/>
                    <a:pt x="60" y="64"/>
                  </a:cubicBezTo>
                  <a:cubicBezTo>
                    <a:pt x="60" y="63"/>
                    <a:pt x="60" y="60"/>
                    <a:pt x="61" y="60"/>
                  </a:cubicBezTo>
                  <a:cubicBezTo>
                    <a:pt x="61" y="60"/>
                    <a:pt x="66" y="60"/>
                    <a:pt x="67" y="49"/>
                  </a:cubicBezTo>
                  <a:cubicBezTo>
                    <a:pt x="67" y="46"/>
                    <a:pt x="64" y="43"/>
                    <a:pt x="64" y="43"/>
                  </a:cubicBezTo>
                  <a:cubicBezTo>
                    <a:pt x="65" y="34"/>
                    <a:pt x="66" y="25"/>
                    <a:pt x="66" y="21"/>
                  </a:cubicBezTo>
                  <a:cubicBezTo>
                    <a:pt x="65" y="15"/>
                    <a:pt x="61" y="5"/>
                    <a:pt x="48" y="3"/>
                  </a:cubicBezTo>
                  <a:cubicBezTo>
                    <a:pt x="47" y="3"/>
                    <a:pt x="46" y="2"/>
                    <a:pt x="45" y="2"/>
                  </a:cubicBezTo>
                  <a:cubicBezTo>
                    <a:pt x="47" y="2"/>
                    <a:pt x="49" y="1"/>
                    <a:pt x="49" y="1"/>
                  </a:cubicBezTo>
                  <a:cubicBezTo>
                    <a:pt x="49" y="1"/>
                    <a:pt x="45" y="1"/>
                    <a:pt x="44" y="1"/>
                  </a:cubicBezTo>
                  <a:cubicBezTo>
                    <a:pt x="43" y="1"/>
                    <a:pt x="41" y="1"/>
                    <a:pt x="40" y="1"/>
                  </a:cubicBezTo>
                  <a:cubicBezTo>
                    <a:pt x="42" y="0"/>
                    <a:pt x="44" y="0"/>
                    <a:pt x="44" y="0"/>
                  </a:cubicBezTo>
                  <a:cubicBezTo>
                    <a:pt x="44" y="0"/>
                    <a:pt x="39" y="0"/>
                    <a:pt x="37" y="0"/>
                  </a:cubicBezTo>
                  <a:cubicBezTo>
                    <a:pt x="34" y="0"/>
                    <a:pt x="24" y="1"/>
                    <a:pt x="24" y="1"/>
                  </a:cubicBezTo>
                  <a:cubicBezTo>
                    <a:pt x="24" y="1"/>
                    <a:pt x="24" y="1"/>
                    <a:pt x="25" y="1"/>
                  </a:cubicBezTo>
                  <a:cubicBezTo>
                    <a:pt x="12" y="3"/>
                    <a:pt x="2" y="11"/>
                    <a:pt x="1" y="21"/>
                  </a:cubicBezTo>
                  <a:cubicBezTo>
                    <a:pt x="0" y="27"/>
                    <a:pt x="3" y="44"/>
                    <a:pt x="3" y="44"/>
                  </a:cubicBezTo>
                  <a:cubicBezTo>
                    <a:pt x="1" y="45"/>
                    <a:pt x="0" y="48"/>
                    <a:pt x="1" y="52"/>
                  </a:cubicBezTo>
                  <a:cubicBezTo>
                    <a:pt x="1" y="55"/>
                    <a:pt x="5" y="61"/>
                    <a:pt x="7" y="60"/>
                  </a:cubicBezTo>
                  <a:cubicBezTo>
                    <a:pt x="8" y="60"/>
                    <a:pt x="8" y="63"/>
                    <a:pt x="8" y="64"/>
                  </a:cubicBezTo>
                  <a:cubicBezTo>
                    <a:pt x="9" y="71"/>
                    <a:pt x="11" y="77"/>
                    <a:pt x="16" y="81"/>
                  </a:cubicBezTo>
                  <a:cubicBezTo>
                    <a:pt x="16" y="82"/>
                    <a:pt x="16" y="82"/>
                    <a:pt x="16" y="82"/>
                  </a:cubicBezTo>
                  <a:cubicBezTo>
                    <a:pt x="16" y="82"/>
                    <a:pt x="17" y="83"/>
                    <a:pt x="17" y="83"/>
                  </a:cubicBezTo>
                  <a:cubicBezTo>
                    <a:pt x="20" y="86"/>
                    <a:pt x="22" y="88"/>
                    <a:pt x="24" y="89"/>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160" name="Freeform 331"/>
            <p:cNvSpPr>
              <a:spLocks/>
            </p:cNvSpPr>
            <p:nvPr/>
          </p:nvSpPr>
          <p:spPr bwMode="auto">
            <a:xfrm>
              <a:off x="934573" y="5496516"/>
              <a:ext cx="371475" cy="252413"/>
            </a:xfrm>
            <a:custGeom>
              <a:avLst/>
              <a:gdLst>
                <a:gd name="T0" fmla="*/ 96 w 99"/>
                <a:gd name="T1" fmla="*/ 65 h 67"/>
                <a:gd name="T2" fmla="*/ 99 w 99"/>
                <a:gd name="T3" fmla="*/ 32 h 67"/>
                <a:gd name="T4" fmla="*/ 72 w 99"/>
                <a:gd name="T5" fmla="*/ 5 h 67"/>
                <a:gd name="T6" fmla="*/ 67 w 99"/>
                <a:gd name="T7" fmla="*/ 4 h 67"/>
                <a:gd name="T8" fmla="*/ 73 w 99"/>
                <a:gd name="T9" fmla="*/ 2 h 67"/>
                <a:gd name="T10" fmla="*/ 66 w 99"/>
                <a:gd name="T11" fmla="*/ 2 h 67"/>
                <a:gd name="T12" fmla="*/ 59 w 99"/>
                <a:gd name="T13" fmla="*/ 2 h 67"/>
                <a:gd name="T14" fmla="*/ 66 w 99"/>
                <a:gd name="T15" fmla="*/ 0 h 67"/>
                <a:gd name="T16" fmla="*/ 56 w 99"/>
                <a:gd name="T17" fmla="*/ 0 h 67"/>
                <a:gd name="T18" fmla="*/ 37 w 99"/>
                <a:gd name="T19" fmla="*/ 3 h 67"/>
                <a:gd name="T20" fmla="*/ 37 w 99"/>
                <a:gd name="T21" fmla="*/ 3 h 67"/>
                <a:gd name="T22" fmla="*/ 1 w 99"/>
                <a:gd name="T23" fmla="*/ 32 h 67"/>
                <a:gd name="T24" fmla="*/ 3 w 99"/>
                <a:gd name="T25"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67">
                  <a:moveTo>
                    <a:pt x="96" y="65"/>
                  </a:moveTo>
                  <a:cubicBezTo>
                    <a:pt x="98" y="51"/>
                    <a:pt x="99" y="38"/>
                    <a:pt x="99" y="32"/>
                  </a:cubicBezTo>
                  <a:cubicBezTo>
                    <a:pt x="98" y="22"/>
                    <a:pt x="91" y="8"/>
                    <a:pt x="72" y="5"/>
                  </a:cubicBezTo>
                  <a:cubicBezTo>
                    <a:pt x="70" y="4"/>
                    <a:pt x="69" y="4"/>
                    <a:pt x="67" y="4"/>
                  </a:cubicBezTo>
                  <a:cubicBezTo>
                    <a:pt x="70" y="3"/>
                    <a:pt x="73" y="2"/>
                    <a:pt x="73" y="2"/>
                  </a:cubicBezTo>
                  <a:cubicBezTo>
                    <a:pt x="73" y="2"/>
                    <a:pt x="68" y="2"/>
                    <a:pt x="66" y="2"/>
                  </a:cubicBezTo>
                  <a:cubicBezTo>
                    <a:pt x="64" y="2"/>
                    <a:pt x="62" y="2"/>
                    <a:pt x="59" y="2"/>
                  </a:cubicBezTo>
                  <a:cubicBezTo>
                    <a:pt x="63" y="1"/>
                    <a:pt x="66" y="0"/>
                    <a:pt x="66" y="0"/>
                  </a:cubicBezTo>
                  <a:cubicBezTo>
                    <a:pt x="66" y="0"/>
                    <a:pt x="59" y="0"/>
                    <a:pt x="56" y="0"/>
                  </a:cubicBezTo>
                  <a:cubicBezTo>
                    <a:pt x="51" y="1"/>
                    <a:pt x="37" y="3"/>
                    <a:pt x="37" y="3"/>
                  </a:cubicBezTo>
                  <a:cubicBezTo>
                    <a:pt x="37" y="3"/>
                    <a:pt x="37" y="3"/>
                    <a:pt x="37" y="3"/>
                  </a:cubicBezTo>
                  <a:cubicBezTo>
                    <a:pt x="18" y="5"/>
                    <a:pt x="3" y="18"/>
                    <a:pt x="1" y="32"/>
                  </a:cubicBezTo>
                  <a:cubicBezTo>
                    <a:pt x="0" y="41"/>
                    <a:pt x="1" y="54"/>
                    <a:pt x="3" y="67"/>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161" name="Freeform 332"/>
            <p:cNvSpPr>
              <a:spLocks/>
            </p:cNvSpPr>
            <p:nvPr/>
          </p:nvSpPr>
          <p:spPr bwMode="auto">
            <a:xfrm>
              <a:off x="975848" y="5842591"/>
              <a:ext cx="296863" cy="177800"/>
            </a:xfrm>
            <a:custGeom>
              <a:avLst/>
              <a:gdLst>
                <a:gd name="T0" fmla="*/ 79 w 79"/>
                <a:gd name="T1" fmla="*/ 0 h 47"/>
                <a:gd name="T2" fmla="*/ 79 w 79"/>
                <a:gd name="T3" fmla="*/ 4 h 47"/>
                <a:gd name="T4" fmla="*/ 79 w 79"/>
                <a:gd name="T5" fmla="*/ 4 h 47"/>
                <a:gd name="T6" fmla="*/ 67 w 79"/>
                <a:gd name="T7" fmla="*/ 30 h 47"/>
                <a:gd name="T8" fmla="*/ 66 w 79"/>
                <a:gd name="T9" fmla="*/ 31 h 47"/>
                <a:gd name="T10" fmla="*/ 64 w 79"/>
                <a:gd name="T11" fmla="*/ 33 h 47"/>
                <a:gd name="T12" fmla="*/ 40 w 79"/>
                <a:gd name="T13" fmla="*/ 47 h 47"/>
                <a:gd name="T14" fmla="*/ 15 w 79"/>
                <a:gd name="T15" fmla="*/ 33 h 47"/>
                <a:gd name="T16" fmla="*/ 13 w 79"/>
                <a:gd name="T17" fmla="*/ 31 h 47"/>
                <a:gd name="T18" fmla="*/ 12 w 79"/>
                <a:gd name="T19" fmla="*/ 30 h 47"/>
                <a:gd name="T20" fmla="*/ 0 w 79"/>
                <a:gd name="T21" fmla="*/ 4 h 47"/>
                <a:gd name="T22" fmla="*/ 0 w 79"/>
                <a:gd name="T23"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47">
                  <a:moveTo>
                    <a:pt x="79" y="0"/>
                  </a:moveTo>
                  <a:cubicBezTo>
                    <a:pt x="79" y="1"/>
                    <a:pt x="79" y="3"/>
                    <a:pt x="79" y="4"/>
                  </a:cubicBezTo>
                  <a:cubicBezTo>
                    <a:pt x="79" y="4"/>
                    <a:pt x="79" y="4"/>
                    <a:pt x="79" y="4"/>
                  </a:cubicBezTo>
                  <a:cubicBezTo>
                    <a:pt x="77" y="15"/>
                    <a:pt x="73" y="24"/>
                    <a:pt x="67" y="30"/>
                  </a:cubicBezTo>
                  <a:cubicBezTo>
                    <a:pt x="67" y="30"/>
                    <a:pt x="67" y="31"/>
                    <a:pt x="66" y="31"/>
                  </a:cubicBezTo>
                  <a:cubicBezTo>
                    <a:pt x="66" y="31"/>
                    <a:pt x="65" y="32"/>
                    <a:pt x="64" y="33"/>
                  </a:cubicBezTo>
                  <a:cubicBezTo>
                    <a:pt x="51" y="46"/>
                    <a:pt x="49" y="47"/>
                    <a:pt x="40" y="47"/>
                  </a:cubicBezTo>
                  <a:cubicBezTo>
                    <a:pt x="30" y="47"/>
                    <a:pt x="28" y="46"/>
                    <a:pt x="15" y="33"/>
                  </a:cubicBezTo>
                  <a:cubicBezTo>
                    <a:pt x="14" y="32"/>
                    <a:pt x="13" y="31"/>
                    <a:pt x="13" y="31"/>
                  </a:cubicBezTo>
                  <a:cubicBezTo>
                    <a:pt x="13" y="31"/>
                    <a:pt x="13" y="30"/>
                    <a:pt x="12" y="30"/>
                  </a:cubicBezTo>
                  <a:cubicBezTo>
                    <a:pt x="6" y="24"/>
                    <a:pt x="2" y="15"/>
                    <a:pt x="0" y="4"/>
                  </a:cubicBezTo>
                  <a:cubicBezTo>
                    <a:pt x="0" y="3"/>
                    <a:pt x="0" y="2"/>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162" name="Freeform 333"/>
            <p:cNvSpPr>
              <a:spLocks/>
            </p:cNvSpPr>
            <p:nvPr/>
          </p:nvSpPr>
          <p:spPr bwMode="auto">
            <a:xfrm>
              <a:off x="972673" y="5628279"/>
              <a:ext cx="303213" cy="142875"/>
            </a:xfrm>
            <a:custGeom>
              <a:avLst/>
              <a:gdLst>
                <a:gd name="T0" fmla="*/ 0 w 81"/>
                <a:gd name="T1" fmla="*/ 38 h 38"/>
                <a:gd name="T2" fmla="*/ 0 w 81"/>
                <a:gd name="T3" fmla="*/ 20 h 38"/>
                <a:gd name="T4" fmla="*/ 20 w 81"/>
                <a:gd name="T5" fmla="*/ 0 h 38"/>
                <a:gd name="T6" fmla="*/ 50 w 81"/>
                <a:gd name="T7" fmla="*/ 13 h 38"/>
                <a:gd name="T8" fmla="*/ 44 w 81"/>
                <a:gd name="T9" fmla="*/ 6 h 38"/>
                <a:gd name="T10" fmla="*/ 61 w 81"/>
                <a:gd name="T11" fmla="*/ 13 h 38"/>
                <a:gd name="T12" fmla="*/ 77 w 81"/>
                <a:gd name="T13" fmla="*/ 14 h 38"/>
                <a:gd name="T14" fmla="*/ 81 w 81"/>
                <a:gd name="T15" fmla="*/ 22 h 38"/>
                <a:gd name="T16" fmla="*/ 81 w 81"/>
                <a:gd name="T17"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38">
                  <a:moveTo>
                    <a:pt x="0" y="38"/>
                  </a:moveTo>
                  <a:cubicBezTo>
                    <a:pt x="0" y="20"/>
                    <a:pt x="0" y="20"/>
                    <a:pt x="0" y="20"/>
                  </a:cubicBezTo>
                  <a:cubicBezTo>
                    <a:pt x="0" y="10"/>
                    <a:pt x="9" y="2"/>
                    <a:pt x="20" y="0"/>
                  </a:cubicBezTo>
                  <a:cubicBezTo>
                    <a:pt x="25" y="7"/>
                    <a:pt x="51" y="14"/>
                    <a:pt x="50" y="13"/>
                  </a:cubicBezTo>
                  <a:cubicBezTo>
                    <a:pt x="46" y="10"/>
                    <a:pt x="44" y="6"/>
                    <a:pt x="44" y="6"/>
                  </a:cubicBezTo>
                  <a:cubicBezTo>
                    <a:pt x="44" y="6"/>
                    <a:pt x="52" y="12"/>
                    <a:pt x="61" y="13"/>
                  </a:cubicBezTo>
                  <a:cubicBezTo>
                    <a:pt x="69" y="14"/>
                    <a:pt x="71" y="15"/>
                    <a:pt x="77" y="14"/>
                  </a:cubicBezTo>
                  <a:cubicBezTo>
                    <a:pt x="81" y="14"/>
                    <a:pt x="81" y="21"/>
                    <a:pt x="81" y="22"/>
                  </a:cubicBezTo>
                  <a:cubicBezTo>
                    <a:pt x="81" y="38"/>
                    <a:pt x="81" y="38"/>
                    <a:pt x="81" y="38"/>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163" name="Freeform 334"/>
            <p:cNvSpPr>
              <a:spLocks/>
            </p:cNvSpPr>
            <p:nvPr/>
          </p:nvSpPr>
          <p:spPr bwMode="auto">
            <a:xfrm>
              <a:off x="1275886" y="5756866"/>
              <a:ext cx="26988" cy="104775"/>
            </a:xfrm>
            <a:custGeom>
              <a:avLst/>
              <a:gdLst>
                <a:gd name="T0" fmla="*/ 0 w 7"/>
                <a:gd name="T1" fmla="*/ 28 h 28"/>
                <a:gd name="T2" fmla="*/ 7 w 7"/>
                <a:gd name="T3" fmla="*/ 10 h 28"/>
                <a:gd name="T4" fmla="*/ 2 w 7"/>
                <a:gd name="T5" fmla="*/ 0 h 28"/>
              </a:gdLst>
              <a:ahLst/>
              <a:cxnLst>
                <a:cxn ang="0">
                  <a:pos x="T0" y="T1"/>
                </a:cxn>
                <a:cxn ang="0">
                  <a:pos x="T2" y="T3"/>
                </a:cxn>
                <a:cxn ang="0">
                  <a:pos x="T4" y="T5"/>
                </a:cxn>
              </a:cxnLst>
              <a:rect l="0" t="0" r="r" b="b"/>
              <a:pathLst>
                <a:path w="7" h="28">
                  <a:moveTo>
                    <a:pt x="0" y="28"/>
                  </a:moveTo>
                  <a:cubicBezTo>
                    <a:pt x="5" y="23"/>
                    <a:pt x="7" y="16"/>
                    <a:pt x="7" y="10"/>
                  </a:cubicBezTo>
                  <a:cubicBezTo>
                    <a:pt x="7" y="5"/>
                    <a:pt x="6" y="1"/>
                    <a:pt x="2"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sp>
          <p:nvSpPr>
            <p:cNvPr id="164" name="Freeform 335"/>
            <p:cNvSpPr>
              <a:spLocks/>
            </p:cNvSpPr>
            <p:nvPr/>
          </p:nvSpPr>
          <p:spPr bwMode="auto">
            <a:xfrm>
              <a:off x="945686" y="5756866"/>
              <a:ext cx="26988" cy="104775"/>
            </a:xfrm>
            <a:custGeom>
              <a:avLst/>
              <a:gdLst>
                <a:gd name="T0" fmla="*/ 4 w 7"/>
                <a:gd name="T1" fmla="*/ 0 h 28"/>
                <a:gd name="T2" fmla="*/ 0 w 7"/>
                <a:gd name="T3" fmla="*/ 10 h 28"/>
                <a:gd name="T4" fmla="*/ 7 w 7"/>
                <a:gd name="T5" fmla="*/ 28 h 28"/>
              </a:gdLst>
              <a:ahLst/>
              <a:cxnLst>
                <a:cxn ang="0">
                  <a:pos x="T0" y="T1"/>
                </a:cxn>
                <a:cxn ang="0">
                  <a:pos x="T2" y="T3"/>
                </a:cxn>
                <a:cxn ang="0">
                  <a:pos x="T4" y="T5"/>
                </a:cxn>
              </a:cxnLst>
              <a:rect l="0" t="0" r="r" b="b"/>
              <a:pathLst>
                <a:path w="7" h="28">
                  <a:moveTo>
                    <a:pt x="4" y="0"/>
                  </a:moveTo>
                  <a:cubicBezTo>
                    <a:pt x="1" y="1"/>
                    <a:pt x="0" y="5"/>
                    <a:pt x="0" y="10"/>
                  </a:cubicBezTo>
                  <a:cubicBezTo>
                    <a:pt x="0" y="16"/>
                    <a:pt x="2" y="23"/>
                    <a:pt x="7" y="28"/>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37308" tIns="68654" rIns="137308" bIns="68654"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939893769"/>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75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1000"/>
                                        <p:tgtEl>
                                          <p:spTgt spid="26"/>
                                        </p:tgtEl>
                                      </p:cBhvr>
                                    </p:animEffect>
                                    <p:anim calcmode="lin" valueType="num">
                                      <p:cBhvr>
                                        <p:cTn id="18" dur="1000" fill="hold"/>
                                        <p:tgtEl>
                                          <p:spTgt spid="26"/>
                                        </p:tgtEl>
                                        <p:attrNameLst>
                                          <p:attrName>ppt_x</p:attrName>
                                        </p:attrNameLst>
                                      </p:cBhvr>
                                      <p:tavLst>
                                        <p:tav tm="0">
                                          <p:val>
                                            <p:strVal val="#ppt_x"/>
                                          </p:val>
                                        </p:tav>
                                        <p:tav tm="100000">
                                          <p:val>
                                            <p:strVal val="#ppt_x"/>
                                          </p:val>
                                        </p:tav>
                                      </p:tavLst>
                                    </p:anim>
                                    <p:anim calcmode="lin" valueType="num">
                                      <p:cBhvr>
                                        <p:cTn id="19" dur="1000" fill="hold"/>
                                        <p:tgtEl>
                                          <p:spTgt spid="26"/>
                                        </p:tgtEl>
                                        <p:attrNameLst>
                                          <p:attrName>ppt_y</p:attrName>
                                        </p:attrNameLst>
                                      </p:cBhvr>
                                      <p:tavLst>
                                        <p:tav tm="0">
                                          <p:val>
                                            <p:strVal val="#ppt_y+.1"/>
                                          </p:val>
                                        </p:tav>
                                        <p:tav tm="100000">
                                          <p:val>
                                            <p:strVal val="#ppt_y"/>
                                          </p:val>
                                        </p:tav>
                                      </p:tavLst>
                                    </p:anim>
                                  </p:childTnLst>
                                </p:cTn>
                              </p:par>
                            </p:childTnLst>
                          </p:cTn>
                        </p:par>
                        <p:par>
                          <p:cTn id="20" fill="hold">
                            <p:stCondLst>
                              <p:cond delay="1750"/>
                            </p:stCondLst>
                            <p:childTnLst>
                              <p:par>
                                <p:cTn id="21" presetID="22" presetClass="entr" presetSubtype="1"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up)">
                                      <p:cBhvr>
                                        <p:cTn id="23" dur="500"/>
                                        <p:tgtEl>
                                          <p:spTgt spid="5"/>
                                        </p:tgtEl>
                                      </p:cBhvr>
                                    </p:animEffect>
                                  </p:childTnLst>
                                </p:cTn>
                              </p:par>
                            </p:childTnLst>
                          </p:cTn>
                        </p:par>
                        <p:par>
                          <p:cTn id="24" fill="hold">
                            <p:stCondLst>
                              <p:cond delay="2250"/>
                            </p:stCondLst>
                            <p:childTnLst>
                              <p:par>
                                <p:cTn id="25" presetID="10" presetClass="entr" presetSubtype="0" fill="hold"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par>
                          <p:cTn id="28" fill="hold">
                            <p:stCondLst>
                              <p:cond delay="2750"/>
                            </p:stCondLst>
                            <p:childTnLst>
                              <p:par>
                                <p:cTn id="29" presetID="10" presetClass="entr" presetSubtype="0" fill="hold" nodeType="after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childTnLst>
                          </p:cTn>
                        </p:par>
                        <p:par>
                          <p:cTn id="32" fill="hold">
                            <p:stCondLst>
                              <p:cond delay="3250"/>
                            </p:stCondLst>
                            <p:childTnLst>
                              <p:par>
                                <p:cTn id="33" presetID="10" presetClass="entr" presetSubtype="0" fill="hold" nodeType="after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childTnLst>
                          </p:cTn>
                        </p:par>
                        <p:par>
                          <p:cTn id="36" fill="hold">
                            <p:stCondLst>
                              <p:cond delay="3750"/>
                            </p:stCondLst>
                            <p:childTnLst>
                              <p:par>
                                <p:cTn id="37" presetID="10" presetClass="entr" presetSubtype="0" fill="hold" nodeType="after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500"/>
                                        <p:tgtEl>
                                          <p:spTgt spid="27"/>
                                        </p:tgtEl>
                                      </p:cBhvr>
                                    </p:animEffect>
                                  </p:childTnLst>
                                </p:cTn>
                              </p:par>
                            </p:childTnLst>
                          </p:cTn>
                        </p:par>
                        <p:par>
                          <p:cTn id="40" fill="hold">
                            <p:stCondLst>
                              <p:cond delay="4250"/>
                            </p:stCondLst>
                            <p:childTnLst>
                              <p:par>
                                <p:cTn id="41" presetID="10" presetClass="entr" presetSubtype="0" fill="hold" nodeType="after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500"/>
                                        <p:tgtEl>
                                          <p:spTgt spid="28"/>
                                        </p:tgtEl>
                                      </p:cBhvr>
                                    </p:animEffect>
                                  </p:childTnLst>
                                </p:cTn>
                              </p:par>
                            </p:childTnLst>
                          </p:cTn>
                        </p:par>
                        <p:par>
                          <p:cTn id="44" fill="hold">
                            <p:stCondLst>
                              <p:cond delay="4750"/>
                            </p:stCondLst>
                            <p:childTnLst>
                              <p:par>
                                <p:cTn id="45" presetID="10" presetClass="entr" presetSubtype="0" fill="hold" nodeType="after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childTnLst>
                          </p:cTn>
                        </p:par>
                        <p:par>
                          <p:cTn id="48" fill="hold">
                            <p:stCondLst>
                              <p:cond delay="5250"/>
                            </p:stCondLst>
                            <p:childTnLst>
                              <p:par>
                                <p:cTn id="49" presetID="10" presetClass="entr" presetSubtype="0" fill="hold"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fade">
                                      <p:cBhvr>
                                        <p:cTn id="51" dur="500"/>
                                        <p:tgtEl>
                                          <p:spTgt spid="30"/>
                                        </p:tgtEl>
                                      </p:cBhvr>
                                    </p:animEffect>
                                  </p:childTnLst>
                                </p:cTn>
                              </p:par>
                            </p:childTnLst>
                          </p:cTn>
                        </p:par>
                        <p:par>
                          <p:cTn id="52" fill="hold">
                            <p:stCondLst>
                              <p:cond delay="5750"/>
                            </p:stCondLst>
                            <p:childTnLst>
                              <p:par>
                                <p:cTn id="53" presetID="10" presetClass="entr" presetSubtype="0" fill="hold" nodeType="after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fade">
                                      <p:cBhvr>
                                        <p:cTn id="55" dur="500"/>
                                        <p:tgtEl>
                                          <p:spTgt spid="31"/>
                                        </p:tgtEl>
                                      </p:cBhvr>
                                    </p:animEffect>
                                  </p:childTnLst>
                                </p:cTn>
                              </p:par>
                            </p:childTnLst>
                          </p:cTn>
                        </p:par>
                        <p:par>
                          <p:cTn id="56" fill="hold">
                            <p:stCondLst>
                              <p:cond delay="6250"/>
                            </p:stCondLst>
                            <p:childTnLst>
                              <p:par>
                                <p:cTn id="57" presetID="10" presetClass="entr" presetSubtype="0" fill="hold" nodeType="afterEffect">
                                  <p:stCondLst>
                                    <p:cond delay="0"/>
                                  </p:stCondLst>
                                  <p:childTnLst>
                                    <p:set>
                                      <p:cBhvr>
                                        <p:cTn id="58" dur="1" fill="hold">
                                          <p:stCondLst>
                                            <p:cond delay="0"/>
                                          </p:stCondLst>
                                        </p:cTn>
                                        <p:tgtEl>
                                          <p:spTgt spid="32"/>
                                        </p:tgtEl>
                                        <p:attrNameLst>
                                          <p:attrName>style.visibility</p:attrName>
                                        </p:attrNameLst>
                                      </p:cBhvr>
                                      <p:to>
                                        <p:strVal val="visible"/>
                                      </p:to>
                                    </p:set>
                                    <p:animEffect transition="in" filter="fade">
                                      <p:cBhvr>
                                        <p:cTn id="5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P spid="25" grpId="0" animBg="1"/>
      <p:bldP spid="2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מציין מיקום של מספר שקופית 5"/>
          <p:cNvSpPr>
            <a:spLocks noGrp="1"/>
          </p:cNvSpPr>
          <p:nvPr>
            <p:ph type="sldNum" sz="quarter" idx="12"/>
          </p:nvPr>
        </p:nvSpPr>
        <p:spPr>
          <a:xfrm>
            <a:off x="129165" y="6496485"/>
            <a:ext cx="336992" cy="301756"/>
          </a:xfrm>
        </p:spPr>
        <p:txBody>
          <a:bodyPr/>
          <a:lstStyle/>
          <a:p>
            <a:fld id="{E1F767F5-0C98-4706-8AFB-FCD5A80B5AF3}" type="slidenum">
              <a:rPr lang="he-IL" sz="1000" b="1" smtClean="0">
                <a:solidFill>
                  <a:schemeClr val="accent1"/>
                </a:solidFill>
              </a:rPr>
              <a:t>2</a:t>
            </a:fld>
            <a:endParaRPr lang="he-IL" sz="1000" b="1" dirty="0">
              <a:solidFill>
                <a:schemeClr val="accent1"/>
              </a:solidFill>
            </a:endParaRPr>
          </a:p>
        </p:txBody>
      </p:sp>
      <p:sp>
        <p:nvSpPr>
          <p:cNvPr id="30" name="TextBox 29"/>
          <p:cNvSpPr txBox="1"/>
          <p:nvPr/>
        </p:nvSpPr>
        <p:spPr>
          <a:xfrm>
            <a:off x="3051415" y="224165"/>
            <a:ext cx="6060141" cy="523220"/>
          </a:xfrm>
          <a:prstGeom prst="rect">
            <a:avLst/>
          </a:prstGeom>
          <a:noFill/>
        </p:spPr>
        <p:txBody>
          <a:bodyPr wrap="square" rtlCol="1">
            <a:spAutoFit/>
          </a:bodyPr>
          <a:lstStyle/>
          <a:p>
            <a:pPr algn="ctr"/>
            <a:r>
              <a:rPr lang="en-US" sz="2800" b="1" dirty="0">
                <a:solidFill>
                  <a:schemeClr val="accent1"/>
                </a:solidFill>
              </a:rPr>
              <a:t>WHO WE ARE</a:t>
            </a:r>
            <a:endParaRPr lang="he-IL" sz="2800" b="1" dirty="0">
              <a:solidFill>
                <a:schemeClr val="accent1"/>
              </a:solidFill>
            </a:endParaRPr>
          </a:p>
        </p:txBody>
      </p:sp>
      <p:grpSp>
        <p:nvGrpSpPr>
          <p:cNvPr id="31" name="קבוצה 30"/>
          <p:cNvGrpSpPr/>
          <p:nvPr/>
        </p:nvGrpSpPr>
        <p:grpSpPr>
          <a:xfrm>
            <a:off x="690144" y="751704"/>
            <a:ext cx="10807829" cy="145493"/>
            <a:chOff x="690144" y="751704"/>
            <a:chExt cx="10807829" cy="145493"/>
          </a:xfrm>
        </p:grpSpPr>
        <p:sp>
          <p:nvSpPr>
            <p:cNvPr id="32" name="מלבן 31"/>
            <p:cNvSpPr/>
            <p:nvPr/>
          </p:nvSpPr>
          <p:spPr>
            <a:xfrm rot="5400000">
              <a:off x="6020175" y="751704"/>
              <a:ext cx="145493" cy="1454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33" name="קבוצה 32"/>
            <p:cNvGrpSpPr/>
            <p:nvPr/>
          </p:nvGrpSpPr>
          <p:grpSpPr>
            <a:xfrm>
              <a:off x="690144" y="827316"/>
              <a:ext cx="10807829" cy="0"/>
              <a:chOff x="687486" y="827316"/>
              <a:chExt cx="10807829" cy="0"/>
            </a:xfrm>
          </p:grpSpPr>
          <p:cxnSp>
            <p:nvCxnSpPr>
              <p:cNvPr id="34" name="מחבר ישר 33"/>
              <p:cNvCxnSpPr/>
              <p:nvPr/>
            </p:nvCxnSpPr>
            <p:spPr>
              <a:xfrm flipH="1">
                <a:off x="687486"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מחבר ישר 34"/>
              <p:cNvCxnSpPr/>
              <p:nvPr/>
            </p:nvCxnSpPr>
            <p:spPr>
              <a:xfrm flipH="1">
                <a:off x="6270171"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nvGrpSpPr>
          <p:cNvPr id="11" name="קבוצה 10"/>
          <p:cNvGrpSpPr/>
          <p:nvPr/>
        </p:nvGrpSpPr>
        <p:grpSpPr>
          <a:xfrm>
            <a:off x="-15788" y="1176366"/>
            <a:ext cx="11547465" cy="701103"/>
            <a:chOff x="-15788" y="1176366"/>
            <a:chExt cx="11547465" cy="701103"/>
          </a:xfrm>
        </p:grpSpPr>
        <p:sp>
          <p:nvSpPr>
            <p:cNvPr id="2" name="מלבן 1"/>
            <p:cNvSpPr/>
            <p:nvPr/>
          </p:nvSpPr>
          <p:spPr>
            <a:xfrm>
              <a:off x="899411" y="1176366"/>
              <a:ext cx="10632266" cy="7011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sz="1600" b="1" dirty="0">
                  <a:solidFill>
                    <a:schemeClr val="bg1"/>
                  </a:solidFill>
                </a:rPr>
                <a:t>SHTANG</a:t>
              </a:r>
              <a:r>
                <a:rPr lang="en-US" sz="1600" dirty="0">
                  <a:solidFill>
                    <a:schemeClr val="bg1"/>
                  </a:solidFill>
                </a:rPr>
                <a:t> is an Israel-based global company, specializing in complex and large scale projects </a:t>
              </a:r>
            </a:p>
            <a:p>
              <a:pPr algn="l" rtl="0"/>
              <a:r>
                <a:rPr lang="en-US" sz="1600" dirty="0">
                  <a:solidFill>
                    <a:schemeClr val="bg1"/>
                  </a:solidFill>
                </a:rPr>
                <a:t>for government agencies, municipal authorities and private customers.</a:t>
              </a:r>
            </a:p>
          </p:txBody>
        </p:sp>
        <p:sp>
          <p:nvSpPr>
            <p:cNvPr id="43" name="מלבן 42"/>
            <p:cNvSpPr/>
            <p:nvPr/>
          </p:nvSpPr>
          <p:spPr>
            <a:xfrm>
              <a:off x="-15788" y="1176366"/>
              <a:ext cx="208558" cy="7011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0" name="מלבן 49"/>
            <p:cNvSpPr/>
            <p:nvPr/>
          </p:nvSpPr>
          <p:spPr>
            <a:xfrm>
              <a:off x="196776" y="1176366"/>
              <a:ext cx="702000" cy="701103"/>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6" name="Freeform 85"/>
            <p:cNvSpPr>
              <a:spLocks noChangeAspect="1" noEditPoints="1"/>
            </p:cNvSpPr>
            <p:nvPr/>
          </p:nvSpPr>
          <p:spPr bwMode="auto">
            <a:xfrm>
              <a:off x="373310" y="1357538"/>
              <a:ext cx="359861" cy="360236"/>
            </a:xfrm>
            <a:custGeom>
              <a:avLst/>
              <a:gdLst>
                <a:gd name="T0" fmla="*/ 11 w 303"/>
                <a:gd name="T1" fmla="*/ 171 h 303"/>
                <a:gd name="T2" fmla="*/ 248 w 303"/>
                <a:gd name="T3" fmla="*/ 225 h 303"/>
                <a:gd name="T4" fmla="*/ 253 w 303"/>
                <a:gd name="T5" fmla="*/ 195 h 303"/>
                <a:gd name="T6" fmla="*/ 249 w 303"/>
                <a:gd name="T7" fmla="*/ 172 h 303"/>
                <a:gd name="T8" fmla="*/ 245 w 303"/>
                <a:gd name="T9" fmla="*/ 158 h 303"/>
                <a:gd name="T10" fmla="*/ 223 w 303"/>
                <a:gd name="T11" fmla="*/ 159 h 303"/>
                <a:gd name="T12" fmla="*/ 196 w 303"/>
                <a:gd name="T13" fmla="*/ 145 h 303"/>
                <a:gd name="T14" fmla="*/ 195 w 303"/>
                <a:gd name="T15" fmla="*/ 113 h 303"/>
                <a:gd name="T16" fmla="*/ 209 w 303"/>
                <a:gd name="T17" fmla="*/ 92 h 303"/>
                <a:gd name="T18" fmla="*/ 236 w 303"/>
                <a:gd name="T19" fmla="*/ 86 h 303"/>
                <a:gd name="T20" fmla="*/ 271 w 303"/>
                <a:gd name="T21" fmla="*/ 92 h 303"/>
                <a:gd name="T22" fmla="*/ 206 w 303"/>
                <a:gd name="T23" fmla="*/ 62 h 303"/>
                <a:gd name="T24" fmla="*/ 194 w 303"/>
                <a:gd name="T25" fmla="*/ 51 h 303"/>
                <a:gd name="T26" fmla="*/ 168 w 303"/>
                <a:gd name="T27" fmla="*/ 37 h 303"/>
                <a:gd name="T28" fmla="*/ 172 w 303"/>
                <a:gd name="T29" fmla="*/ 28 h 303"/>
                <a:gd name="T30" fmla="*/ 161 w 303"/>
                <a:gd name="T31" fmla="*/ 24 h 303"/>
                <a:gd name="T32" fmla="*/ 145 w 303"/>
                <a:gd name="T33" fmla="*/ 42 h 303"/>
                <a:gd name="T34" fmla="*/ 89 w 303"/>
                <a:gd name="T35" fmla="*/ 266 h 303"/>
                <a:gd name="T36" fmla="*/ 76 w 303"/>
                <a:gd name="T37" fmla="*/ 241 h 303"/>
                <a:gd name="T38" fmla="*/ 72 w 303"/>
                <a:gd name="T39" fmla="*/ 201 h 303"/>
                <a:gd name="T40" fmla="*/ 51 w 303"/>
                <a:gd name="T41" fmla="*/ 166 h 303"/>
                <a:gd name="T42" fmla="*/ 58 w 303"/>
                <a:gd name="T43" fmla="*/ 141 h 303"/>
                <a:gd name="T44" fmla="*/ 46 w 303"/>
                <a:gd name="T45" fmla="*/ 125 h 303"/>
                <a:gd name="T46" fmla="*/ 33 w 303"/>
                <a:gd name="T47" fmla="*/ 113 h 303"/>
                <a:gd name="T48" fmla="*/ 133 w 303"/>
                <a:gd name="T49" fmla="*/ 22 h 303"/>
                <a:gd name="T50" fmla="*/ 114 w 303"/>
                <a:gd name="T51" fmla="*/ 29 h 303"/>
                <a:gd name="T52" fmla="*/ 98 w 303"/>
                <a:gd name="T53" fmla="*/ 38 h 303"/>
                <a:gd name="T54" fmla="*/ 115 w 303"/>
                <a:gd name="T55" fmla="*/ 37 h 303"/>
                <a:gd name="T56" fmla="*/ 129 w 303"/>
                <a:gd name="T57" fmla="*/ 39 h 303"/>
                <a:gd name="T58" fmla="*/ 121 w 303"/>
                <a:gd name="T59" fmla="*/ 56 h 303"/>
                <a:gd name="T60" fmla="*/ 74 w 303"/>
                <a:gd name="T61" fmla="*/ 94 h 303"/>
                <a:gd name="T62" fmla="*/ 42 w 303"/>
                <a:gd name="T63" fmla="*/ 91 h 303"/>
                <a:gd name="T64" fmla="*/ 49 w 303"/>
                <a:gd name="T65" fmla="*/ 106 h 303"/>
                <a:gd name="T66" fmla="*/ 50 w 303"/>
                <a:gd name="T67" fmla="*/ 113 h 303"/>
                <a:gd name="T68" fmla="*/ 52 w 303"/>
                <a:gd name="T69" fmla="*/ 122 h 303"/>
                <a:gd name="T70" fmla="*/ 68 w 303"/>
                <a:gd name="T71" fmla="*/ 133 h 303"/>
                <a:gd name="T72" fmla="*/ 84 w 303"/>
                <a:gd name="T73" fmla="*/ 132 h 303"/>
                <a:gd name="T74" fmla="*/ 119 w 303"/>
                <a:gd name="T75" fmla="*/ 153 h 303"/>
                <a:gd name="T76" fmla="*/ 129 w 303"/>
                <a:gd name="T77" fmla="*/ 163 h 303"/>
                <a:gd name="T78" fmla="*/ 143 w 303"/>
                <a:gd name="T79" fmla="*/ 188 h 303"/>
                <a:gd name="T80" fmla="*/ 132 w 303"/>
                <a:gd name="T81" fmla="*/ 211 h 303"/>
                <a:gd name="T82" fmla="*/ 115 w 303"/>
                <a:gd name="T83" fmla="*/ 233 h 303"/>
                <a:gd name="T84" fmla="*/ 81 w 303"/>
                <a:gd name="T85" fmla="*/ 103 h 303"/>
                <a:gd name="T86" fmla="*/ 67 w 303"/>
                <a:gd name="T87" fmla="*/ 106 h 303"/>
                <a:gd name="T88" fmla="*/ 72 w 303"/>
                <a:gd name="T89" fmla="*/ 102 h 303"/>
                <a:gd name="T90" fmla="*/ 90 w 303"/>
                <a:gd name="T91" fmla="*/ 114 h 303"/>
                <a:gd name="T92" fmla="*/ 258 w 303"/>
                <a:gd name="T93" fmla="*/ 80 h 303"/>
                <a:gd name="T94" fmla="*/ 241 w 303"/>
                <a:gd name="T95" fmla="*/ 75 h 303"/>
                <a:gd name="T96" fmla="*/ 225 w 303"/>
                <a:gd name="T97" fmla="*/ 74 h 303"/>
                <a:gd name="T98" fmla="*/ 209 w 303"/>
                <a:gd name="T99" fmla="*/ 78 h 303"/>
                <a:gd name="T100" fmla="*/ 216 w 303"/>
                <a:gd name="T101" fmla="*/ 66 h 303"/>
                <a:gd name="T102" fmla="*/ 222 w 303"/>
                <a:gd name="T103" fmla="*/ 53 h 303"/>
                <a:gd name="T104" fmla="*/ 214 w 303"/>
                <a:gd name="T105" fmla="*/ 46 h 303"/>
                <a:gd name="T106" fmla="*/ 203 w 303"/>
                <a:gd name="T107" fmla="*/ 39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03" h="303">
                  <a:moveTo>
                    <a:pt x="11" y="171"/>
                  </a:moveTo>
                  <a:cubicBezTo>
                    <a:pt x="22" y="249"/>
                    <a:pt x="94" y="303"/>
                    <a:pt x="171" y="292"/>
                  </a:cubicBezTo>
                  <a:cubicBezTo>
                    <a:pt x="249" y="281"/>
                    <a:pt x="303" y="209"/>
                    <a:pt x="292" y="132"/>
                  </a:cubicBezTo>
                  <a:cubicBezTo>
                    <a:pt x="281" y="54"/>
                    <a:pt x="209" y="0"/>
                    <a:pt x="132" y="11"/>
                  </a:cubicBezTo>
                  <a:cubicBezTo>
                    <a:pt x="54" y="22"/>
                    <a:pt x="0" y="94"/>
                    <a:pt x="11" y="171"/>
                  </a:cubicBezTo>
                  <a:close/>
                  <a:moveTo>
                    <a:pt x="243" y="248"/>
                  </a:moveTo>
                  <a:cubicBezTo>
                    <a:pt x="243" y="247"/>
                    <a:pt x="243" y="246"/>
                    <a:pt x="243" y="245"/>
                  </a:cubicBezTo>
                  <a:cubicBezTo>
                    <a:pt x="244" y="243"/>
                    <a:pt x="245" y="240"/>
                    <a:pt x="245" y="238"/>
                  </a:cubicBezTo>
                  <a:cubicBezTo>
                    <a:pt x="246" y="235"/>
                    <a:pt x="247" y="233"/>
                    <a:pt x="248" y="230"/>
                  </a:cubicBezTo>
                  <a:cubicBezTo>
                    <a:pt x="248" y="228"/>
                    <a:pt x="248" y="227"/>
                    <a:pt x="248" y="225"/>
                  </a:cubicBezTo>
                  <a:cubicBezTo>
                    <a:pt x="247" y="223"/>
                    <a:pt x="246" y="221"/>
                    <a:pt x="246" y="219"/>
                  </a:cubicBezTo>
                  <a:cubicBezTo>
                    <a:pt x="245" y="217"/>
                    <a:pt x="245" y="215"/>
                    <a:pt x="245" y="213"/>
                  </a:cubicBezTo>
                  <a:cubicBezTo>
                    <a:pt x="246" y="210"/>
                    <a:pt x="247" y="206"/>
                    <a:pt x="249" y="203"/>
                  </a:cubicBezTo>
                  <a:cubicBezTo>
                    <a:pt x="250" y="202"/>
                    <a:pt x="251" y="201"/>
                    <a:pt x="252" y="200"/>
                  </a:cubicBezTo>
                  <a:cubicBezTo>
                    <a:pt x="252" y="198"/>
                    <a:pt x="253" y="197"/>
                    <a:pt x="253" y="195"/>
                  </a:cubicBezTo>
                  <a:cubicBezTo>
                    <a:pt x="254" y="194"/>
                    <a:pt x="254" y="192"/>
                    <a:pt x="253" y="190"/>
                  </a:cubicBezTo>
                  <a:cubicBezTo>
                    <a:pt x="253" y="188"/>
                    <a:pt x="252" y="187"/>
                    <a:pt x="251" y="185"/>
                  </a:cubicBezTo>
                  <a:cubicBezTo>
                    <a:pt x="250" y="184"/>
                    <a:pt x="250" y="183"/>
                    <a:pt x="249" y="182"/>
                  </a:cubicBezTo>
                  <a:cubicBezTo>
                    <a:pt x="248" y="180"/>
                    <a:pt x="248" y="178"/>
                    <a:pt x="248" y="176"/>
                  </a:cubicBezTo>
                  <a:cubicBezTo>
                    <a:pt x="248" y="174"/>
                    <a:pt x="249" y="173"/>
                    <a:pt x="249" y="172"/>
                  </a:cubicBezTo>
                  <a:cubicBezTo>
                    <a:pt x="249" y="170"/>
                    <a:pt x="250" y="169"/>
                    <a:pt x="250" y="168"/>
                  </a:cubicBezTo>
                  <a:cubicBezTo>
                    <a:pt x="250" y="166"/>
                    <a:pt x="250" y="164"/>
                    <a:pt x="250" y="162"/>
                  </a:cubicBezTo>
                  <a:cubicBezTo>
                    <a:pt x="250" y="161"/>
                    <a:pt x="249" y="160"/>
                    <a:pt x="249" y="158"/>
                  </a:cubicBezTo>
                  <a:cubicBezTo>
                    <a:pt x="248" y="157"/>
                    <a:pt x="248" y="157"/>
                    <a:pt x="247" y="158"/>
                  </a:cubicBezTo>
                  <a:cubicBezTo>
                    <a:pt x="246" y="158"/>
                    <a:pt x="246" y="158"/>
                    <a:pt x="245" y="158"/>
                  </a:cubicBezTo>
                  <a:cubicBezTo>
                    <a:pt x="244" y="159"/>
                    <a:pt x="243" y="159"/>
                    <a:pt x="242" y="158"/>
                  </a:cubicBezTo>
                  <a:cubicBezTo>
                    <a:pt x="242" y="158"/>
                    <a:pt x="241" y="157"/>
                    <a:pt x="240" y="157"/>
                  </a:cubicBezTo>
                  <a:cubicBezTo>
                    <a:pt x="239" y="157"/>
                    <a:pt x="238" y="157"/>
                    <a:pt x="237" y="157"/>
                  </a:cubicBezTo>
                  <a:cubicBezTo>
                    <a:pt x="235" y="157"/>
                    <a:pt x="232" y="158"/>
                    <a:pt x="229" y="158"/>
                  </a:cubicBezTo>
                  <a:cubicBezTo>
                    <a:pt x="227" y="158"/>
                    <a:pt x="225" y="159"/>
                    <a:pt x="223" y="159"/>
                  </a:cubicBezTo>
                  <a:cubicBezTo>
                    <a:pt x="223" y="159"/>
                    <a:pt x="222" y="159"/>
                    <a:pt x="222" y="159"/>
                  </a:cubicBezTo>
                  <a:cubicBezTo>
                    <a:pt x="220" y="159"/>
                    <a:pt x="218" y="159"/>
                    <a:pt x="217" y="158"/>
                  </a:cubicBezTo>
                  <a:cubicBezTo>
                    <a:pt x="214" y="157"/>
                    <a:pt x="211" y="156"/>
                    <a:pt x="209" y="155"/>
                  </a:cubicBezTo>
                  <a:cubicBezTo>
                    <a:pt x="205" y="152"/>
                    <a:pt x="201" y="149"/>
                    <a:pt x="197" y="146"/>
                  </a:cubicBezTo>
                  <a:cubicBezTo>
                    <a:pt x="197" y="146"/>
                    <a:pt x="196" y="146"/>
                    <a:pt x="196" y="145"/>
                  </a:cubicBezTo>
                  <a:cubicBezTo>
                    <a:pt x="196" y="144"/>
                    <a:pt x="195" y="144"/>
                    <a:pt x="195" y="143"/>
                  </a:cubicBezTo>
                  <a:cubicBezTo>
                    <a:pt x="194" y="139"/>
                    <a:pt x="194" y="136"/>
                    <a:pt x="195" y="133"/>
                  </a:cubicBezTo>
                  <a:cubicBezTo>
                    <a:pt x="195" y="129"/>
                    <a:pt x="195" y="125"/>
                    <a:pt x="196" y="121"/>
                  </a:cubicBezTo>
                  <a:cubicBezTo>
                    <a:pt x="196" y="119"/>
                    <a:pt x="196" y="117"/>
                    <a:pt x="196" y="115"/>
                  </a:cubicBezTo>
                  <a:cubicBezTo>
                    <a:pt x="196" y="114"/>
                    <a:pt x="195" y="114"/>
                    <a:pt x="195" y="113"/>
                  </a:cubicBezTo>
                  <a:cubicBezTo>
                    <a:pt x="194" y="112"/>
                    <a:pt x="194" y="112"/>
                    <a:pt x="194" y="111"/>
                  </a:cubicBezTo>
                  <a:cubicBezTo>
                    <a:pt x="195" y="110"/>
                    <a:pt x="195" y="108"/>
                    <a:pt x="196" y="107"/>
                  </a:cubicBezTo>
                  <a:cubicBezTo>
                    <a:pt x="197" y="104"/>
                    <a:pt x="200" y="101"/>
                    <a:pt x="204" y="99"/>
                  </a:cubicBezTo>
                  <a:cubicBezTo>
                    <a:pt x="205" y="99"/>
                    <a:pt x="205" y="99"/>
                    <a:pt x="206" y="98"/>
                  </a:cubicBezTo>
                  <a:cubicBezTo>
                    <a:pt x="207" y="96"/>
                    <a:pt x="208" y="94"/>
                    <a:pt x="209" y="92"/>
                  </a:cubicBezTo>
                  <a:cubicBezTo>
                    <a:pt x="210" y="91"/>
                    <a:pt x="210" y="91"/>
                    <a:pt x="211" y="90"/>
                  </a:cubicBezTo>
                  <a:cubicBezTo>
                    <a:pt x="213" y="89"/>
                    <a:pt x="215" y="88"/>
                    <a:pt x="217" y="87"/>
                  </a:cubicBezTo>
                  <a:cubicBezTo>
                    <a:pt x="219" y="86"/>
                    <a:pt x="221" y="86"/>
                    <a:pt x="223" y="85"/>
                  </a:cubicBezTo>
                  <a:cubicBezTo>
                    <a:pt x="227" y="85"/>
                    <a:pt x="231" y="85"/>
                    <a:pt x="235" y="86"/>
                  </a:cubicBezTo>
                  <a:cubicBezTo>
                    <a:pt x="235" y="86"/>
                    <a:pt x="236" y="86"/>
                    <a:pt x="236" y="86"/>
                  </a:cubicBezTo>
                  <a:cubicBezTo>
                    <a:pt x="239" y="85"/>
                    <a:pt x="241" y="85"/>
                    <a:pt x="243" y="85"/>
                  </a:cubicBezTo>
                  <a:cubicBezTo>
                    <a:pt x="245" y="85"/>
                    <a:pt x="247" y="85"/>
                    <a:pt x="249" y="86"/>
                  </a:cubicBezTo>
                  <a:cubicBezTo>
                    <a:pt x="252" y="88"/>
                    <a:pt x="255" y="90"/>
                    <a:pt x="258" y="92"/>
                  </a:cubicBezTo>
                  <a:cubicBezTo>
                    <a:pt x="260" y="93"/>
                    <a:pt x="260" y="93"/>
                    <a:pt x="262" y="93"/>
                  </a:cubicBezTo>
                  <a:cubicBezTo>
                    <a:pt x="265" y="92"/>
                    <a:pt x="268" y="92"/>
                    <a:pt x="271" y="92"/>
                  </a:cubicBezTo>
                  <a:moveTo>
                    <a:pt x="194" y="46"/>
                  </a:moveTo>
                  <a:cubicBezTo>
                    <a:pt x="195" y="46"/>
                    <a:pt x="198" y="46"/>
                    <a:pt x="199" y="47"/>
                  </a:cubicBezTo>
                  <a:cubicBezTo>
                    <a:pt x="201" y="47"/>
                    <a:pt x="200" y="49"/>
                    <a:pt x="202" y="50"/>
                  </a:cubicBezTo>
                  <a:cubicBezTo>
                    <a:pt x="206" y="52"/>
                    <a:pt x="210" y="56"/>
                    <a:pt x="209" y="58"/>
                  </a:cubicBezTo>
                  <a:cubicBezTo>
                    <a:pt x="209" y="60"/>
                    <a:pt x="208" y="62"/>
                    <a:pt x="206" y="62"/>
                  </a:cubicBezTo>
                  <a:cubicBezTo>
                    <a:pt x="204" y="63"/>
                    <a:pt x="200" y="63"/>
                    <a:pt x="200" y="60"/>
                  </a:cubicBezTo>
                  <a:cubicBezTo>
                    <a:pt x="200" y="59"/>
                    <a:pt x="201" y="57"/>
                    <a:pt x="198" y="56"/>
                  </a:cubicBezTo>
                  <a:cubicBezTo>
                    <a:pt x="198" y="56"/>
                    <a:pt x="196" y="58"/>
                    <a:pt x="194" y="58"/>
                  </a:cubicBezTo>
                  <a:cubicBezTo>
                    <a:pt x="192" y="57"/>
                    <a:pt x="191" y="55"/>
                    <a:pt x="191" y="54"/>
                  </a:cubicBezTo>
                  <a:cubicBezTo>
                    <a:pt x="191" y="54"/>
                    <a:pt x="194" y="52"/>
                    <a:pt x="194" y="51"/>
                  </a:cubicBezTo>
                  <a:cubicBezTo>
                    <a:pt x="194" y="50"/>
                    <a:pt x="193" y="47"/>
                    <a:pt x="194" y="46"/>
                  </a:cubicBezTo>
                  <a:close/>
                  <a:moveTo>
                    <a:pt x="175" y="32"/>
                  </a:moveTo>
                  <a:cubicBezTo>
                    <a:pt x="174" y="33"/>
                    <a:pt x="174" y="34"/>
                    <a:pt x="174" y="36"/>
                  </a:cubicBezTo>
                  <a:cubicBezTo>
                    <a:pt x="174" y="36"/>
                    <a:pt x="174" y="36"/>
                    <a:pt x="174" y="37"/>
                  </a:cubicBezTo>
                  <a:cubicBezTo>
                    <a:pt x="172" y="37"/>
                    <a:pt x="170" y="37"/>
                    <a:pt x="168" y="37"/>
                  </a:cubicBezTo>
                  <a:cubicBezTo>
                    <a:pt x="167" y="37"/>
                    <a:pt x="166" y="36"/>
                    <a:pt x="165" y="36"/>
                  </a:cubicBezTo>
                  <a:cubicBezTo>
                    <a:pt x="165" y="36"/>
                    <a:pt x="164" y="35"/>
                    <a:pt x="164" y="35"/>
                  </a:cubicBezTo>
                  <a:cubicBezTo>
                    <a:pt x="163" y="34"/>
                    <a:pt x="163" y="33"/>
                    <a:pt x="164" y="32"/>
                  </a:cubicBezTo>
                  <a:cubicBezTo>
                    <a:pt x="167" y="31"/>
                    <a:pt x="169" y="30"/>
                    <a:pt x="171" y="28"/>
                  </a:cubicBezTo>
                  <a:cubicBezTo>
                    <a:pt x="172" y="28"/>
                    <a:pt x="172" y="28"/>
                    <a:pt x="172" y="28"/>
                  </a:cubicBezTo>
                  <a:cubicBezTo>
                    <a:pt x="173" y="29"/>
                    <a:pt x="174" y="29"/>
                    <a:pt x="175" y="30"/>
                  </a:cubicBezTo>
                  <a:cubicBezTo>
                    <a:pt x="176" y="30"/>
                    <a:pt x="176" y="31"/>
                    <a:pt x="175" y="32"/>
                  </a:cubicBezTo>
                  <a:close/>
                  <a:moveTo>
                    <a:pt x="164" y="18"/>
                  </a:moveTo>
                  <a:cubicBezTo>
                    <a:pt x="163" y="20"/>
                    <a:pt x="162" y="22"/>
                    <a:pt x="161" y="24"/>
                  </a:cubicBezTo>
                  <a:cubicBezTo>
                    <a:pt x="161" y="24"/>
                    <a:pt x="161" y="24"/>
                    <a:pt x="161" y="24"/>
                  </a:cubicBezTo>
                  <a:cubicBezTo>
                    <a:pt x="159" y="25"/>
                    <a:pt x="158" y="26"/>
                    <a:pt x="156" y="26"/>
                  </a:cubicBezTo>
                  <a:cubicBezTo>
                    <a:pt x="156" y="26"/>
                    <a:pt x="155" y="27"/>
                    <a:pt x="155" y="27"/>
                  </a:cubicBezTo>
                  <a:cubicBezTo>
                    <a:pt x="153" y="30"/>
                    <a:pt x="153" y="31"/>
                    <a:pt x="151" y="33"/>
                  </a:cubicBezTo>
                  <a:cubicBezTo>
                    <a:pt x="150" y="35"/>
                    <a:pt x="149" y="38"/>
                    <a:pt x="148" y="40"/>
                  </a:cubicBezTo>
                  <a:cubicBezTo>
                    <a:pt x="148" y="41"/>
                    <a:pt x="146" y="42"/>
                    <a:pt x="145" y="42"/>
                  </a:cubicBezTo>
                  <a:cubicBezTo>
                    <a:pt x="144" y="42"/>
                    <a:pt x="143" y="41"/>
                    <a:pt x="142" y="40"/>
                  </a:cubicBezTo>
                  <a:cubicBezTo>
                    <a:pt x="140" y="39"/>
                    <a:pt x="139" y="38"/>
                    <a:pt x="138" y="36"/>
                  </a:cubicBezTo>
                  <a:cubicBezTo>
                    <a:pt x="136" y="33"/>
                    <a:pt x="136" y="33"/>
                    <a:pt x="137" y="30"/>
                  </a:cubicBezTo>
                  <a:cubicBezTo>
                    <a:pt x="138" y="28"/>
                    <a:pt x="139" y="26"/>
                    <a:pt x="139" y="25"/>
                  </a:cubicBezTo>
                  <a:moveTo>
                    <a:pt x="89" y="266"/>
                  </a:moveTo>
                  <a:cubicBezTo>
                    <a:pt x="88" y="266"/>
                    <a:pt x="88" y="265"/>
                    <a:pt x="88" y="265"/>
                  </a:cubicBezTo>
                  <a:cubicBezTo>
                    <a:pt x="87" y="261"/>
                    <a:pt x="81" y="254"/>
                    <a:pt x="80" y="251"/>
                  </a:cubicBezTo>
                  <a:cubicBezTo>
                    <a:pt x="80" y="250"/>
                    <a:pt x="80" y="250"/>
                    <a:pt x="80" y="250"/>
                  </a:cubicBezTo>
                  <a:cubicBezTo>
                    <a:pt x="79" y="249"/>
                    <a:pt x="79" y="248"/>
                    <a:pt x="78" y="247"/>
                  </a:cubicBezTo>
                  <a:cubicBezTo>
                    <a:pt x="77" y="244"/>
                    <a:pt x="76" y="243"/>
                    <a:pt x="76" y="241"/>
                  </a:cubicBezTo>
                  <a:cubicBezTo>
                    <a:pt x="76" y="238"/>
                    <a:pt x="78" y="234"/>
                    <a:pt x="78" y="231"/>
                  </a:cubicBezTo>
                  <a:cubicBezTo>
                    <a:pt x="78" y="231"/>
                    <a:pt x="75" y="224"/>
                    <a:pt x="75" y="224"/>
                  </a:cubicBezTo>
                  <a:cubicBezTo>
                    <a:pt x="72" y="218"/>
                    <a:pt x="77" y="214"/>
                    <a:pt x="77" y="211"/>
                  </a:cubicBezTo>
                  <a:cubicBezTo>
                    <a:pt x="77" y="210"/>
                    <a:pt x="75" y="206"/>
                    <a:pt x="75" y="206"/>
                  </a:cubicBezTo>
                  <a:cubicBezTo>
                    <a:pt x="73" y="205"/>
                    <a:pt x="72" y="203"/>
                    <a:pt x="72" y="201"/>
                  </a:cubicBezTo>
                  <a:cubicBezTo>
                    <a:pt x="71" y="200"/>
                    <a:pt x="73" y="197"/>
                    <a:pt x="70" y="193"/>
                  </a:cubicBezTo>
                  <a:cubicBezTo>
                    <a:pt x="68" y="190"/>
                    <a:pt x="61" y="189"/>
                    <a:pt x="59" y="187"/>
                  </a:cubicBezTo>
                  <a:cubicBezTo>
                    <a:pt x="58" y="186"/>
                    <a:pt x="53" y="182"/>
                    <a:pt x="53" y="176"/>
                  </a:cubicBezTo>
                  <a:cubicBezTo>
                    <a:pt x="53" y="175"/>
                    <a:pt x="53" y="175"/>
                    <a:pt x="53" y="175"/>
                  </a:cubicBezTo>
                  <a:cubicBezTo>
                    <a:pt x="52" y="172"/>
                    <a:pt x="51" y="169"/>
                    <a:pt x="51" y="166"/>
                  </a:cubicBezTo>
                  <a:cubicBezTo>
                    <a:pt x="51" y="164"/>
                    <a:pt x="51" y="162"/>
                    <a:pt x="52" y="160"/>
                  </a:cubicBezTo>
                  <a:cubicBezTo>
                    <a:pt x="53" y="159"/>
                    <a:pt x="53" y="157"/>
                    <a:pt x="54" y="156"/>
                  </a:cubicBezTo>
                  <a:cubicBezTo>
                    <a:pt x="55" y="154"/>
                    <a:pt x="56" y="152"/>
                    <a:pt x="57" y="150"/>
                  </a:cubicBezTo>
                  <a:cubicBezTo>
                    <a:pt x="58" y="148"/>
                    <a:pt x="58" y="146"/>
                    <a:pt x="59" y="144"/>
                  </a:cubicBezTo>
                  <a:cubicBezTo>
                    <a:pt x="59" y="143"/>
                    <a:pt x="59" y="142"/>
                    <a:pt x="58" y="141"/>
                  </a:cubicBezTo>
                  <a:cubicBezTo>
                    <a:pt x="58" y="139"/>
                    <a:pt x="57" y="138"/>
                    <a:pt x="56" y="137"/>
                  </a:cubicBezTo>
                  <a:cubicBezTo>
                    <a:pt x="54" y="136"/>
                    <a:pt x="53" y="135"/>
                    <a:pt x="51" y="134"/>
                  </a:cubicBezTo>
                  <a:cubicBezTo>
                    <a:pt x="50" y="134"/>
                    <a:pt x="50" y="133"/>
                    <a:pt x="49" y="133"/>
                  </a:cubicBezTo>
                  <a:cubicBezTo>
                    <a:pt x="49" y="131"/>
                    <a:pt x="48" y="129"/>
                    <a:pt x="47" y="127"/>
                  </a:cubicBezTo>
                  <a:cubicBezTo>
                    <a:pt x="47" y="126"/>
                    <a:pt x="46" y="125"/>
                    <a:pt x="46" y="125"/>
                  </a:cubicBezTo>
                  <a:cubicBezTo>
                    <a:pt x="45" y="124"/>
                    <a:pt x="44" y="124"/>
                    <a:pt x="43" y="123"/>
                  </a:cubicBezTo>
                  <a:cubicBezTo>
                    <a:pt x="42" y="123"/>
                    <a:pt x="42" y="123"/>
                    <a:pt x="42" y="122"/>
                  </a:cubicBezTo>
                  <a:cubicBezTo>
                    <a:pt x="41" y="120"/>
                    <a:pt x="42" y="119"/>
                    <a:pt x="41" y="117"/>
                  </a:cubicBezTo>
                  <a:cubicBezTo>
                    <a:pt x="41" y="116"/>
                    <a:pt x="40" y="116"/>
                    <a:pt x="40" y="116"/>
                  </a:cubicBezTo>
                  <a:cubicBezTo>
                    <a:pt x="37" y="116"/>
                    <a:pt x="35" y="115"/>
                    <a:pt x="33" y="113"/>
                  </a:cubicBezTo>
                  <a:cubicBezTo>
                    <a:pt x="32" y="113"/>
                    <a:pt x="30" y="112"/>
                    <a:pt x="29" y="111"/>
                  </a:cubicBezTo>
                  <a:cubicBezTo>
                    <a:pt x="28" y="109"/>
                    <a:pt x="27" y="107"/>
                    <a:pt x="27" y="105"/>
                  </a:cubicBezTo>
                  <a:moveTo>
                    <a:pt x="132" y="19"/>
                  </a:moveTo>
                  <a:cubicBezTo>
                    <a:pt x="132" y="19"/>
                    <a:pt x="132" y="19"/>
                    <a:pt x="132" y="19"/>
                  </a:cubicBezTo>
                  <a:cubicBezTo>
                    <a:pt x="132" y="20"/>
                    <a:pt x="133" y="21"/>
                    <a:pt x="133" y="22"/>
                  </a:cubicBezTo>
                  <a:cubicBezTo>
                    <a:pt x="134" y="22"/>
                    <a:pt x="134" y="22"/>
                    <a:pt x="134" y="22"/>
                  </a:cubicBezTo>
                  <a:cubicBezTo>
                    <a:pt x="132" y="24"/>
                    <a:pt x="131" y="25"/>
                    <a:pt x="130" y="27"/>
                  </a:cubicBezTo>
                  <a:cubicBezTo>
                    <a:pt x="128" y="28"/>
                    <a:pt x="127" y="30"/>
                    <a:pt x="126" y="31"/>
                  </a:cubicBezTo>
                  <a:cubicBezTo>
                    <a:pt x="125" y="30"/>
                    <a:pt x="122" y="25"/>
                    <a:pt x="119" y="27"/>
                  </a:cubicBezTo>
                  <a:cubicBezTo>
                    <a:pt x="117" y="27"/>
                    <a:pt x="115" y="28"/>
                    <a:pt x="114" y="29"/>
                  </a:cubicBezTo>
                  <a:cubicBezTo>
                    <a:pt x="113" y="30"/>
                    <a:pt x="111" y="30"/>
                    <a:pt x="110" y="30"/>
                  </a:cubicBezTo>
                  <a:cubicBezTo>
                    <a:pt x="110" y="29"/>
                    <a:pt x="108" y="28"/>
                    <a:pt x="107" y="28"/>
                  </a:cubicBezTo>
                  <a:cubicBezTo>
                    <a:pt x="105" y="28"/>
                    <a:pt x="103" y="31"/>
                    <a:pt x="103" y="31"/>
                  </a:cubicBezTo>
                  <a:cubicBezTo>
                    <a:pt x="102" y="32"/>
                    <a:pt x="100" y="36"/>
                    <a:pt x="98" y="37"/>
                  </a:cubicBezTo>
                  <a:cubicBezTo>
                    <a:pt x="98" y="37"/>
                    <a:pt x="98" y="38"/>
                    <a:pt x="98" y="38"/>
                  </a:cubicBezTo>
                  <a:cubicBezTo>
                    <a:pt x="98" y="39"/>
                    <a:pt x="98" y="40"/>
                    <a:pt x="98" y="41"/>
                  </a:cubicBezTo>
                  <a:cubicBezTo>
                    <a:pt x="98" y="42"/>
                    <a:pt x="98" y="44"/>
                    <a:pt x="98" y="45"/>
                  </a:cubicBezTo>
                  <a:cubicBezTo>
                    <a:pt x="99" y="46"/>
                    <a:pt x="101" y="46"/>
                    <a:pt x="102" y="46"/>
                  </a:cubicBezTo>
                  <a:cubicBezTo>
                    <a:pt x="107" y="45"/>
                    <a:pt x="106" y="41"/>
                    <a:pt x="108" y="40"/>
                  </a:cubicBezTo>
                  <a:cubicBezTo>
                    <a:pt x="111" y="39"/>
                    <a:pt x="114" y="38"/>
                    <a:pt x="115" y="37"/>
                  </a:cubicBezTo>
                  <a:cubicBezTo>
                    <a:pt x="115" y="37"/>
                    <a:pt x="117" y="35"/>
                    <a:pt x="117" y="35"/>
                  </a:cubicBezTo>
                  <a:cubicBezTo>
                    <a:pt x="118" y="34"/>
                    <a:pt x="119" y="34"/>
                    <a:pt x="119" y="33"/>
                  </a:cubicBezTo>
                  <a:cubicBezTo>
                    <a:pt x="121" y="32"/>
                    <a:pt x="123" y="35"/>
                    <a:pt x="124" y="36"/>
                  </a:cubicBezTo>
                  <a:cubicBezTo>
                    <a:pt x="124" y="36"/>
                    <a:pt x="128" y="36"/>
                    <a:pt x="128" y="37"/>
                  </a:cubicBezTo>
                  <a:cubicBezTo>
                    <a:pt x="129" y="37"/>
                    <a:pt x="129" y="38"/>
                    <a:pt x="129" y="39"/>
                  </a:cubicBezTo>
                  <a:cubicBezTo>
                    <a:pt x="128" y="40"/>
                    <a:pt x="124" y="44"/>
                    <a:pt x="127" y="46"/>
                  </a:cubicBezTo>
                  <a:cubicBezTo>
                    <a:pt x="127" y="46"/>
                    <a:pt x="130" y="45"/>
                    <a:pt x="131" y="45"/>
                  </a:cubicBezTo>
                  <a:cubicBezTo>
                    <a:pt x="131" y="48"/>
                    <a:pt x="131" y="54"/>
                    <a:pt x="128" y="55"/>
                  </a:cubicBezTo>
                  <a:cubicBezTo>
                    <a:pt x="127" y="56"/>
                    <a:pt x="126" y="57"/>
                    <a:pt x="124" y="57"/>
                  </a:cubicBezTo>
                  <a:cubicBezTo>
                    <a:pt x="123" y="57"/>
                    <a:pt x="122" y="56"/>
                    <a:pt x="121" y="56"/>
                  </a:cubicBezTo>
                  <a:cubicBezTo>
                    <a:pt x="119" y="54"/>
                    <a:pt x="116" y="57"/>
                    <a:pt x="116" y="59"/>
                  </a:cubicBezTo>
                  <a:cubicBezTo>
                    <a:pt x="116" y="62"/>
                    <a:pt x="103" y="63"/>
                    <a:pt x="103" y="63"/>
                  </a:cubicBezTo>
                  <a:cubicBezTo>
                    <a:pt x="101" y="64"/>
                    <a:pt x="95" y="69"/>
                    <a:pt x="88" y="69"/>
                  </a:cubicBezTo>
                  <a:cubicBezTo>
                    <a:pt x="82" y="69"/>
                    <a:pt x="81" y="76"/>
                    <a:pt x="75" y="79"/>
                  </a:cubicBezTo>
                  <a:cubicBezTo>
                    <a:pt x="75" y="81"/>
                    <a:pt x="78" y="86"/>
                    <a:pt x="74" y="94"/>
                  </a:cubicBezTo>
                  <a:cubicBezTo>
                    <a:pt x="73" y="95"/>
                    <a:pt x="70" y="95"/>
                    <a:pt x="70" y="95"/>
                  </a:cubicBezTo>
                  <a:cubicBezTo>
                    <a:pt x="68" y="94"/>
                    <a:pt x="68" y="92"/>
                    <a:pt x="68" y="90"/>
                  </a:cubicBezTo>
                  <a:cubicBezTo>
                    <a:pt x="70" y="83"/>
                    <a:pt x="65" y="84"/>
                    <a:pt x="63" y="83"/>
                  </a:cubicBezTo>
                  <a:cubicBezTo>
                    <a:pt x="60" y="82"/>
                    <a:pt x="57" y="82"/>
                    <a:pt x="54" y="83"/>
                  </a:cubicBezTo>
                  <a:cubicBezTo>
                    <a:pt x="49" y="85"/>
                    <a:pt x="45" y="87"/>
                    <a:pt x="42" y="91"/>
                  </a:cubicBezTo>
                  <a:cubicBezTo>
                    <a:pt x="40" y="94"/>
                    <a:pt x="40" y="96"/>
                    <a:pt x="39" y="100"/>
                  </a:cubicBezTo>
                  <a:cubicBezTo>
                    <a:pt x="39" y="102"/>
                    <a:pt x="40" y="103"/>
                    <a:pt x="40" y="105"/>
                  </a:cubicBezTo>
                  <a:cubicBezTo>
                    <a:pt x="41" y="106"/>
                    <a:pt x="42" y="107"/>
                    <a:pt x="44" y="107"/>
                  </a:cubicBezTo>
                  <a:cubicBezTo>
                    <a:pt x="45" y="107"/>
                    <a:pt x="46" y="107"/>
                    <a:pt x="46" y="107"/>
                  </a:cubicBezTo>
                  <a:cubicBezTo>
                    <a:pt x="47" y="107"/>
                    <a:pt x="48" y="106"/>
                    <a:pt x="49" y="106"/>
                  </a:cubicBezTo>
                  <a:cubicBezTo>
                    <a:pt x="49" y="106"/>
                    <a:pt x="50" y="106"/>
                    <a:pt x="50" y="106"/>
                  </a:cubicBezTo>
                  <a:cubicBezTo>
                    <a:pt x="51" y="106"/>
                    <a:pt x="51" y="106"/>
                    <a:pt x="52" y="107"/>
                  </a:cubicBezTo>
                  <a:cubicBezTo>
                    <a:pt x="53" y="108"/>
                    <a:pt x="53" y="108"/>
                    <a:pt x="53" y="109"/>
                  </a:cubicBezTo>
                  <a:cubicBezTo>
                    <a:pt x="53" y="110"/>
                    <a:pt x="52" y="111"/>
                    <a:pt x="52" y="111"/>
                  </a:cubicBezTo>
                  <a:cubicBezTo>
                    <a:pt x="51" y="112"/>
                    <a:pt x="50" y="113"/>
                    <a:pt x="50" y="113"/>
                  </a:cubicBezTo>
                  <a:cubicBezTo>
                    <a:pt x="49" y="114"/>
                    <a:pt x="49" y="114"/>
                    <a:pt x="49" y="114"/>
                  </a:cubicBezTo>
                  <a:cubicBezTo>
                    <a:pt x="48" y="116"/>
                    <a:pt x="48" y="117"/>
                    <a:pt x="49" y="118"/>
                  </a:cubicBezTo>
                  <a:cubicBezTo>
                    <a:pt x="50" y="118"/>
                    <a:pt x="50" y="118"/>
                    <a:pt x="50" y="119"/>
                  </a:cubicBezTo>
                  <a:cubicBezTo>
                    <a:pt x="51" y="119"/>
                    <a:pt x="51" y="119"/>
                    <a:pt x="51" y="119"/>
                  </a:cubicBezTo>
                  <a:cubicBezTo>
                    <a:pt x="51" y="120"/>
                    <a:pt x="52" y="121"/>
                    <a:pt x="52" y="122"/>
                  </a:cubicBezTo>
                  <a:cubicBezTo>
                    <a:pt x="52" y="124"/>
                    <a:pt x="52" y="126"/>
                    <a:pt x="53" y="128"/>
                  </a:cubicBezTo>
                  <a:cubicBezTo>
                    <a:pt x="53" y="130"/>
                    <a:pt x="54" y="131"/>
                    <a:pt x="56" y="132"/>
                  </a:cubicBezTo>
                  <a:cubicBezTo>
                    <a:pt x="57" y="132"/>
                    <a:pt x="59" y="133"/>
                    <a:pt x="60" y="134"/>
                  </a:cubicBezTo>
                  <a:cubicBezTo>
                    <a:pt x="61" y="134"/>
                    <a:pt x="64" y="135"/>
                    <a:pt x="64" y="135"/>
                  </a:cubicBezTo>
                  <a:cubicBezTo>
                    <a:pt x="67" y="135"/>
                    <a:pt x="66" y="135"/>
                    <a:pt x="68" y="133"/>
                  </a:cubicBezTo>
                  <a:cubicBezTo>
                    <a:pt x="68" y="132"/>
                    <a:pt x="69" y="131"/>
                    <a:pt x="69" y="130"/>
                  </a:cubicBezTo>
                  <a:cubicBezTo>
                    <a:pt x="70" y="128"/>
                    <a:pt x="71" y="128"/>
                    <a:pt x="73" y="128"/>
                  </a:cubicBezTo>
                  <a:cubicBezTo>
                    <a:pt x="74" y="128"/>
                    <a:pt x="75" y="128"/>
                    <a:pt x="76" y="129"/>
                  </a:cubicBezTo>
                  <a:cubicBezTo>
                    <a:pt x="77" y="129"/>
                    <a:pt x="78" y="130"/>
                    <a:pt x="79" y="130"/>
                  </a:cubicBezTo>
                  <a:cubicBezTo>
                    <a:pt x="81" y="131"/>
                    <a:pt x="82" y="131"/>
                    <a:pt x="84" y="132"/>
                  </a:cubicBezTo>
                  <a:cubicBezTo>
                    <a:pt x="84" y="132"/>
                    <a:pt x="85" y="132"/>
                    <a:pt x="85" y="132"/>
                  </a:cubicBezTo>
                  <a:cubicBezTo>
                    <a:pt x="89" y="132"/>
                    <a:pt x="93" y="134"/>
                    <a:pt x="96" y="137"/>
                  </a:cubicBezTo>
                  <a:cubicBezTo>
                    <a:pt x="97" y="137"/>
                    <a:pt x="97" y="138"/>
                    <a:pt x="98" y="138"/>
                  </a:cubicBezTo>
                  <a:cubicBezTo>
                    <a:pt x="102" y="139"/>
                    <a:pt x="106" y="140"/>
                    <a:pt x="109" y="142"/>
                  </a:cubicBezTo>
                  <a:cubicBezTo>
                    <a:pt x="113" y="145"/>
                    <a:pt x="117" y="148"/>
                    <a:pt x="119" y="153"/>
                  </a:cubicBezTo>
                  <a:cubicBezTo>
                    <a:pt x="120" y="154"/>
                    <a:pt x="120" y="155"/>
                    <a:pt x="121" y="155"/>
                  </a:cubicBezTo>
                  <a:cubicBezTo>
                    <a:pt x="122" y="156"/>
                    <a:pt x="123" y="157"/>
                    <a:pt x="124" y="158"/>
                  </a:cubicBezTo>
                  <a:cubicBezTo>
                    <a:pt x="125" y="159"/>
                    <a:pt x="126" y="160"/>
                    <a:pt x="126" y="162"/>
                  </a:cubicBezTo>
                  <a:cubicBezTo>
                    <a:pt x="127" y="162"/>
                    <a:pt x="127" y="162"/>
                    <a:pt x="127" y="162"/>
                  </a:cubicBezTo>
                  <a:cubicBezTo>
                    <a:pt x="128" y="163"/>
                    <a:pt x="129" y="163"/>
                    <a:pt x="129" y="163"/>
                  </a:cubicBezTo>
                  <a:cubicBezTo>
                    <a:pt x="134" y="163"/>
                    <a:pt x="138" y="164"/>
                    <a:pt x="142" y="166"/>
                  </a:cubicBezTo>
                  <a:cubicBezTo>
                    <a:pt x="144" y="167"/>
                    <a:pt x="146" y="168"/>
                    <a:pt x="148" y="170"/>
                  </a:cubicBezTo>
                  <a:cubicBezTo>
                    <a:pt x="148" y="170"/>
                    <a:pt x="148" y="171"/>
                    <a:pt x="148" y="171"/>
                  </a:cubicBezTo>
                  <a:cubicBezTo>
                    <a:pt x="149" y="177"/>
                    <a:pt x="148" y="182"/>
                    <a:pt x="144" y="186"/>
                  </a:cubicBezTo>
                  <a:cubicBezTo>
                    <a:pt x="143" y="186"/>
                    <a:pt x="143" y="187"/>
                    <a:pt x="143" y="188"/>
                  </a:cubicBezTo>
                  <a:cubicBezTo>
                    <a:pt x="142" y="191"/>
                    <a:pt x="141" y="195"/>
                    <a:pt x="140" y="198"/>
                  </a:cubicBezTo>
                  <a:cubicBezTo>
                    <a:pt x="140" y="199"/>
                    <a:pt x="140" y="199"/>
                    <a:pt x="140" y="200"/>
                  </a:cubicBezTo>
                  <a:cubicBezTo>
                    <a:pt x="138" y="203"/>
                    <a:pt x="137" y="205"/>
                    <a:pt x="135" y="208"/>
                  </a:cubicBezTo>
                  <a:cubicBezTo>
                    <a:pt x="135" y="209"/>
                    <a:pt x="134" y="209"/>
                    <a:pt x="134" y="210"/>
                  </a:cubicBezTo>
                  <a:cubicBezTo>
                    <a:pt x="133" y="210"/>
                    <a:pt x="133" y="211"/>
                    <a:pt x="132" y="211"/>
                  </a:cubicBezTo>
                  <a:cubicBezTo>
                    <a:pt x="130" y="213"/>
                    <a:pt x="127" y="214"/>
                    <a:pt x="125" y="215"/>
                  </a:cubicBezTo>
                  <a:cubicBezTo>
                    <a:pt x="124" y="215"/>
                    <a:pt x="124" y="215"/>
                    <a:pt x="124" y="216"/>
                  </a:cubicBezTo>
                  <a:cubicBezTo>
                    <a:pt x="122" y="218"/>
                    <a:pt x="121" y="221"/>
                    <a:pt x="119" y="223"/>
                  </a:cubicBezTo>
                  <a:cubicBezTo>
                    <a:pt x="119" y="223"/>
                    <a:pt x="119" y="224"/>
                    <a:pt x="119" y="224"/>
                  </a:cubicBezTo>
                  <a:cubicBezTo>
                    <a:pt x="118" y="227"/>
                    <a:pt x="116" y="230"/>
                    <a:pt x="115" y="233"/>
                  </a:cubicBezTo>
                  <a:cubicBezTo>
                    <a:pt x="114" y="234"/>
                    <a:pt x="114" y="235"/>
                    <a:pt x="113" y="235"/>
                  </a:cubicBezTo>
                  <a:cubicBezTo>
                    <a:pt x="102" y="240"/>
                    <a:pt x="100" y="254"/>
                    <a:pt x="99" y="256"/>
                  </a:cubicBezTo>
                  <a:cubicBezTo>
                    <a:pt x="97" y="259"/>
                    <a:pt x="101" y="271"/>
                    <a:pt x="99" y="274"/>
                  </a:cubicBezTo>
                  <a:moveTo>
                    <a:pt x="77" y="103"/>
                  </a:moveTo>
                  <a:cubicBezTo>
                    <a:pt x="79" y="103"/>
                    <a:pt x="80" y="103"/>
                    <a:pt x="81" y="103"/>
                  </a:cubicBezTo>
                  <a:cubicBezTo>
                    <a:pt x="81" y="103"/>
                    <a:pt x="82" y="103"/>
                    <a:pt x="82" y="104"/>
                  </a:cubicBezTo>
                  <a:cubicBezTo>
                    <a:pt x="83" y="104"/>
                    <a:pt x="83" y="105"/>
                    <a:pt x="82" y="105"/>
                  </a:cubicBezTo>
                  <a:cubicBezTo>
                    <a:pt x="81" y="105"/>
                    <a:pt x="81" y="106"/>
                    <a:pt x="80" y="106"/>
                  </a:cubicBezTo>
                  <a:cubicBezTo>
                    <a:pt x="78" y="106"/>
                    <a:pt x="77" y="106"/>
                    <a:pt x="75" y="106"/>
                  </a:cubicBezTo>
                  <a:cubicBezTo>
                    <a:pt x="72" y="106"/>
                    <a:pt x="70" y="106"/>
                    <a:pt x="67" y="106"/>
                  </a:cubicBezTo>
                  <a:cubicBezTo>
                    <a:pt x="67" y="106"/>
                    <a:pt x="66" y="106"/>
                    <a:pt x="66" y="106"/>
                  </a:cubicBezTo>
                  <a:cubicBezTo>
                    <a:pt x="65" y="106"/>
                    <a:pt x="64" y="106"/>
                    <a:pt x="63" y="105"/>
                  </a:cubicBezTo>
                  <a:cubicBezTo>
                    <a:pt x="64" y="103"/>
                    <a:pt x="65" y="102"/>
                    <a:pt x="67" y="101"/>
                  </a:cubicBezTo>
                  <a:cubicBezTo>
                    <a:pt x="68" y="101"/>
                    <a:pt x="70" y="101"/>
                    <a:pt x="71" y="102"/>
                  </a:cubicBezTo>
                  <a:cubicBezTo>
                    <a:pt x="71" y="102"/>
                    <a:pt x="72" y="102"/>
                    <a:pt x="72" y="102"/>
                  </a:cubicBezTo>
                  <a:cubicBezTo>
                    <a:pt x="74" y="103"/>
                    <a:pt x="76" y="103"/>
                    <a:pt x="77" y="103"/>
                  </a:cubicBezTo>
                  <a:close/>
                  <a:moveTo>
                    <a:pt x="79" y="113"/>
                  </a:moveTo>
                  <a:cubicBezTo>
                    <a:pt x="80" y="112"/>
                    <a:pt x="84" y="109"/>
                    <a:pt x="86" y="108"/>
                  </a:cubicBezTo>
                  <a:cubicBezTo>
                    <a:pt x="87" y="108"/>
                    <a:pt x="91" y="110"/>
                    <a:pt x="92" y="111"/>
                  </a:cubicBezTo>
                  <a:cubicBezTo>
                    <a:pt x="93" y="112"/>
                    <a:pt x="90" y="114"/>
                    <a:pt x="90" y="114"/>
                  </a:cubicBezTo>
                  <a:cubicBezTo>
                    <a:pt x="88" y="113"/>
                    <a:pt x="86" y="114"/>
                    <a:pt x="84" y="114"/>
                  </a:cubicBezTo>
                  <a:cubicBezTo>
                    <a:pt x="84" y="114"/>
                    <a:pt x="79" y="114"/>
                    <a:pt x="79" y="113"/>
                  </a:cubicBezTo>
                  <a:cubicBezTo>
                    <a:pt x="79" y="113"/>
                    <a:pt x="79" y="113"/>
                    <a:pt x="79" y="113"/>
                  </a:cubicBezTo>
                  <a:close/>
                  <a:moveTo>
                    <a:pt x="265" y="83"/>
                  </a:moveTo>
                  <a:cubicBezTo>
                    <a:pt x="265" y="83"/>
                    <a:pt x="258" y="85"/>
                    <a:pt x="258" y="80"/>
                  </a:cubicBezTo>
                  <a:cubicBezTo>
                    <a:pt x="258" y="77"/>
                    <a:pt x="256" y="76"/>
                    <a:pt x="256" y="76"/>
                  </a:cubicBezTo>
                  <a:cubicBezTo>
                    <a:pt x="255" y="78"/>
                    <a:pt x="252" y="77"/>
                    <a:pt x="251" y="77"/>
                  </a:cubicBezTo>
                  <a:cubicBezTo>
                    <a:pt x="247" y="76"/>
                    <a:pt x="247" y="72"/>
                    <a:pt x="247" y="72"/>
                  </a:cubicBezTo>
                  <a:cubicBezTo>
                    <a:pt x="246" y="70"/>
                    <a:pt x="244" y="80"/>
                    <a:pt x="242" y="79"/>
                  </a:cubicBezTo>
                  <a:cubicBezTo>
                    <a:pt x="242" y="79"/>
                    <a:pt x="241" y="76"/>
                    <a:pt x="241" y="75"/>
                  </a:cubicBezTo>
                  <a:cubicBezTo>
                    <a:pt x="241" y="74"/>
                    <a:pt x="240" y="74"/>
                    <a:pt x="240" y="73"/>
                  </a:cubicBezTo>
                  <a:cubicBezTo>
                    <a:pt x="239" y="73"/>
                    <a:pt x="240" y="71"/>
                    <a:pt x="239" y="71"/>
                  </a:cubicBezTo>
                  <a:cubicBezTo>
                    <a:pt x="238" y="71"/>
                    <a:pt x="236" y="72"/>
                    <a:pt x="236" y="73"/>
                  </a:cubicBezTo>
                  <a:cubicBezTo>
                    <a:pt x="236" y="75"/>
                    <a:pt x="232" y="71"/>
                    <a:pt x="230" y="71"/>
                  </a:cubicBezTo>
                  <a:cubicBezTo>
                    <a:pt x="227" y="70"/>
                    <a:pt x="225" y="71"/>
                    <a:pt x="225" y="74"/>
                  </a:cubicBezTo>
                  <a:cubicBezTo>
                    <a:pt x="225" y="75"/>
                    <a:pt x="225" y="77"/>
                    <a:pt x="225" y="78"/>
                  </a:cubicBezTo>
                  <a:cubicBezTo>
                    <a:pt x="225" y="78"/>
                    <a:pt x="225" y="78"/>
                    <a:pt x="225" y="78"/>
                  </a:cubicBezTo>
                  <a:cubicBezTo>
                    <a:pt x="223" y="79"/>
                    <a:pt x="221" y="80"/>
                    <a:pt x="219" y="81"/>
                  </a:cubicBezTo>
                  <a:cubicBezTo>
                    <a:pt x="217" y="82"/>
                    <a:pt x="214" y="82"/>
                    <a:pt x="212" y="80"/>
                  </a:cubicBezTo>
                  <a:cubicBezTo>
                    <a:pt x="210" y="79"/>
                    <a:pt x="210" y="80"/>
                    <a:pt x="209" y="78"/>
                  </a:cubicBezTo>
                  <a:cubicBezTo>
                    <a:pt x="208" y="76"/>
                    <a:pt x="206" y="74"/>
                    <a:pt x="205" y="72"/>
                  </a:cubicBezTo>
                  <a:cubicBezTo>
                    <a:pt x="204" y="72"/>
                    <a:pt x="204" y="71"/>
                    <a:pt x="204" y="71"/>
                  </a:cubicBezTo>
                  <a:cubicBezTo>
                    <a:pt x="205" y="71"/>
                    <a:pt x="205" y="70"/>
                    <a:pt x="206" y="70"/>
                  </a:cubicBezTo>
                  <a:cubicBezTo>
                    <a:pt x="209" y="68"/>
                    <a:pt x="212" y="66"/>
                    <a:pt x="215" y="66"/>
                  </a:cubicBezTo>
                  <a:cubicBezTo>
                    <a:pt x="215" y="66"/>
                    <a:pt x="216" y="66"/>
                    <a:pt x="216" y="66"/>
                  </a:cubicBezTo>
                  <a:cubicBezTo>
                    <a:pt x="216" y="65"/>
                    <a:pt x="217" y="65"/>
                    <a:pt x="217" y="65"/>
                  </a:cubicBezTo>
                  <a:cubicBezTo>
                    <a:pt x="218" y="64"/>
                    <a:pt x="219" y="63"/>
                    <a:pt x="220" y="62"/>
                  </a:cubicBezTo>
                  <a:cubicBezTo>
                    <a:pt x="221" y="61"/>
                    <a:pt x="222" y="59"/>
                    <a:pt x="223" y="58"/>
                  </a:cubicBezTo>
                  <a:cubicBezTo>
                    <a:pt x="223" y="57"/>
                    <a:pt x="223" y="57"/>
                    <a:pt x="224" y="56"/>
                  </a:cubicBezTo>
                  <a:cubicBezTo>
                    <a:pt x="223" y="55"/>
                    <a:pt x="222" y="54"/>
                    <a:pt x="222" y="53"/>
                  </a:cubicBezTo>
                  <a:cubicBezTo>
                    <a:pt x="221" y="53"/>
                    <a:pt x="221" y="52"/>
                    <a:pt x="221" y="51"/>
                  </a:cubicBezTo>
                  <a:cubicBezTo>
                    <a:pt x="221" y="50"/>
                    <a:pt x="221" y="49"/>
                    <a:pt x="221" y="48"/>
                  </a:cubicBezTo>
                  <a:cubicBezTo>
                    <a:pt x="221" y="47"/>
                    <a:pt x="221" y="47"/>
                    <a:pt x="221" y="46"/>
                  </a:cubicBezTo>
                  <a:cubicBezTo>
                    <a:pt x="219" y="46"/>
                    <a:pt x="217" y="46"/>
                    <a:pt x="216" y="47"/>
                  </a:cubicBezTo>
                  <a:cubicBezTo>
                    <a:pt x="215" y="47"/>
                    <a:pt x="214" y="46"/>
                    <a:pt x="214" y="46"/>
                  </a:cubicBezTo>
                  <a:cubicBezTo>
                    <a:pt x="213" y="45"/>
                    <a:pt x="213" y="44"/>
                    <a:pt x="212" y="43"/>
                  </a:cubicBezTo>
                  <a:cubicBezTo>
                    <a:pt x="211" y="43"/>
                    <a:pt x="211" y="42"/>
                    <a:pt x="210" y="42"/>
                  </a:cubicBezTo>
                  <a:cubicBezTo>
                    <a:pt x="209" y="42"/>
                    <a:pt x="208" y="42"/>
                    <a:pt x="207" y="42"/>
                  </a:cubicBezTo>
                  <a:cubicBezTo>
                    <a:pt x="207" y="43"/>
                    <a:pt x="206" y="42"/>
                    <a:pt x="205" y="42"/>
                  </a:cubicBezTo>
                  <a:cubicBezTo>
                    <a:pt x="204" y="41"/>
                    <a:pt x="204" y="40"/>
                    <a:pt x="203" y="39"/>
                  </a:cubicBezTo>
                  <a:cubicBezTo>
                    <a:pt x="203" y="38"/>
                    <a:pt x="202" y="36"/>
                    <a:pt x="202" y="35"/>
                  </a:cubicBezTo>
                  <a:cubicBezTo>
                    <a:pt x="202" y="33"/>
                    <a:pt x="201" y="31"/>
                    <a:pt x="201" y="28"/>
                  </a:cubicBezTo>
                  <a:cubicBezTo>
                    <a:pt x="202" y="28"/>
                    <a:pt x="202" y="28"/>
                    <a:pt x="202" y="28"/>
                  </a:cubicBezTo>
                  <a:cubicBezTo>
                    <a:pt x="203" y="28"/>
                    <a:pt x="203" y="28"/>
                    <a:pt x="203" y="28"/>
                  </a:cubicBezTo>
                </a:path>
              </a:pathLst>
            </a:custGeom>
            <a:noFill/>
            <a:ln w="19050" cap="rnd">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2" name="קבוצה 11"/>
          <p:cNvGrpSpPr/>
          <p:nvPr/>
        </p:nvGrpSpPr>
        <p:grpSpPr>
          <a:xfrm>
            <a:off x="-15788" y="2014271"/>
            <a:ext cx="11547465" cy="701103"/>
            <a:chOff x="-15788" y="2014271"/>
            <a:chExt cx="11547465" cy="701103"/>
          </a:xfrm>
        </p:grpSpPr>
        <p:sp>
          <p:nvSpPr>
            <p:cNvPr id="37" name="מלבן 36"/>
            <p:cNvSpPr/>
            <p:nvPr/>
          </p:nvSpPr>
          <p:spPr>
            <a:xfrm>
              <a:off x="899411" y="2014271"/>
              <a:ext cx="10632266" cy="7011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sz="1600" b="1" dirty="0">
                  <a:solidFill>
                    <a:schemeClr val="bg1"/>
                  </a:solidFill>
                </a:rPr>
                <a:t>SHTANG</a:t>
              </a:r>
              <a:r>
                <a:rPr lang="en-US" sz="1600" dirty="0">
                  <a:solidFill>
                    <a:schemeClr val="bg1"/>
                  </a:solidFill>
                </a:rPr>
                <a:t> covers all aspects of the project from initial planning and financing to </a:t>
              </a:r>
            </a:p>
            <a:p>
              <a:pPr algn="l" rtl="0"/>
              <a:r>
                <a:rPr lang="en-US" sz="1600" dirty="0">
                  <a:solidFill>
                    <a:schemeClr val="bg1"/>
                  </a:solidFill>
                </a:rPr>
                <a:t>construction and maintenance.</a:t>
              </a:r>
            </a:p>
          </p:txBody>
        </p:sp>
        <p:sp>
          <p:nvSpPr>
            <p:cNvPr id="44" name="מלבן 43"/>
            <p:cNvSpPr/>
            <p:nvPr/>
          </p:nvSpPr>
          <p:spPr>
            <a:xfrm>
              <a:off x="-15788" y="2014271"/>
              <a:ext cx="208558" cy="7011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1" name="מלבן 50"/>
            <p:cNvSpPr/>
            <p:nvPr/>
          </p:nvSpPr>
          <p:spPr>
            <a:xfrm>
              <a:off x="196776" y="2014271"/>
              <a:ext cx="702000" cy="701103"/>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5" name="קבוצה 4"/>
            <p:cNvGrpSpPr/>
            <p:nvPr/>
          </p:nvGrpSpPr>
          <p:grpSpPr>
            <a:xfrm>
              <a:off x="315826" y="2162089"/>
              <a:ext cx="407167" cy="407855"/>
              <a:chOff x="-919727" y="2000241"/>
              <a:chExt cx="541939" cy="542854"/>
            </a:xfrm>
          </p:grpSpPr>
          <p:sp>
            <p:nvSpPr>
              <p:cNvPr id="58" name="Oval 116"/>
              <p:cNvSpPr>
                <a:spLocks noChangeArrowheads="1"/>
              </p:cNvSpPr>
              <p:nvPr/>
            </p:nvSpPr>
            <p:spPr bwMode="auto">
              <a:xfrm>
                <a:off x="-771677" y="2148292"/>
                <a:ext cx="245837" cy="246752"/>
              </a:xfrm>
              <a:prstGeom prst="ellipse">
                <a:avLst/>
              </a:prstGeom>
              <a:noFill/>
              <a:ln w="190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 name="Freeform 117"/>
              <p:cNvSpPr>
                <a:spLocks/>
              </p:cNvSpPr>
              <p:nvPr/>
            </p:nvSpPr>
            <p:spPr bwMode="auto">
              <a:xfrm>
                <a:off x="-610831" y="2060559"/>
                <a:ext cx="84992" cy="34728"/>
              </a:xfrm>
              <a:custGeom>
                <a:avLst/>
                <a:gdLst>
                  <a:gd name="T0" fmla="*/ 27 w 27"/>
                  <a:gd name="T1" fmla="*/ 11 h 11"/>
                  <a:gd name="T2" fmla="*/ 0 w 27"/>
                  <a:gd name="T3" fmla="*/ 0 h 11"/>
                </a:gdLst>
                <a:ahLst/>
                <a:cxnLst>
                  <a:cxn ang="0">
                    <a:pos x="T0" y="T1"/>
                  </a:cxn>
                  <a:cxn ang="0">
                    <a:pos x="T2" y="T3"/>
                  </a:cxn>
                </a:cxnLst>
                <a:rect l="0" t="0" r="r" b="b"/>
                <a:pathLst>
                  <a:path w="27" h="11">
                    <a:moveTo>
                      <a:pt x="27" y="11"/>
                    </a:moveTo>
                    <a:cubicBezTo>
                      <a:pt x="19" y="5"/>
                      <a:pt x="10" y="2"/>
                      <a:pt x="0" y="0"/>
                    </a:cubicBez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 name="Freeform 118"/>
              <p:cNvSpPr>
                <a:spLocks/>
              </p:cNvSpPr>
              <p:nvPr/>
            </p:nvSpPr>
            <p:spPr bwMode="auto">
              <a:xfrm>
                <a:off x="-469177" y="2148292"/>
                <a:ext cx="34728" cy="85906"/>
              </a:xfrm>
              <a:custGeom>
                <a:avLst/>
                <a:gdLst>
                  <a:gd name="T0" fmla="*/ 11 w 11"/>
                  <a:gd name="T1" fmla="*/ 27 h 27"/>
                  <a:gd name="T2" fmla="*/ 0 w 11"/>
                  <a:gd name="T3" fmla="*/ 0 h 27"/>
                </a:gdLst>
                <a:ahLst/>
                <a:cxnLst>
                  <a:cxn ang="0">
                    <a:pos x="T0" y="T1"/>
                  </a:cxn>
                  <a:cxn ang="0">
                    <a:pos x="T2" y="T3"/>
                  </a:cxn>
                </a:cxnLst>
                <a:rect l="0" t="0" r="r" b="b"/>
                <a:pathLst>
                  <a:path w="11" h="27">
                    <a:moveTo>
                      <a:pt x="11" y="27"/>
                    </a:moveTo>
                    <a:cubicBezTo>
                      <a:pt x="9" y="17"/>
                      <a:pt x="5" y="8"/>
                      <a:pt x="0" y="0"/>
                    </a:cubicBez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Freeform 119"/>
              <p:cNvSpPr>
                <a:spLocks/>
              </p:cNvSpPr>
              <p:nvPr/>
            </p:nvSpPr>
            <p:spPr bwMode="auto">
              <a:xfrm>
                <a:off x="-469177" y="2309138"/>
                <a:ext cx="34728" cy="85906"/>
              </a:xfrm>
              <a:custGeom>
                <a:avLst/>
                <a:gdLst>
                  <a:gd name="T0" fmla="*/ 0 w 11"/>
                  <a:gd name="T1" fmla="*/ 27 h 27"/>
                  <a:gd name="T2" fmla="*/ 11 w 11"/>
                  <a:gd name="T3" fmla="*/ 0 h 27"/>
                </a:gdLst>
                <a:ahLst/>
                <a:cxnLst>
                  <a:cxn ang="0">
                    <a:pos x="T0" y="T1"/>
                  </a:cxn>
                  <a:cxn ang="0">
                    <a:pos x="T2" y="T3"/>
                  </a:cxn>
                </a:cxnLst>
                <a:rect l="0" t="0" r="r" b="b"/>
                <a:pathLst>
                  <a:path w="11" h="27">
                    <a:moveTo>
                      <a:pt x="0" y="27"/>
                    </a:moveTo>
                    <a:cubicBezTo>
                      <a:pt x="5" y="19"/>
                      <a:pt x="9" y="10"/>
                      <a:pt x="11" y="0"/>
                    </a:cubicBez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Freeform 120"/>
              <p:cNvSpPr>
                <a:spLocks/>
              </p:cNvSpPr>
              <p:nvPr/>
            </p:nvSpPr>
            <p:spPr bwMode="auto">
              <a:xfrm>
                <a:off x="-610831" y="2448050"/>
                <a:ext cx="84992" cy="38384"/>
              </a:xfrm>
              <a:custGeom>
                <a:avLst/>
                <a:gdLst>
                  <a:gd name="T0" fmla="*/ 0 w 27"/>
                  <a:gd name="T1" fmla="*/ 12 h 12"/>
                  <a:gd name="T2" fmla="*/ 27 w 27"/>
                  <a:gd name="T3" fmla="*/ 0 h 12"/>
                </a:gdLst>
                <a:ahLst/>
                <a:cxnLst>
                  <a:cxn ang="0">
                    <a:pos x="T0" y="T1"/>
                  </a:cxn>
                  <a:cxn ang="0">
                    <a:pos x="T2" y="T3"/>
                  </a:cxn>
                </a:cxnLst>
                <a:rect l="0" t="0" r="r" b="b"/>
                <a:pathLst>
                  <a:path w="27" h="12">
                    <a:moveTo>
                      <a:pt x="0" y="12"/>
                    </a:moveTo>
                    <a:cubicBezTo>
                      <a:pt x="10" y="10"/>
                      <a:pt x="19" y="6"/>
                      <a:pt x="27" y="0"/>
                    </a:cubicBez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Freeform 121"/>
              <p:cNvSpPr>
                <a:spLocks/>
              </p:cNvSpPr>
              <p:nvPr/>
            </p:nvSpPr>
            <p:spPr bwMode="auto">
              <a:xfrm>
                <a:off x="-771677" y="2448050"/>
                <a:ext cx="84992" cy="38384"/>
              </a:xfrm>
              <a:custGeom>
                <a:avLst/>
                <a:gdLst>
                  <a:gd name="T0" fmla="*/ 0 w 27"/>
                  <a:gd name="T1" fmla="*/ 0 h 12"/>
                  <a:gd name="T2" fmla="*/ 27 w 27"/>
                  <a:gd name="T3" fmla="*/ 12 h 12"/>
                </a:gdLst>
                <a:ahLst/>
                <a:cxnLst>
                  <a:cxn ang="0">
                    <a:pos x="T0" y="T1"/>
                  </a:cxn>
                  <a:cxn ang="0">
                    <a:pos x="T2" y="T3"/>
                  </a:cxn>
                </a:cxnLst>
                <a:rect l="0" t="0" r="r" b="b"/>
                <a:pathLst>
                  <a:path w="27" h="12">
                    <a:moveTo>
                      <a:pt x="0" y="0"/>
                    </a:moveTo>
                    <a:cubicBezTo>
                      <a:pt x="8" y="6"/>
                      <a:pt x="17" y="10"/>
                      <a:pt x="27" y="12"/>
                    </a:cubicBez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 name="Freeform 122"/>
              <p:cNvSpPr>
                <a:spLocks/>
              </p:cNvSpPr>
              <p:nvPr/>
            </p:nvSpPr>
            <p:spPr bwMode="auto">
              <a:xfrm>
                <a:off x="-860324" y="2309138"/>
                <a:ext cx="34728" cy="85906"/>
              </a:xfrm>
              <a:custGeom>
                <a:avLst/>
                <a:gdLst>
                  <a:gd name="T0" fmla="*/ 0 w 11"/>
                  <a:gd name="T1" fmla="*/ 0 h 27"/>
                  <a:gd name="T2" fmla="*/ 11 w 11"/>
                  <a:gd name="T3" fmla="*/ 27 h 27"/>
                </a:gdLst>
                <a:ahLst/>
                <a:cxnLst>
                  <a:cxn ang="0">
                    <a:pos x="T0" y="T1"/>
                  </a:cxn>
                  <a:cxn ang="0">
                    <a:pos x="T2" y="T3"/>
                  </a:cxn>
                </a:cxnLst>
                <a:rect l="0" t="0" r="r" b="b"/>
                <a:pathLst>
                  <a:path w="11" h="27">
                    <a:moveTo>
                      <a:pt x="0" y="0"/>
                    </a:moveTo>
                    <a:cubicBezTo>
                      <a:pt x="2" y="10"/>
                      <a:pt x="6" y="19"/>
                      <a:pt x="11" y="27"/>
                    </a:cubicBez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 name="Freeform 123"/>
              <p:cNvSpPr>
                <a:spLocks/>
              </p:cNvSpPr>
              <p:nvPr/>
            </p:nvSpPr>
            <p:spPr bwMode="auto">
              <a:xfrm>
                <a:off x="-860324" y="2148292"/>
                <a:ext cx="34728" cy="85906"/>
              </a:xfrm>
              <a:custGeom>
                <a:avLst/>
                <a:gdLst>
                  <a:gd name="T0" fmla="*/ 11 w 11"/>
                  <a:gd name="T1" fmla="*/ 0 h 27"/>
                  <a:gd name="T2" fmla="*/ 0 w 11"/>
                  <a:gd name="T3" fmla="*/ 27 h 27"/>
                </a:gdLst>
                <a:ahLst/>
                <a:cxnLst>
                  <a:cxn ang="0">
                    <a:pos x="T0" y="T1"/>
                  </a:cxn>
                  <a:cxn ang="0">
                    <a:pos x="T2" y="T3"/>
                  </a:cxn>
                </a:cxnLst>
                <a:rect l="0" t="0" r="r" b="b"/>
                <a:pathLst>
                  <a:path w="11" h="27">
                    <a:moveTo>
                      <a:pt x="11" y="0"/>
                    </a:moveTo>
                    <a:cubicBezTo>
                      <a:pt x="6" y="8"/>
                      <a:pt x="2" y="17"/>
                      <a:pt x="0" y="27"/>
                    </a:cubicBez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 name="Freeform 124"/>
              <p:cNvSpPr>
                <a:spLocks/>
              </p:cNvSpPr>
              <p:nvPr/>
            </p:nvSpPr>
            <p:spPr bwMode="auto">
              <a:xfrm>
                <a:off x="-771677" y="2060559"/>
                <a:ext cx="84992" cy="34728"/>
              </a:xfrm>
              <a:custGeom>
                <a:avLst/>
                <a:gdLst>
                  <a:gd name="T0" fmla="*/ 27 w 27"/>
                  <a:gd name="T1" fmla="*/ 0 h 11"/>
                  <a:gd name="T2" fmla="*/ 0 w 27"/>
                  <a:gd name="T3" fmla="*/ 11 h 11"/>
                </a:gdLst>
                <a:ahLst/>
                <a:cxnLst>
                  <a:cxn ang="0">
                    <a:pos x="T0" y="T1"/>
                  </a:cxn>
                  <a:cxn ang="0">
                    <a:pos x="T2" y="T3"/>
                  </a:cxn>
                </a:cxnLst>
                <a:rect l="0" t="0" r="r" b="b"/>
                <a:pathLst>
                  <a:path w="27" h="11">
                    <a:moveTo>
                      <a:pt x="27" y="0"/>
                    </a:moveTo>
                    <a:cubicBezTo>
                      <a:pt x="17" y="2"/>
                      <a:pt x="8" y="5"/>
                      <a:pt x="0" y="11"/>
                    </a:cubicBez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 name="Freeform 125"/>
              <p:cNvSpPr>
                <a:spLocks/>
              </p:cNvSpPr>
              <p:nvPr/>
            </p:nvSpPr>
            <p:spPr bwMode="auto">
              <a:xfrm>
                <a:off x="-696737" y="2000241"/>
                <a:ext cx="97786" cy="60317"/>
              </a:xfrm>
              <a:custGeom>
                <a:avLst/>
                <a:gdLst>
                  <a:gd name="T0" fmla="*/ 27 w 31"/>
                  <a:gd name="T1" fmla="*/ 19 h 19"/>
                  <a:gd name="T2" fmla="*/ 31 w 31"/>
                  <a:gd name="T3" fmla="*/ 19 h 19"/>
                  <a:gd name="T4" fmla="*/ 31 w 31"/>
                  <a:gd name="T5" fmla="*/ 3 h 19"/>
                  <a:gd name="T6" fmla="*/ 27 w 31"/>
                  <a:gd name="T7" fmla="*/ 0 h 19"/>
                  <a:gd name="T8" fmla="*/ 4 w 31"/>
                  <a:gd name="T9" fmla="*/ 0 h 19"/>
                  <a:gd name="T10" fmla="*/ 0 w 31"/>
                  <a:gd name="T11" fmla="*/ 3 h 19"/>
                  <a:gd name="T12" fmla="*/ 0 w 31"/>
                  <a:gd name="T13" fmla="*/ 19 h 19"/>
                  <a:gd name="T14" fmla="*/ 3 w 31"/>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19">
                    <a:moveTo>
                      <a:pt x="27" y="19"/>
                    </a:moveTo>
                    <a:cubicBezTo>
                      <a:pt x="31" y="19"/>
                      <a:pt x="31" y="19"/>
                      <a:pt x="31" y="19"/>
                    </a:cubicBezTo>
                    <a:cubicBezTo>
                      <a:pt x="31" y="3"/>
                      <a:pt x="31" y="3"/>
                      <a:pt x="31" y="3"/>
                    </a:cubicBezTo>
                    <a:cubicBezTo>
                      <a:pt x="31" y="2"/>
                      <a:pt x="29" y="0"/>
                      <a:pt x="27" y="0"/>
                    </a:cubicBezTo>
                    <a:cubicBezTo>
                      <a:pt x="4" y="0"/>
                      <a:pt x="4" y="0"/>
                      <a:pt x="4" y="0"/>
                    </a:cubicBezTo>
                    <a:cubicBezTo>
                      <a:pt x="2" y="0"/>
                      <a:pt x="0" y="2"/>
                      <a:pt x="0" y="3"/>
                    </a:cubicBezTo>
                    <a:cubicBezTo>
                      <a:pt x="0" y="19"/>
                      <a:pt x="0" y="19"/>
                      <a:pt x="0" y="19"/>
                    </a:cubicBezTo>
                    <a:cubicBezTo>
                      <a:pt x="3" y="19"/>
                      <a:pt x="3" y="19"/>
                      <a:pt x="3" y="19"/>
                    </a:cubicBez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 name="Freeform 126"/>
              <p:cNvSpPr>
                <a:spLocks/>
              </p:cNvSpPr>
              <p:nvPr/>
            </p:nvSpPr>
            <p:spPr bwMode="auto">
              <a:xfrm>
                <a:off x="-696737" y="2486434"/>
                <a:ext cx="97786" cy="56661"/>
              </a:xfrm>
              <a:custGeom>
                <a:avLst/>
                <a:gdLst>
                  <a:gd name="T0" fmla="*/ 3 w 31"/>
                  <a:gd name="T1" fmla="*/ 0 h 18"/>
                  <a:gd name="T2" fmla="*/ 0 w 31"/>
                  <a:gd name="T3" fmla="*/ 0 h 18"/>
                  <a:gd name="T4" fmla="*/ 0 w 31"/>
                  <a:gd name="T5" fmla="*/ 15 h 18"/>
                  <a:gd name="T6" fmla="*/ 4 w 31"/>
                  <a:gd name="T7" fmla="*/ 18 h 18"/>
                  <a:gd name="T8" fmla="*/ 27 w 31"/>
                  <a:gd name="T9" fmla="*/ 18 h 18"/>
                  <a:gd name="T10" fmla="*/ 31 w 31"/>
                  <a:gd name="T11" fmla="*/ 15 h 18"/>
                  <a:gd name="T12" fmla="*/ 31 w 31"/>
                  <a:gd name="T13" fmla="*/ 0 h 18"/>
                  <a:gd name="T14" fmla="*/ 27 w 31"/>
                  <a:gd name="T15" fmla="*/ 0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18">
                    <a:moveTo>
                      <a:pt x="3" y="0"/>
                    </a:moveTo>
                    <a:cubicBezTo>
                      <a:pt x="0" y="0"/>
                      <a:pt x="0" y="0"/>
                      <a:pt x="0" y="0"/>
                    </a:cubicBezTo>
                    <a:cubicBezTo>
                      <a:pt x="0" y="15"/>
                      <a:pt x="0" y="15"/>
                      <a:pt x="0" y="15"/>
                    </a:cubicBezTo>
                    <a:cubicBezTo>
                      <a:pt x="0" y="17"/>
                      <a:pt x="2" y="18"/>
                      <a:pt x="4" y="18"/>
                    </a:cubicBezTo>
                    <a:cubicBezTo>
                      <a:pt x="27" y="18"/>
                      <a:pt x="27" y="18"/>
                      <a:pt x="27" y="18"/>
                    </a:cubicBezTo>
                    <a:cubicBezTo>
                      <a:pt x="29" y="18"/>
                      <a:pt x="31" y="17"/>
                      <a:pt x="31" y="15"/>
                    </a:cubicBezTo>
                    <a:cubicBezTo>
                      <a:pt x="31" y="0"/>
                      <a:pt x="31" y="0"/>
                      <a:pt x="31" y="0"/>
                    </a:cubicBezTo>
                    <a:cubicBezTo>
                      <a:pt x="27" y="0"/>
                      <a:pt x="27" y="0"/>
                      <a:pt x="27" y="0"/>
                    </a:cubicBez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 name="Freeform 127"/>
              <p:cNvSpPr>
                <a:spLocks/>
              </p:cNvSpPr>
              <p:nvPr/>
            </p:nvSpPr>
            <p:spPr bwMode="auto">
              <a:xfrm>
                <a:off x="-919727" y="2224145"/>
                <a:ext cx="59403" cy="95045"/>
              </a:xfrm>
              <a:custGeom>
                <a:avLst/>
                <a:gdLst>
                  <a:gd name="T0" fmla="*/ 19 w 19"/>
                  <a:gd name="T1" fmla="*/ 3 h 30"/>
                  <a:gd name="T2" fmla="*/ 19 w 19"/>
                  <a:gd name="T3" fmla="*/ 0 h 30"/>
                  <a:gd name="T4" fmla="*/ 3 w 19"/>
                  <a:gd name="T5" fmla="*/ 0 h 30"/>
                  <a:gd name="T6" fmla="*/ 0 w 19"/>
                  <a:gd name="T7" fmla="*/ 4 h 30"/>
                  <a:gd name="T8" fmla="*/ 0 w 19"/>
                  <a:gd name="T9" fmla="*/ 27 h 30"/>
                  <a:gd name="T10" fmla="*/ 3 w 19"/>
                  <a:gd name="T11" fmla="*/ 30 h 30"/>
                  <a:gd name="T12" fmla="*/ 19 w 19"/>
                  <a:gd name="T13" fmla="*/ 30 h 30"/>
                  <a:gd name="T14" fmla="*/ 19 w 19"/>
                  <a:gd name="T15" fmla="*/ 27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30">
                    <a:moveTo>
                      <a:pt x="19" y="3"/>
                    </a:moveTo>
                    <a:cubicBezTo>
                      <a:pt x="19" y="0"/>
                      <a:pt x="19" y="0"/>
                      <a:pt x="19" y="0"/>
                    </a:cubicBezTo>
                    <a:cubicBezTo>
                      <a:pt x="3" y="0"/>
                      <a:pt x="3" y="0"/>
                      <a:pt x="3" y="0"/>
                    </a:cubicBezTo>
                    <a:cubicBezTo>
                      <a:pt x="2" y="0"/>
                      <a:pt x="0" y="2"/>
                      <a:pt x="0" y="4"/>
                    </a:cubicBezTo>
                    <a:cubicBezTo>
                      <a:pt x="0" y="27"/>
                      <a:pt x="0" y="27"/>
                      <a:pt x="0" y="27"/>
                    </a:cubicBezTo>
                    <a:cubicBezTo>
                      <a:pt x="0" y="29"/>
                      <a:pt x="2" y="30"/>
                      <a:pt x="3" y="30"/>
                    </a:cubicBezTo>
                    <a:cubicBezTo>
                      <a:pt x="19" y="30"/>
                      <a:pt x="19" y="30"/>
                      <a:pt x="19" y="30"/>
                    </a:cubicBezTo>
                    <a:cubicBezTo>
                      <a:pt x="19" y="27"/>
                      <a:pt x="19" y="27"/>
                      <a:pt x="19" y="27"/>
                    </a:cubicBez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 name="Freeform 128"/>
              <p:cNvSpPr>
                <a:spLocks/>
              </p:cNvSpPr>
              <p:nvPr/>
            </p:nvSpPr>
            <p:spPr bwMode="auto">
              <a:xfrm>
                <a:off x="-434449" y="2224145"/>
                <a:ext cx="56661" cy="95045"/>
              </a:xfrm>
              <a:custGeom>
                <a:avLst/>
                <a:gdLst>
                  <a:gd name="T0" fmla="*/ 0 w 18"/>
                  <a:gd name="T1" fmla="*/ 27 h 30"/>
                  <a:gd name="T2" fmla="*/ 0 w 18"/>
                  <a:gd name="T3" fmla="*/ 30 h 30"/>
                  <a:gd name="T4" fmla="*/ 15 w 18"/>
                  <a:gd name="T5" fmla="*/ 30 h 30"/>
                  <a:gd name="T6" fmla="*/ 18 w 18"/>
                  <a:gd name="T7" fmla="*/ 27 h 30"/>
                  <a:gd name="T8" fmla="*/ 18 w 18"/>
                  <a:gd name="T9" fmla="*/ 4 h 30"/>
                  <a:gd name="T10" fmla="*/ 15 w 18"/>
                  <a:gd name="T11" fmla="*/ 0 h 30"/>
                  <a:gd name="T12" fmla="*/ 0 w 18"/>
                  <a:gd name="T13" fmla="*/ 0 h 30"/>
                  <a:gd name="T14" fmla="*/ 0 w 18"/>
                  <a:gd name="T15" fmla="*/ 3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30">
                    <a:moveTo>
                      <a:pt x="0" y="27"/>
                    </a:moveTo>
                    <a:cubicBezTo>
                      <a:pt x="0" y="30"/>
                      <a:pt x="0" y="30"/>
                      <a:pt x="0" y="30"/>
                    </a:cubicBezTo>
                    <a:cubicBezTo>
                      <a:pt x="15" y="30"/>
                      <a:pt x="15" y="30"/>
                      <a:pt x="15" y="30"/>
                    </a:cubicBezTo>
                    <a:cubicBezTo>
                      <a:pt x="17" y="30"/>
                      <a:pt x="18" y="29"/>
                      <a:pt x="18" y="27"/>
                    </a:cubicBezTo>
                    <a:cubicBezTo>
                      <a:pt x="18" y="4"/>
                      <a:pt x="18" y="4"/>
                      <a:pt x="18" y="4"/>
                    </a:cubicBezTo>
                    <a:cubicBezTo>
                      <a:pt x="18" y="2"/>
                      <a:pt x="17" y="0"/>
                      <a:pt x="15" y="0"/>
                    </a:cubicBezTo>
                    <a:cubicBezTo>
                      <a:pt x="0" y="0"/>
                      <a:pt x="0" y="0"/>
                      <a:pt x="0" y="0"/>
                    </a:cubicBezTo>
                    <a:cubicBezTo>
                      <a:pt x="0" y="3"/>
                      <a:pt x="0" y="3"/>
                      <a:pt x="0" y="3"/>
                    </a:cubicBez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 name="Freeform 129"/>
              <p:cNvSpPr>
                <a:spLocks/>
              </p:cNvSpPr>
              <p:nvPr/>
            </p:nvSpPr>
            <p:spPr bwMode="auto">
              <a:xfrm>
                <a:off x="-869463" y="2050505"/>
                <a:ext cx="104184" cy="104184"/>
              </a:xfrm>
              <a:custGeom>
                <a:avLst/>
                <a:gdLst>
                  <a:gd name="T0" fmla="*/ 31 w 33"/>
                  <a:gd name="T1" fmla="*/ 14 h 33"/>
                  <a:gd name="T2" fmla="*/ 33 w 33"/>
                  <a:gd name="T3" fmla="*/ 12 h 33"/>
                  <a:gd name="T4" fmla="*/ 22 w 33"/>
                  <a:gd name="T5" fmla="*/ 1 h 33"/>
                  <a:gd name="T6" fmla="*/ 18 w 33"/>
                  <a:gd name="T7" fmla="*/ 1 h 33"/>
                  <a:gd name="T8" fmla="*/ 1 w 33"/>
                  <a:gd name="T9" fmla="*/ 17 h 33"/>
                  <a:gd name="T10" fmla="*/ 1 w 33"/>
                  <a:gd name="T11" fmla="*/ 22 h 33"/>
                  <a:gd name="T12" fmla="*/ 12 w 33"/>
                  <a:gd name="T13" fmla="*/ 33 h 33"/>
                  <a:gd name="T14" fmla="*/ 14 w 33"/>
                  <a:gd name="T15" fmla="*/ 31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33">
                    <a:moveTo>
                      <a:pt x="31" y="14"/>
                    </a:moveTo>
                    <a:cubicBezTo>
                      <a:pt x="33" y="12"/>
                      <a:pt x="33" y="12"/>
                      <a:pt x="33" y="12"/>
                    </a:cubicBezTo>
                    <a:cubicBezTo>
                      <a:pt x="22" y="1"/>
                      <a:pt x="22" y="1"/>
                      <a:pt x="22" y="1"/>
                    </a:cubicBezTo>
                    <a:cubicBezTo>
                      <a:pt x="21" y="0"/>
                      <a:pt x="19" y="0"/>
                      <a:pt x="18" y="1"/>
                    </a:cubicBezTo>
                    <a:cubicBezTo>
                      <a:pt x="1" y="17"/>
                      <a:pt x="1" y="17"/>
                      <a:pt x="1" y="17"/>
                    </a:cubicBezTo>
                    <a:cubicBezTo>
                      <a:pt x="0" y="19"/>
                      <a:pt x="0" y="21"/>
                      <a:pt x="1" y="22"/>
                    </a:cubicBezTo>
                    <a:cubicBezTo>
                      <a:pt x="12" y="33"/>
                      <a:pt x="12" y="33"/>
                      <a:pt x="12" y="33"/>
                    </a:cubicBezTo>
                    <a:cubicBezTo>
                      <a:pt x="14" y="31"/>
                      <a:pt x="14" y="31"/>
                      <a:pt x="14" y="31"/>
                    </a:cubicBez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 name="Freeform 130"/>
              <p:cNvSpPr>
                <a:spLocks/>
              </p:cNvSpPr>
              <p:nvPr/>
            </p:nvSpPr>
            <p:spPr bwMode="auto">
              <a:xfrm>
                <a:off x="-532236" y="2388646"/>
                <a:ext cx="106925" cy="106926"/>
              </a:xfrm>
              <a:custGeom>
                <a:avLst/>
                <a:gdLst>
                  <a:gd name="T0" fmla="*/ 2 w 34"/>
                  <a:gd name="T1" fmla="*/ 19 h 34"/>
                  <a:gd name="T2" fmla="*/ 0 w 34"/>
                  <a:gd name="T3" fmla="*/ 22 h 34"/>
                  <a:gd name="T4" fmla="*/ 11 w 34"/>
                  <a:gd name="T5" fmla="*/ 33 h 34"/>
                  <a:gd name="T6" fmla="*/ 16 w 34"/>
                  <a:gd name="T7" fmla="*/ 32 h 34"/>
                  <a:gd name="T8" fmla="*/ 32 w 34"/>
                  <a:gd name="T9" fmla="*/ 16 h 34"/>
                  <a:gd name="T10" fmla="*/ 33 w 34"/>
                  <a:gd name="T11" fmla="*/ 11 h 34"/>
                  <a:gd name="T12" fmla="*/ 22 w 34"/>
                  <a:gd name="T13" fmla="*/ 0 h 34"/>
                  <a:gd name="T14" fmla="*/ 20 w 34"/>
                  <a:gd name="T15" fmla="*/ 2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34">
                    <a:moveTo>
                      <a:pt x="2" y="19"/>
                    </a:moveTo>
                    <a:cubicBezTo>
                      <a:pt x="0" y="22"/>
                      <a:pt x="0" y="22"/>
                      <a:pt x="0" y="22"/>
                    </a:cubicBezTo>
                    <a:cubicBezTo>
                      <a:pt x="11" y="33"/>
                      <a:pt x="11" y="33"/>
                      <a:pt x="11" y="33"/>
                    </a:cubicBezTo>
                    <a:cubicBezTo>
                      <a:pt x="12" y="34"/>
                      <a:pt x="15" y="34"/>
                      <a:pt x="16" y="32"/>
                    </a:cubicBezTo>
                    <a:cubicBezTo>
                      <a:pt x="32" y="16"/>
                      <a:pt x="32" y="16"/>
                      <a:pt x="32" y="16"/>
                    </a:cubicBezTo>
                    <a:cubicBezTo>
                      <a:pt x="34" y="15"/>
                      <a:pt x="34" y="12"/>
                      <a:pt x="33" y="11"/>
                    </a:cubicBezTo>
                    <a:cubicBezTo>
                      <a:pt x="22" y="0"/>
                      <a:pt x="22" y="0"/>
                      <a:pt x="22" y="0"/>
                    </a:cubicBezTo>
                    <a:cubicBezTo>
                      <a:pt x="20" y="2"/>
                      <a:pt x="20" y="2"/>
                      <a:pt x="20" y="2"/>
                    </a:cubicBez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 name="Freeform 131"/>
              <p:cNvSpPr>
                <a:spLocks/>
              </p:cNvSpPr>
              <p:nvPr/>
            </p:nvSpPr>
            <p:spPr bwMode="auto">
              <a:xfrm>
                <a:off x="-869463" y="2388646"/>
                <a:ext cx="104184" cy="106926"/>
              </a:xfrm>
              <a:custGeom>
                <a:avLst/>
                <a:gdLst>
                  <a:gd name="T0" fmla="*/ 12 w 33"/>
                  <a:gd name="T1" fmla="*/ 0 h 34"/>
                  <a:gd name="T2" fmla="*/ 1 w 33"/>
                  <a:gd name="T3" fmla="*/ 11 h 34"/>
                  <a:gd name="T4" fmla="*/ 1 w 33"/>
                  <a:gd name="T5" fmla="*/ 16 h 34"/>
                  <a:gd name="T6" fmla="*/ 18 w 33"/>
                  <a:gd name="T7" fmla="*/ 32 h 34"/>
                  <a:gd name="T8" fmla="*/ 22 w 33"/>
                  <a:gd name="T9" fmla="*/ 33 h 34"/>
                  <a:gd name="T10" fmla="*/ 33 w 33"/>
                  <a:gd name="T11" fmla="*/ 22 h 34"/>
                </a:gdLst>
                <a:ahLst/>
                <a:cxnLst>
                  <a:cxn ang="0">
                    <a:pos x="T0" y="T1"/>
                  </a:cxn>
                  <a:cxn ang="0">
                    <a:pos x="T2" y="T3"/>
                  </a:cxn>
                  <a:cxn ang="0">
                    <a:pos x="T4" y="T5"/>
                  </a:cxn>
                  <a:cxn ang="0">
                    <a:pos x="T6" y="T7"/>
                  </a:cxn>
                  <a:cxn ang="0">
                    <a:pos x="T8" y="T9"/>
                  </a:cxn>
                  <a:cxn ang="0">
                    <a:pos x="T10" y="T11"/>
                  </a:cxn>
                </a:cxnLst>
                <a:rect l="0" t="0" r="r" b="b"/>
                <a:pathLst>
                  <a:path w="33" h="34">
                    <a:moveTo>
                      <a:pt x="12" y="0"/>
                    </a:moveTo>
                    <a:cubicBezTo>
                      <a:pt x="1" y="11"/>
                      <a:pt x="1" y="11"/>
                      <a:pt x="1" y="11"/>
                    </a:cubicBezTo>
                    <a:cubicBezTo>
                      <a:pt x="0" y="12"/>
                      <a:pt x="0" y="15"/>
                      <a:pt x="1" y="16"/>
                    </a:cubicBezTo>
                    <a:cubicBezTo>
                      <a:pt x="18" y="32"/>
                      <a:pt x="18" y="32"/>
                      <a:pt x="18" y="32"/>
                    </a:cubicBezTo>
                    <a:cubicBezTo>
                      <a:pt x="19" y="34"/>
                      <a:pt x="21" y="34"/>
                      <a:pt x="22" y="33"/>
                    </a:cubicBezTo>
                    <a:cubicBezTo>
                      <a:pt x="33" y="22"/>
                      <a:pt x="33" y="22"/>
                      <a:pt x="33" y="22"/>
                    </a:cubicBez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 name="Freeform 132"/>
              <p:cNvSpPr>
                <a:spLocks/>
              </p:cNvSpPr>
              <p:nvPr/>
            </p:nvSpPr>
            <p:spPr bwMode="auto">
              <a:xfrm>
                <a:off x="-532236" y="2050505"/>
                <a:ext cx="106925" cy="104184"/>
              </a:xfrm>
              <a:custGeom>
                <a:avLst/>
                <a:gdLst>
                  <a:gd name="T0" fmla="*/ 22 w 34"/>
                  <a:gd name="T1" fmla="*/ 33 h 33"/>
                  <a:gd name="T2" fmla="*/ 33 w 34"/>
                  <a:gd name="T3" fmla="*/ 22 h 33"/>
                  <a:gd name="T4" fmla="*/ 32 w 34"/>
                  <a:gd name="T5" fmla="*/ 17 h 33"/>
                  <a:gd name="T6" fmla="*/ 16 w 34"/>
                  <a:gd name="T7" fmla="*/ 1 h 33"/>
                  <a:gd name="T8" fmla="*/ 11 w 34"/>
                  <a:gd name="T9" fmla="*/ 1 h 33"/>
                  <a:gd name="T10" fmla="*/ 0 w 34"/>
                  <a:gd name="T11" fmla="*/ 12 h 33"/>
                </a:gdLst>
                <a:ahLst/>
                <a:cxnLst>
                  <a:cxn ang="0">
                    <a:pos x="T0" y="T1"/>
                  </a:cxn>
                  <a:cxn ang="0">
                    <a:pos x="T2" y="T3"/>
                  </a:cxn>
                  <a:cxn ang="0">
                    <a:pos x="T4" y="T5"/>
                  </a:cxn>
                  <a:cxn ang="0">
                    <a:pos x="T6" y="T7"/>
                  </a:cxn>
                  <a:cxn ang="0">
                    <a:pos x="T8" y="T9"/>
                  </a:cxn>
                  <a:cxn ang="0">
                    <a:pos x="T10" y="T11"/>
                  </a:cxn>
                </a:cxnLst>
                <a:rect l="0" t="0" r="r" b="b"/>
                <a:pathLst>
                  <a:path w="34" h="33">
                    <a:moveTo>
                      <a:pt x="22" y="33"/>
                    </a:moveTo>
                    <a:cubicBezTo>
                      <a:pt x="33" y="22"/>
                      <a:pt x="33" y="22"/>
                      <a:pt x="33" y="22"/>
                    </a:cubicBezTo>
                    <a:cubicBezTo>
                      <a:pt x="34" y="21"/>
                      <a:pt x="34" y="19"/>
                      <a:pt x="32" y="17"/>
                    </a:cubicBezTo>
                    <a:cubicBezTo>
                      <a:pt x="16" y="1"/>
                      <a:pt x="16" y="1"/>
                      <a:pt x="16" y="1"/>
                    </a:cubicBezTo>
                    <a:cubicBezTo>
                      <a:pt x="15" y="0"/>
                      <a:pt x="12" y="0"/>
                      <a:pt x="11" y="1"/>
                    </a:cubicBezTo>
                    <a:cubicBezTo>
                      <a:pt x="0" y="12"/>
                      <a:pt x="0" y="12"/>
                      <a:pt x="0" y="12"/>
                    </a:cubicBez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15" name="קבוצה 114"/>
          <p:cNvGrpSpPr/>
          <p:nvPr/>
        </p:nvGrpSpPr>
        <p:grpSpPr>
          <a:xfrm>
            <a:off x="-15788" y="2850627"/>
            <a:ext cx="11547465" cy="701103"/>
            <a:chOff x="-15788" y="2850627"/>
            <a:chExt cx="11547465" cy="701103"/>
          </a:xfrm>
        </p:grpSpPr>
        <p:sp>
          <p:nvSpPr>
            <p:cNvPr id="38" name="מלבן 37"/>
            <p:cNvSpPr/>
            <p:nvPr/>
          </p:nvSpPr>
          <p:spPr>
            <a:xfrm>
              <a:off x="899411" y="2850627"/>
              <a:ext cx="10632266" cy="7011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sz="1600" b="1" dirty="0">
                  <a:solidFill>
                    <a:schemeClr val="bg1"/>
                  </a:solidFill>
                </a:rPr>
                <a:t>SHTANG</a:t>
              </a:r>
              <a:r>
                <a:rPr lang="en-US" sz="1600" dirty="0">
                  <a:solidFill>
                    <a:schemeClr val="bg1"/>
                  </a:solidFill>
                </a:rPr>
                <a:t> has hundreds of employees, most of them expert engineers </a:t>
              </a:r>
            </a:p>
          </p:txBody>
        </p:sp>
        <p:sp>
          <p:nvSpPr>
            <p:cNvPr id="45" name="מלבן 44"/>
            <p:cNvSpPr/>
            <p:nvPr/>
          </p:nvSpPr>
          <p:spPr>
            <a:xfrm>
              <a:off x="-15788" y="2850627"/>
              <a:ext cx="208558" cy="7011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2" name="מלבן 51"/>
            <p:cNvSpPr/>
            <p:nvPr/>
          </p:nvSpPr>
          <p:spPr>
            <a:xfrm>
              <a:off x="196776" y="2850627"/>
              <a:ext cx="702000" cy="701103"/>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92" name="Group 304"/>
            <p:cNvGrpSpPr/>
            <p:nvPr/>
          </p:nvGrpSpPr>
          <p:grpSpPr>
            <a:xfrm>
              <a:off x="357139" y="3050335"/>
              <a:ext cx="397532" cy="390971"/>
              <a:chOff x="4962525" y="2822575"/>
              <a:chExt cx="481013" cy="473075"/>
            </a:xfrm>
            <a:solidFill>
              <a:schemeClr val="accent6"/>
            </a:solidFill>
          </p:grpSpPr>
          <p:sp>
            <p:nvSpPr>
              <p:cNvPr id="93" name="Freeform 110"/>
              <p:cNvSpPr>
                <a:spLocks/>
              </p:cNvSpPr>
              <p:nvPr/>
            </p:nvSpPr>
            <p:spPr bwMode="auto">
              <a:xfrm>
                <a:off x="5241925" y="2822575"/>
                <a:ext cx="201613" cy="320675"/>
              </a:xfrm>
              <a:custGeom>
                <a:avLst/>
                <a:gdLst>
                  <a:gd name="T0" fmla="*/ 81 w 90"/>
                  <a:gd name="T1" fmla="*/ 143 h 143"/>
                  <a:gd name="T2" fmla="*/ 88 w 90"/>
                  <a:gd name="T3" fmla="*/ 141 h 143"/>
                  <a:gd name="T4" fmla="*/ 90 w 90"/>
                  <a:gd name="T5" fmla="*/ 135 h 143"/>
                  <a:gd name="T6" fmla="*/ 87 w 90"/>
                  <a:gd name="T7" fmla="*/ 123 h 143"/>
                  <a:gd name="T8" fmla="*/ 58 w 90"/>
                  <a:gd name="T9" fmla="*/ 94 h 143"/>
                  <a:gd name="T10" fmla="*/ 52 w 90"/>
                  <a:gd name="T11" fmla="*/ 90 h 143"/>
                  <a:gd name="T12" fmla="*/ 51 w 90"/>
                  <a:gd name="T13" fmla="*/ 84 h 143"/>
                  <a:gd name="T14" fmla="*/ 55 w 90"/>
                  <a:gd name="T15" fmla="*/ 78 h 143"/>
                  <a:gd name="T16" fmla="*/ 57 w 90"/>
                  <a:gd name="T17" fmla="*/ 76 h 143"/>
                  <a:gd name="T18" fmla="*/ 62 w 90"/>
                  <a:gd name="T19" fmla="*/ 67 h 143"/>
                  <a:gd name="T20" fmla="*/ 65 w 90"/>
                  <a:gd name="T21" fmla="*/ 64 h 143"/>
                  <a:gd name="T22" fmla="*/ 69 w 90"/>
                  <a:gd name="T23" fmla="*/ 44 h 143"/>
                  <a:gd name="T24" fmla="*/ 66 w 90"/>
                  <a:gd name="T25" fmla="*/ 41 h 143"/>
                  <a:gd name="T26" fmla="*/ 45 w 90"/>
                  <a:gd name="T27" fmla="*/ 6 h 143"/>
                  <a:gd name="T28" fmla="*/ 33 w 90"/>
                  <a:gd name="T29" fmla="*/ 2 h 143"/>
                  <a:gd name="T30" fmla="*/ 31 w 90"/>
                  <a:gd name="T31" fmla="*/ 1 h 143"/>
                  <a:gd name="T32" fmla="*/ 26 w 90"/>
                  <a:gd name="T33" fmla="*/ 0 h 143"/>
                  <a:gd name="T34" fmla="*/ 25 w 90"/>
                  <a:gd name="T35" fmla="*/ 0 h 143"/>
                  <a:gd name="T36" fmla="*/ 17 w 90"/>
                  <a:gd name="T37" fmla="*/ 5 h 143"/>
                  <a:gd name="T38" fmla="*/ 9 w 90"/>
                  <a:gd name="T39" fmla="*/ 13 h 143"/>
                  <a:gd name="T40" fmla="*/ 8 w 90"/>
                  <a:gd name="T41" fmla="*/ 15 h 143"/>
                  <a:gd name="T42" fmla="*/ 1 w 90"/>
                  <a:gd name="T43" fmla="*/ 29 h 143"/>
                  <a:gd name="T44" fmla="*/ 4 w 90"/>
                  <a:gd name="T45" fmla="*/ 34 h 143"/>
                  <a:gd name="T46" fmla="*/ 9 w 90"/>
                  <a:gd name="T47" fmla="*/ 31 h 143"/>
                  <a:gd name="T48" fmla="*/ 17 w 90"/>
                  <a:gd name="T49" fmla="*/ 17 h 143"/>
                  <a:gd name="T50" fmla="*/ 18 w 90"/>
                  <a:gd name="T51" fmla="*/ 12 h 143"/>
                  <a:gd name="T52" fmla="*/ 19 w 90"/>
                  <a:gd name="T53" fmla="*/ 11 h 143"/>
                  <a:gd name="T54" fmla="*/ 19 w 90"/>
                  <a:gd name="T55" fmla="*/ 11 h 143"/>
                  <a:gd name="T56" fmla="*/ 23 w 90"/>
                  <a:gd name="T57" fmla="*/ 9 h 143"/>
                  <a:gd name="T58" fmla="*/ 26 w 90"/>
                  <a:gd name="T59" fmla="*/ 8 h 143"/>
                  <a:gd name="T60" fmla="*/ 28 w 90"/>
                  <a:gd name="T61" fmla="*/ 9 h 143"/>
                  <a:gd name="T62" fmla="*/ 31 w 90"/>
                  <a:gd name="T63" fmla="*/ 9 h 143"/>
                  <a:gd name="T64" fmla="*/ 42 w 90"/>
                  <a:gd name="T65" fmla="*/ 13 h 143"/>
                  <a:gd name="T66" fmla="*/ 58 w 90"/>
                  <a:gd name="T67" fmla="*/ 44 h 143"/>
                  <a:gd name="T68" fmla="*/ 59 w 90"/>
                  <a:gd name="T69" fmla="*/ 47 h 143"/>
                  <a:gd name="T70" fmla="*/ 62 w 90"/>
                  <a:gd name="T71" fmla="*/ 48 h 143"/>
                  <a:gd name="T72" fmla="*/ 58 w 90"/>
                  <a:gd name="T73" fmla="*/ 60 h 143"/>
                  <a:gd name="T74" fmla="*/ 58 w 90"/>
                  <a:gd name="T75" fmla="*/ 60 h 143"/>
                  <a:gd name="T76" fmla="*/ 55 w 90"/>
                  <a:gd name="T77" fmla="*/ 63 h 143"/>
                  <a:gd name="T78" fmla="*/ 50 w 90"/>
                  <a:gd name="T79" fmla="*/ 72 h 143"/>
                  <a:gd name="T80" fmla="*/ 49 w 90"/>
                  <a:gd name="T81" fmla="*/ 74 h 143"/>
                  <a:gd name="T82" fmla="*/ 44 w 90"/>
                  <a:gd name="T83" fmla="*/ 79 h 143"/>
                  <a:gd name="T84" fmla="*/ 43 w 90"/>
                  <a:gd name="T85" fmla="*/ 83 h 143"/>
                  <a:gd name="T86" fmla="*/ 44 w 90"/>
                  <a:gd name="T87" fmla="*/ 94 h 143"/>
                  <a:gd name="T88" fmla="*/ 46 w 90"/>
                  <a:gd name="T89" fmla="*/ 97 h 143"/>
                  <a:gd name="T90" fmla="*/ 55 w 90"/>
                  <a:gd name="T91" fmla="*/ 101 h 143"/>
                  <a:gd name="T92" fmla="*/ 80 w 90"/>
                  <a:gd name="T93" fmla="*/ 125 h 143"/>
                  <a:gd name="T94" fmla="*/ 83 w 90"/>
                  <a:gd name="T95" fmla="*/ 135 h 143"/>
                  <a:gd name="T96" fmla="*/ 83 w 90"/>
                  <a:gd name="T97" fmla="*/ 135 h 143"/>
                  <a:gd name="T98" fmla="*/ 79 w 90"/>
                  <a:gd name="T99" fmla="*/ 135 h 143"/>
                  <a:gd name="T100" fmla="*/ 76 w 90"/>
                  <a:gd name="T101" fmla="*/ 135 h 143"/>
                  <a:gd name="T102" fmla="*/ 19 w 90"/>
                  <a:gd name="T103" fmla="*/ 135 h 143"/>
                  <a:gd name="T104" fmla="*/ 15 w 90"/>
                  <a:gd name="T105" fmla="*/ 139 h 143"/>
                  <a:gd name="T106" fmla="*/ 19 w 90"/>
                  <a:gd name="T107" fmla="*/ 143 h 143"/>
                  <a:gd name="T108" fmla="*/ 81 w 90"/>
                  <a:gd name="T109" fmla="*/ 143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0" h="143">
                    <a:moveTo>
                      <a:pt x="81" y="143"/>
                    </a:moveTo>
                    <a:cubicBezTo>
                      <a:pt x="83" y="143"/>
                      <a:pt x="86" y="143"/>
                      <a:pt x="88" y="141"/>
                    </a:cubicBezTo>
                    <a:cubicBezTo>
                      <a:pt x="89" y="140"/>
                      <a:pt x="90" y="138"/>
                      <a:pt x="90" y="135"/>
                    </a:cubicBezTo>
                    <a:cubicBezTo>
                      <a:pt x="90" y="132"/>
                      <a:pt x="90" y="131"/>
                      <a:pt x="87" y="123"/>
                    </a:cubicBezTo>
                    <a:cubicBezTo>
                      <a:pt x="85" y="115"/>
                      <a:pt x="73" y="100"/>
                      <a:pt x="58" y="94"/>
                    </a:cubicBezTo>
                    <a:cubicBezTo>
                      <a:pt x="52" y="90"/>
                      <a:pt x="52" y="90"/>
                      <a:pt x="52" y="90"/>
                    </a:cubicBezTo>
                    <a:cubicBezTo>
                      <a:pt x="51" y="89"/>
                      <a:pt x="51" y="86"/>
                      <a:pt x="51" y="84"/>
                    </a:cubicBezTo>
                    <a:cubicBezTo>
                      <a:pt x="52" y="83"/>
                      <a:pt x="54" y="81"/>
                      <a:pt x="55" y="78"/>
                    </a:cubicBezTo>
                    <a:cubicBezTo>
                      <a:pt x="56" y="78"/>
                      <a:pt x="56" y="77"/>
                      <a:pt x="57" y="76"/>
                    </a:cubicBezTo>
                    <a:cubicBezTo>
                      <a:pt x="59" y="73"/>
                      <a:pt x="60" y="71"/>
                      <a:pt x="62" y="67"/>
                    </a:cubicBezTo>
                    <a:cubicBezTo>
                      <a:pt x="63" y="67"/>
                      <a:pt x="65" y="65"/>
                      <a:pt x="65" y="64"/>
                    </a:cubicBezTo>
                    <a:cubicBezTo>
                      <a:pt x="68" y="58"/>
                      <a:pt x="71" y="49"/>
                      <a:pt x="69" y="44"/>
                    </a:cubicBezTo>
                    <a:cubicBezTo>
                      <a:pt x="69" y="43"/>
                      <a:pt x="68" y="42"/>
                      <a:pt x="66" y="41"/>
                    </a:cubicBezTo>
                    <a:cubicBezTo>
                      <a:pt x="66" y="24"/>
                      <a:pt x="58" y="11"/>
                      <a:pt x="45" y="6"/>
                    </a:cubicBezTo>
                    <a:cubicBezTo>
                      <a:pt x="43" y="5"/>
                      <a:pt x="39" y="3"/>
                      <a:pt x="33" y="2"/>
                    </a:cubicBezTo>
                    <a:cubicBezTo>
                      <a:pt x="32" y="1"/>
                      <a:pt x="31" y="1"/>
                      <a:pt x="31" y="1"/>
                    </a:cubicBezTo>
                    <a:cubicBezTo>
                      <a:pt x="29" y="0"/>
                      <a:pt x="28" y="0"/>
                      <a:pt x="26" y="0"/>
                    </a:cubicBezTo>
                    <a:cubicBezTo>
                      <a:pt x="26" y="0"/>
                      <a:pt x="25" y="0"/>
                      <a:pt x="25" y="0"/>
                    </a:cubicBezTo>
                    <a:cubicBezTo>
                      <a:pt x="21" y="1"/>
                      <a:pt x="18" y="3"/>
                      <a:pt x="17" y="5"/>
                    </a:cubicBezTo>
                    <a:cubicBezTo>
                      <a:pt x="14" y="6"/>
                      <a:pt x="10" y="8"/>
                      <a:pt x="9" y="13"/>
                    </a:cubicBezTo>
                    <a:cubicBezTo>
                      <a:pt x="9" y="14"/>
                      <a:pt x="8" y="14"/>
                      <a:pt x="8" y="15"/>
                    </a:cubicBezTo>
                    <a:cubicBezTo>
                      <a:pt x="5" y="19"/>
                      <a:pt x="2" y="24"/>
                      <a:pt x="1" y="29"/>
                    </a:cubicBezTo>
                    <a:cubicBezTo>
                      <a:pt x="0" y="31"/>
                      <a:pt x="2" y="33"/>
                      <a:pt x="4" y="34"/>
                    </a:cubicBezTo>
                    <a:cubicBezTo>
                      <a:pt x="6" y="35"/>
                      <a:pt x="8" y="33"/>
                      <a:pt x="9" y="31"/>
                    </a:cubicBezTo>
                    <a:cubicBezTo>
                      <a:pt x="10" y="25"/>
                      <a:pt x="13" y="20"/>
                      <a:pt x="17" y="17"/>
                    </a:cubicBezTo>
                    <a:cubicBezTo>
                      <a:pt x="18" y="16"/>
                      <a:pt x="19" y="14"/>
                      <a:pt x="18" y="12"/>
                    </a:cubicBezTo>
                    <a:cubicBezTo>
                      <a:pt x="18" y="12"/>
                      <a:pt x="19" y="11"/>
                      <a:pt x="19" y="11"/>
                    </a:cubicBezTo>
                    <a:cubicBezTo>
                      <a:pt x="19" y="11"/>
                      <a:pt x="19" y="11"/>
                      <a:pt x="19" y="11"/>
                    </a:cubicBezTo>
                    <a:cubicBezTo>
                      <a:pt x="21" y="11"/>
                      <a:pt x="23" y="11"/>
                      <a:pt x="23" y="9"/>
                    </a:cubicBezTo>
                    <a:cubicBezTo>
                      <a:pt x="23" y="8"/>
                      <a:pt x="25" y="8"/>
                      <a:pt x="26" y="8"/>
                    </a:cubicBezTo>
                    <a:cubicBezTo>
                      <a:pt x="27" y="8"/>
                      <a:pt x="27" y="8"/>
                      <a:pt x="28" y="9"/>
                    </a:cubicBezTo>
                    <a:cubicBezTo>
                      <a:pt x="29" y="9"/>
                      <a:pt x="30" y="9"/>
                      <a:pt x="31" y="9"/>
                    </a:cubicBezTo>
                    <a:cubicBezTo>
                      <a:pt x="36" y="11"/>
                      <a:pt x="40" y="12"/>
                      <a:pt x="42" y="13"/>
                    </a:cubicBezTo>
                    <a:cubicBezTo>
                      <a:pt x="53" y="18"/>
                      <a:pt x="59" y="29"/>
                      <a:pt x="58" y="44"/>
                    </a:cubicBezTo>
                    <a:cubicBezTo>
                      <a:pt x="58" y="45"/>
                      <a:pt x="59" y="46"/>
                      <a:pt x="59" y="47"/>
                    </a:cubicBezTo>
                    <a:cubicBezTo>
                      <a:pt x="60" y="47"/>
                      <a:pt x="61" y="48"/>
                      <a:pt x="62" y="48"/>
                    </a:cubicBezTo>
                    <a:cubicBezTo>
                      <a:pt x="62" y="50"/>
                      <a:pt x="61" y="56"/>
                      <a:pt x="58" y="60"/>
                    </a:cubicBezTo>
                    <a:cubicBezTo>
                      <a:pt x="58" y="60"/>
                      <a:pt x="58" y="60"/>
                      <a:pt x="58" y="60"/>
                    </a:cubicBezTo>
                    <a:cubicBezTo>
                      <a:pt x="57" y="60"/>
                      <a:pt x="55" y="61"/>
                      <a:pt x="55" y="63"/>
                    </a:cubicBezTo>
                    <a:cubicBezTo>
                      <a:pt x="54" y="66"/>
                      <a:pt x="52" y="69"/>
                      <a:pt x="50" y="72"/>
                    </a:cubicBezTo>
                    <a:cubicBezTo>
                      <a:pt x="50" y="72"/>
                      <a:pt x="49" y="73"/>
                      <a:pt x="49" y="74"/>
                    </a:cubicBezTo>
                    <a:cubicBezTo>
                      <a:pt x="47" y="77"/>
                      <a:pt x="46" y="78"/>
                      <a:pt x="44" y="79"/>
                    </a:cubicBezTo>
                    <a:cubicBezTo>
                      <a:pt x="43" y="80"/>
                      <a:pt x="43" y="81"/>
                      <a:pt x="43" y="83"/>
                    </a:cubicBezTo>
                    <a:cubicBezTo>
                      <a:pt x="43" y="85"/>
                      <a:pt x="43" y="90"/>
                      <a:pt x="44" y="94"/>
                    </a:cubicBezTo>
                    <a:cubicBezTo>
                      <a:pt x="45" y="95"/>
                      <a:pt x="45" y="96"/>
                      <a:pt x="46" y="97"/>
                    </a:cubicBezTo>
                    <a:cubicBezTo>
                      <a:pt x="55" y="101"/>
                      <a:pt x="55" y="101"/>
                      <a:pt x="55" y="101"/>
                    </a:cubicBezTo>
                    <a:cubicBezTo>
                      <a:pt x="68" y="106"/>
                      <a:pt x="79" y="120"/>
                      <a:pt x="80" y="125"/>
                    </a:cubicBezTo>
                    <a:cubicBezTo>
                      <a:pt x="82" y="133"/>
                      <a:pt x="83" y="134"/>
                      <a:pt x="83" y="135"/>
                    </a:cubicBezTo>
                    <a:cubicBezTo>
                      <a:pt x="83" y="135"/>
                      <a:pt x="83" y="135"/>
                      <a:pt x="83" y="135"/>
                    </a:cubicBezTo>
                    <a:cubicBezTo>
                      <a:pt x="83" y="135"/>
                      <a:pt x="80" y="135"/>
                      <a:pt x="79" y="135"/>
                    </a:cubicBezTo>
                    <a:cubicBezTo>
                      <a:pt x="78" y="135"/>
                      <a:pt x="77" y="135"/>
                      <a:pt x="76" y="135"/>
                    </a:cubicBezTo>
                    <a:cubicBezTo>
                      <a:pt x="19" y="135"/>
                      <a:pt x="19" y="135"/>
                      <a:pt x="19" y="135"/>
                    </a:cubicBezTo>
                    <a:cubicBezTo>
                      <a:pt x="17" y="135"/>
                      <a:pt x="15" y="137"/>
                      <a:pt x="15" y="139"/>
                    </a:cubicBezTo>
                    <a:cubicBezTo>
                      <a:pt x="15" y="142"/>
                      <a:pt x="17" y="143"/>
                      <a:pt x="19" y="143"/>
                    </a:cubicBezTo>
                    <a:lnTo>
                      <a:pt x="81" y="1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111"/>
              <p:cNvSpPr>
                <a:spLocks/>
              </p:cNvSpPr>
              <p:nvPr/>
            </p:nvSpPr>
            <p:spPr bwMode="auto">
              <a:xfrm>
                <a:off x="4962525" y="2822575"/>
                <a:ext cx="198438" cy="320675"/>
              </a:xfrm>
              <a:custGeom>
                <a:avLst/>
                <a:gdLst>
                  <a:gd name="T0" fmla="*/ 72 w 89"/>
                  <a:gd name="T1" fmla="*/ 143 h 143"/>
                  <a:gd name="T2" fmla="*/ 76 w 89"/>
                  <a:gd name="T3" fmla="*/ 139 h 143"/>
                  <a:gd name="T4" fmla="*/ 72 w 89"/>
                  <a:gd name="T5" fmla="*/ 135 h 143"/>
                  <a:gd name="T6" fmla="*/ 13 w 89"/>
                  <a:gd name="T7" fmla="*/ 135 h 143"/>
                  <a:gd name="T8" fmla="*/ 10 w 89"/>
                  <a:gd name="T9" fmla="*/ 135 h 143"/>
                  <a:gd name="T10" fmla="*/ 8 w 89"/>
                  <a:gd name="T11" fmla="*/ 135 h 143"/>
                  <a:gd name="T12" fmla="*/ 8 w 89"/>
                  <a:gd name="T13" fmla="*/ 135 h 143"/>
                  <a:gd name="T14" fmla="*/ 9 w 89"/>
                  <a:gd name="T15" fmla="*/ 125 h 143"/>
                  <a:gd name="T16" fmla="*/ 38 w 89"/>
                  <a:gd name="T17" fmla="*/ 101 h 143"/>
                  <a:gd name="T18" fmla="*/ 46 w 89"/>
                  <a:gd name="T19" fmla="*/ 95 h 143"/>
                  <a:gd name="T20" fmla="*/ 47 w 89"/>
                  <a:gd name="T21" fmla="*/ 94 h 143"/>
                  <a:gd name="T22" fmla="*/ 48 w 89"/>
                  <a:gd name="T23" fmla="*/ 83 h 143"/>
                  <a:gd name="T24" fmla="*/ 47 w 89"/>
                  <a:gd name="T25" fmla="*/ 79 h 143"/>
                  <a:gd name="T26" fmla="*/ 42 w 89"/>
                  <a:gd name="T27" fmla="*/ 74 h 143"/>
                  <a:gd name="T28" fmla="*/ 40 w 89"/>
                  <a:gd name="T29" fmla="*/ 72 h 143"/>
                  <a:gd name="T30" fmla="*/ 36 w 89"/>
                  <a:gd name="T31" fmla="*/ 63 h 143"/>
                  <a:gd name="T32" fmla="*/ 32 w 89"/>
                  <a:gd name="T33" fmla="*/ 60 h 143"/>
                  <a:gd name="T34" fmla="*/ 32 w 89"/>
                  <a:gd name="T35" fmla="*/ 60 h 143"/>
                  <a:gd name="T36" fmla="*/ 29 w 89"/>
                  <a:gd name="T37" fmla="*/ 48 h 143"/>
                  <a:gd name="T38" fmla="*/ 31 w 89"/>
                  <a:gd name="T39" fmla="*/ 47 h 143"/>
                  <a:gd name="T40" fmla="*/ 33 w 89"/>
                  <a:gd name="T41" fmla="*/ 44 h 143"/>
                  <a:gd name="T42" fmla="*/ 42 w 89"/>
                  <a:gd name="T43" fmla="*/ 17 h 143"/>
                  <a:gd name="T44" fmla="*/ 43 w 89"/>
                  <a:gd name="T45" fmla="*/ 13 h 143"/>
                  <a:gd name="T46" fmla="*/ 44 w 89"/>
                  <a:gd name="T47" fmla="*/ 13 h 143"/>
                  <a:gd name="T48" fmla="*/ 45 w 89"/>
                  <a:gd name="T49" fmla="*/ 13 h 143"/>
                  <a:gd name="T50" fmla="*/ 49 w 89"/>
                  <a:gd name="T51" fmla="*/ 10 h 143"/>
                  <a:gd name="T52" fmla="*/ 50 w 89"/>
                  <a:gd name="T53" fmla="*/ 8 h 143"/>
                  <a:gd name="T54" fmla="*/ 52 w 89"/>
                  <a:gd name="T55" fmla="*/ 9 h 143"/>
                  <a:gd name="T56" fmla="*/ 55 w 89"/>
                  <a:gd name="T57" fmla="*/ 9 h 143"/>
                  <a:gd name="T58" fmla="*/ 67 w 89"/>
                  <a:gd name="T59" fmla="*/ 13 h 143"/>
                  <a:gd name="T60" fmla="*/ 81 w 89"/>
                  <a:gd name="T61" fmla="*/ 29 h 143"/>
                  <a:gd name="T62" fmla="*/ 86 w 89"/>
                  <a:gd name="T63" fmla="*/ 31 h 143"/>
                  <a:gd name="T64" fmla="*/ 88 w 89"/>
                  <a:gd name="T65" fmla="*/ 26 h 143"/>
                  <a:gd name="T66" fmla="*/ 70 w 89"/>
                  <a:gd name="T67" fmla="*/ 6 h 143"/>
                  <a:gd name="T68" fmla="*/ 58 w 89"/>
                  <a:gd name="T69" fmla="*/ 2 h 143"/>
                  <a:gd name="T70" fmla="*/ 53 w 89"/>
                  <a:gd name="T71" fmla="*/ 1 h 143"/>
                  <a:gd name="T72" fmla="*/ 51 w 89"/>
                  <a:gd name="T73" fmla="*/ 0 h 143"/>
                  <a:gd name="T74" fmla="*/ 49 w 89"/>
                  <a:gd name="T75" fmla="*/ 0 h 143"/>
                  <a:gd name="T76" fmla="*/ 42 w 89"/>
                  <a:gd name="T77" fmla="*/ 5 h 143"/>
                  <a:gd name="T78" fmla="*/ 34 w 89"/>
                  <a:gd name="T79" fmla="*/ 13 h 143"/>
                  <a:gd name="T80" fmla="*/ 33 w 89"/>
                  <a:gd name="T81" fmla="*/ 15 h 143"/>
                  <a:gd name="T82" fmla="*/ 25 w 89"/>
                  <a:gd name="T83" fmla="*/ 41 h 143"/>
                  <a:gd name="T84" fmla="*/ 21 w 89"/>
                  <a:gd name="T85" fmla="*/ 44 h 143"/>
                  <a:gd name="T86" fmla="*/ 25 w 89"/>
                  <a:gd name="T87" fmla="*/ 64 h 143"/>
                  <a:gd name="T88" fmla="*/ 29 w 89"/>
                  <a:gd name="T89" fmla="*/ 67 h 143"/>
                  <a:gd name="T90" fmla="*/ 34 w 89"/>
                  <a:gd name="T91" fmla="*/ 76 h 143"/>
                  <a:gd name="T92" fmla="*/ 35 w 89"/>
                  <a:gd name="T93" fmla="*/ 78 h 143"/>
                  <a:gd name="T94" fmla="*/ 40 w 89"/>
                  <a:gd name="T95" fmla="*/ 85 h 143"/>
                  <a:gd name="T96" fmla="*/ 39 w 89"/>
                  <a:gd name="T97" fmla="*/ 91 h 143"/>
                  <a:gd name="T98" fmla="*/ 35 w 89"/>
                  <a:gd name="T99" fmla="*/ 93 h 143"/>
                  <a:gd name="T100" fmla="*/ 2 w 89"/>
                  <a:gd name="T101" fmla="*/ 123 h 143"/>
                  <a:gd name="T102" fmla="*/ 0 w 89"/>
                  <a:gd name="T103" fmla="*/ 135 h 143"/>
                  <a:gd name="T104" fmla="*/ 2 w 89"/>
                  <a:gd name="T105" fmla="*/ 141 h 143"/>
                  <a:gd name="T106" fmla="*/ 9 w 89"/>
                  <a:gd name="T107" fmla="*/ 143 h 143"/>
                  <a:gd name="T108" fmla="*/ 72 w 89"/>
                  <a:gd name="T109" fmla="*/ 143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9" h="143">
                    <a:moveTo>
                      <a:pt x="72" y="143"/>
                    </a:moveTo>
                    <a:cubicBezTo>
                      <a:pt x="74" y="143"/>
                      <a:pt x="76" y="142"/>
                      <a:pt x="76" y="139"/>
                    </a:cubicBezTo>
                    <a:cubicBezTo>
                      <a:pt x="76" y="137"/>
                      <a:pt x="74" y="135"/>
                      <a:pt x="72" y="135"/>
                    </a:cubicBezTo>
                    <a:cubicBezTo>
                      <a:pt x="13" y="135"/>
                      <a:pt x="13" y="135"/>
                      <a:pt x="13" y="135"/>
                    </a:cubicBezTo>
                    <a:cubicBezTo>
                      <a:pt x="12" y="135"/>
                      <a:pt x="11" y="135"/>
                      <a:pt x="10" y="135"/>
                    </a:cubicBezTo>
                    <a:cubicBezTo>
                      <a:pt x="10" y="135"/>
                      <a:pt x="8" y="135"/>
                      <a:pt x="8" y="135"/>
                    </a:cubicBezTo>
                    <a:cubicBezTo>
                      <a:pt x="8" y="135"/>
                      <a:pt x="8" y="135"/>
                      <a:pt x="8" y="135"/>
                    </a:cubicBezTo>
                    <a:cubicBezTo>
                      <a:pt x="8" y="135"/>
                      <a:pt x="8" y="132"/>
                      <a:pt x="9" y="125"/>
                    </a:cubicBezTo>
                    <a:cubicBezTo>
                      <a:pt x="11" y="119"/>
                      <a:pt x="26" y="106"/>
                      <a:pt x="38" y="101"/>
                    </a:cubicBezTo>
                    <a:cubicBezTo>
                      <a:pt x="44" y="99"/>
                      <a:pt x="46" y="95"/>
                      <a:pt x="46" y="95"/>
                    </a:cubicBezTo>
                    <a:cubicBezTo>
                      <a:pt x="47" y="95"/>
                      <a:pt x="47" y="94"/>
                      <a:pt x="47" y="94"/>
                    </a:cubicBezTo>
                    <a:cubicBezTo>
                      <a:pt x="48" y="90"/>
                      <a:pt x="48" y="84"/>
                      <a:pt x="48" y="83"/>
                    </a:cubicBezTo>
                    <a:cubicBezTo>
                      <a:pt x="48" y="82"/>
                      <a:pt x="48" y="80"/>
                      <a:pt x="47" y="79"/>
                    </a:cubicBezTo>
                    <a:cubicBezTo>
                      <a:pt x="45" y="78"/>
                      <a:pt x="43" y="77"/>
                      <a:pt x="42" y="74"/>
                    </a:cubicBezTo>
                    <a:cubicBezTo>
                      <a:pt x="41" y="73"/>
                      <a:pt x="41" y="72"/>
                      <a:pt x="40" y="72"/>
                    </a:cubicBezTo>
                    <a:cubicBezTo>
                      <a:pt x="39" y="69"/>
                      <a:pt x="37" y="66"/>
                      <a:pt x="36" y="63"/>
                    </a:cubicBezTo>
                    <a:cubicBezTo>
                      <a:pt x="35" y="61"/>
                      <a:pt x="34" y="60"/>
                      <a:pt x="32" y="60"/>
                    </a:cubicBezTo>
                    <a:cubicBezTo>
                      <a:pt x="32" y="60"/>
                      <a:pt x="32" y="60"/>
                      <a:pt x="32" y="60"/>
                    </a:cubicBezTo>
                    <a:cubicBezTo>
                      <a:pt x="30" y="56"/>
                      <a:pt x="29" y="50"/>
                      <a:pt x="29" y="48"/>
                    </a:cubicBezTo>
                    <a:cubicBezTo>
                      <a:pt x="30" y="48"/>
                      <a:pt x="31" y="47"/>
                      <a:pt x="31" y="47"/>
                    </a:cubicBezTo>
                    <a:cubicBezTo>
                      <a:pt x="32" y="46"/>
                      <a:pt x="33" y="45"/>
                      <a:pt x="33" y="44"/>
                    </a:cubicBezTo>
                    <a:cubicBezTo>
                      <a:pt x="32" y="32"/>
                      <a:pt x="35" y="23"/>
                      <a:pt x="42" y="17"/>
                    </a:cubicBezTo>
                    <a:cubicBezTo>
                      <a:pt x="43" y="16"/>
                      <a:pt x="44" y="15"/>
                      <a:pt x="43" y="13"/>
                    </a:cubicBezTo>
                    <a:cubicBezTo>
                      <a:pt x="43" y="13"/>
                      <a:pt x="44" y="13"/>
                      <a:pt x="44" y="13"/>
                    </a:cubicBezTo>
                    <a:cubicBezTo>
                      <a:pt x="44" y="13"/>
                      <a:pt x="44" y="13"/>
                      <a:pt x="45" y="13"/>
                    </a:cubicBezTo>
                    <a:cubicBezTo>
                      <a:pt x="47" y="13"/>
                      <a:pt x="48" y="12"/>
                      <a:pt x="49" y="10"/>
                    </a:cubicBezTo>
                    <a:cubicBezTo>
                      <a:pt x="49" y="9"/>
                      <a:pt x="50" y="9"/>
                      <a:pt x="50" y="8"/>
                    </a:cubicBezTo>
                    <a:cubicBezTo>
                      <a:pt x="51" y="8"/>
                      <a:pt x="52" y="8"/>
                      <a:pt x="52" y="9"/>
                    </a:cubicBezTo>
                    <a:cubicBezTo>
                      <a:pt x="53" y="9"/>
                      <a:pt x="54" y="9"/>
                      <a:pt x="55" y="9"/>
                    </a:cubicBezTo>
                    <a:cubicBezTo>
                      <a:pt x="60" y="10"/>
                      <a:pt x="63" y="12"/>
                      <a:pt x="67" y="13"/>
                    </a:cubicBezTo>
                    <a:cubicBezTo>
                      <a:pt x="74" y="16"/>
                      <a:pt x="78" y="21"/>
                      <a:pt x="81" y="29"/>
                    </a:cubicBezTo>
                    <a:cubicBezTo>
                      <a:pt x="81" y="31"/>
                      <a:pt x="84" y="32"/>
                      <a:pt x="86" y="31"/>
                    </a:cubicBezTo>
                    <a:cubicBezTo>
                      <a:pt x="88" y="31"/>
                      <a:pt x="89" y="29"/>
                      <a:pt x="88" y="26"/>
                    </a:cubicBezTo>
                    <a:cubicBezTo>
                      <a:pt x="85" y="17"/>
                      <a:pt x="79" y="9"/>
                      <a:pt x="70" y="6"/>
                    </a:cubicBezTo>
                    <a:cubicBezTo>
                      <a:pt x="66" y="4"/>
                      <a:pt x="62" y="3"/>
                      <a:pt x="58" y="2"/>
                    </a:cubicBezTo>
                    <a:cubicBezTo>
                      <a:pt x="55" y="1"/>
                      <a:pt x="55" y="1"/>
                      <a:pt x="53" y="1"/>
                    </a:cubicBezTo>
                    <a:cubicBezTo>
                      <a:pt x="53" y="1"/>
                      <a:pt x="52" y="0"/>
                      <a:pt x="51" y="0"/>
                    </a:cubicBezTo>
                    <a:cubicBezTo>
                      <a:pt x="50" y="0"/>
                      <a:pt x="50" y="0"/>
                      <a:pt x="49" y="0"/>
                    </a:cubicBezTo>
                    <a:cubicBezTo>
                      <a:pt x="47" y="1"/>
                      <a:pt x="44" y="2"/>
                      <a:pt x="42" y="5"/>
                    </a:cubicBezTo>
                    <a:cubicBezTo>
                      <a:pt x="39" y="6"/>
                      <a:pt x="35" y="8"/>
                      <a:pt x="34" y="13"/>
                    </a:cubicBezTo>
                    <a:cubicBezTo>
                      <a:pt x="33" y="14"/>
                      <a:pt x="33" y="14"/>
                      <a:pt x="33" y="15"/>
                    </a:cubicBezTo>
                    <a:cubicBezTo>
                      <a:pt x="29" y="20"/>
                      <a:pt x="25" y="28"/>
                      <a:pt x="25" y="41"/>
                    </a:cubicBezTo>
                    <a:cubicBezTo>
                      <a:pt x="23" y="41"/>
                      <a:pt x="22" y="43"/>
                      <a:pt x="21" y="44"/>
                    </a:cubicBezTo>
                    <a:cubicBezTo>
                      <a:pt x="20" y="49"/>
                      <a:pt x="22" y="58"/>
                      <a:pt x="25" y="64"/>
                    </a:cubicBezTo>
                    <a:cubicBezTo>
                      <a:pt x="26" y="65"/>
                      <a:pt x="27" y="67"/>
                      <a:pt x="29" y="67"/>
                    </a:cubicBezTo>
                    <a:cubicBezTo>
                      <a:pt x="30" y="71"/>
                      <a:pt x="32" y="73"/>
                      <a:pt x="34" y="76"/>
                    </a:cubicBezTo>
                    <a:cubicBezTo>
                      <a:pt x="34" y="77"/>
                      <a:pt x="35" y="77"/>
                      <a:pt x="35" y="78"/>
                    </a:cubicBezTo>
                    <a:cubicBezTo>
                      <a:pt x="37" y="81"/>
                      <a:pt x="38" y="83"/>
                      <a:pt x="40" y="85"/>
                    </a:cubicBezTo>
                    <a:cubicBezTo>
                      <a:pt x="40" y="87"/>
                      <a:pt x="40" y="89"/>
                      <a:pt x="39" y="91"/>
                    </a:cubicBezTo>
                    <a:cubicBezTo>
                      <a:pt x="39" y="92"/>
                      <a:pt x="38" y="93"/>
                      <a:pt x="35" y="93"/>
                    </a:cubicBezTo>
                    <a:cubicBezTo>
                      <a:pt x="21" y="99"/>
                      <a:pt x="4" y="114"/>
                      <a:pt x="2" y="123"/>
                    </a:cubicBezTo>
                    <a:cubicBezTo>
                      <a:pt x="0" y="131"/>
                      <a:pt x="0" y="135"/>
                      <a:pt x="0" y="135"/>
                    </a:cubicBezTo>
                    <a:cubicBezTo>
                      <a:pt x="0" y="138"/>
                      <a:pt x="1" y="140"/>
                      <a:pt x="2" y="141"/>
                    </a:cubicBezTo>
                    <a:cubicBezTo>
                      <a:pt x="4" y="143"/>
                      <a:pt x="6" y="143"/>
                      <a:pt x="9" y="143"/>
                    </a:cubicBezTo>
                    <a:lnTo>
                      <a:pt x="72" y="1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112"/>
              <p:cNvSpPr>
                <a:spLocks noEditPoints="1"/>
              </p:cNvSpPr>
              <p:nvPr/>
            </p:nvSpPr>
            <p:spPr bwMode="auto">
              <a:xfrm>
                <a:off x="5016500" y="2886075"/>
                <a:ext cx="373063" cy="409575"/>
              </a:xfrm>
              <a:custGeom>
                <a:avLst/>
                <a:gdLst>
                  <a:gd name="T0" fmla="*/ 167 w 167"/>
                  <a:gd name="T1" fmla="*/ 174 h 183"/>
                  <a:gd name="T2" fmla="*/ 115 w 167"/>
                  <a:gd name="T3" fmla="*/ 122 h 183"/>
                  <a:gd name="T4" fmla="*/ 106 w 167"/>
                  <a:gd name="T5" fmla="*/ 109 h 183"/>
                  <a:gd name="T6" fmla="*/ 113 w 167"/>
                  <a:gd name="T7" fmla="*/ 98 h 183"/>
                  <a:gd name="T8" fmla="*/ 124 w 167"/>
                  <a:gd name="T9" fmla="*/ 83 h 183"/>
                  <a:gd name="T10" fmla="*/ 125 w 167"/>
                  <a:gd name="T11" fmla="*/ 55 h 183"/>
                  <a:gd name="T12" fmla="*/ 83 w 167"/>
                  <a:gd name="T13" fmla="*/ 6 h 183"/>
                  <a:gd name="T14" fmla="*/ 77 w 167"/>
                  <a:gd name="T15" fmla="*/ 1 h 183"/>
                  <a:gd name="T16" fmla="*/ 67 w 167"/>
                  <a:gd name="T17" fmla="*/ 8 h 183"/>
                  <a:gd name="T18" fmla="*/ 54 w 167"/>
                  <a:gd name="T19" fmla="*/ 20 h 183"/>
                  <a:gd name="T20" fmla="*/ 43 w 167"/>
                  <a:gd name="T21" fmla="*/ 55 h 183"/>
                  <a:gd name="T22" fmla="*/ 43 w 167"/>
                  <a:gd name="T23" fmla="*/ 83 h 183"/>
                  <a:gd name="T24" fmla="*/ 54 w 167"/>
                  <a:gd name="T25" fmla="*/ 98 h 183"/>
                  <a:gd name="T26" fmla="*/ 63 w 167"/>
                  <a:gd name="T27" fmla="*/ 110 h 183"/>
                  <a:gd name="T28" fmla="*/ 56 w 167"/>
                  <a:gd name="T29" fmla="*/ 122 h 183"/>
                  <a:gd name="T30" fmla="*/ 0 w 167"/>
                  <a:gd name="T31" fmla="*/ 173 h 183"/>
                  <a:gd name="T32" fmla="*/ 12 w 167"/>
                  <a:gd name="T33" fmla="*/ 183 h 183"/>
                  <a:gd name="T34" fmla="*/ 159 w 167"/>
                  <a:gd name="T35" fmla="*/ 175 h 183"/>
                  <a:gd name="T36" fmla="*/ 154 w 167"/>
                  <a:gd name="T37" fmla="*/ 175 h 183"/>
                  <a:gd name="T38" fmla="*/ 17 w 167"/>
                  <a:gd name="T39" fmla="*/ 175 h 183"/>
                  <a:gd name="T40" fmla="*/ 12 w 167"/>
                  <a:gd name="T41" fmla="*/ 175 h 183"/>
                  <a:gd name="T42" fmla="*/ 8 w 167"/>
                  <a:gd name="T43" fmla="*/ 174 h 183"/>
                  <a:gd name="T44" fmla="*/ 58 w 167"/>
                  <a:gd name="T45" fmla="*/ 130 h 183"/>
                  <a:gd name="T46" fmla="*/ 69 w 167"/>
                  <a:gd name="T47" fmla="*/ 121 h 183"/>
                  <a:gd name="T48" fmla="*/ 69 w 167"/>
                  <a:gd name="T49" fmla="*/ 104 h 183"/>
                  <a:gd name="T50" fmla="*/ 61 w 167"/>
                  <a:gd name="T51" fmla="*/ 94 h 183"/>
                  <a:gd name="T52" fmla="*/ 51 w 167"/>
                  <a:gd name="T53" fmla="*/ 80 h 183"/>
                  <a:gd name="T54" fmla="*/ 46 w 167"/>
                  <a:gd name="T55" fmla="*/ 62 h 183"/>
                  <a:gd name="T56" fmla="*/ 50 w 167"/>
                  <a:gd name="T57" fmla="*/ 61 h 183"/>
                  <a:gd name="T58" fmla="*/ 63 w 167"/>
                  <a:gd name="T59" fmla="*/ 24 h 183"/>
                  <a:gd name="T60" fmla="*/ 71 w 167"/>
                  <a:gd name="T61" fmla="*/ 18 h 183"/>
                  <a:gd name="T62" fmla="*/ 74 w 167"/>
                  <a:gd name="T63" fmla="*/ 17 h 183"/>
                  <a:gd name="T64" fmla="*/ 75 w 167"/>
                  <a:gd name="T65" fmla="*/ 11 h 183"/>
                  <a:gd name="T66" fmla="*/ 96 w 167"/>
                  <a:gd name="T67" fmla="*/ 19 h 183"/>
                  <a:gd name="T68" fmla="*/ 118 w 167"/>
                  <a:gd name="T69" fmla="*/ 61 h 183"/>
                  <a:gd name="T70" fmla="*/ 121 w 167"/>
                  <a:gd name="T71" fmla="*/ 62 h 183"/>
                  <a:gd name="T72" fmla="*/ 116 w 167"/>
                  <a:gd name="T73" fmla="*/ 80 h 183"/>
                  <a:gd name="T74" fmla="*/ 107 w 167"/>
                  <a:gd name="T75" fmla="*/ 94 h 183"/>
                  <a:gd name="T76" fmla="*/ 99 w 167"/>
                  <a:gd name="T77" fmla="*/ 104 h 183"/>
                  <a:gd name="T78" fmla="*/ 99 w 167"/>
                  <a:gd name="T79" fmla="*/ 122 h 183"/>
                  <a:gd name="T80" fmla="*/ 112 w 167"/>
                  <a:gd name="T81" fmla="*/ 130 h 183"/>
                  <a:gd name="T82" fmla="*/ 159 w 167"/>
                  <a:gd name="T83" fmla="*/ 174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7" h="183">
                    <a:moveTo>
                      <a:pt x="156" y="183"/>
                    </a:moveTo>
                    <a:cubicBezTo>
                      <a:pt x="163" y="183"/>
                      <a:pt x="167" y="180"/>
                      <a:pt x="167" y="174"/>
                    </a:cubicBezTo>
                    <a:cubicBezTo>
                      <a:pt x="167" y="171"/>
                      <a:pt x="167" y="169"/>
                      <a:pt x="164" y="159"/>
                    </a:cubicBezTo>
                    <a:cubicBezTo>
                      <a:pt x="160" y="147"/>
                      <a:pt x="130" y="129"/>
                      <a:pt x="115" y="122"/>
                    </a:cubicBezTo>
                    <a:cubicBezTo>
                      <a:pt x="106" y="118"/>
                      <a:pt x="106" y="118"/>
                      <a:pt x="106" y="118"/>
                    </a:cubicBezTo>
                    <a:cubicBezTo>
                      <a:pt x="106" y="115"/>
                      <a:pt x="106" y="112"/>
                      <a:pt x="106" y="109"/>
                    </a:cubicBezTo>
                    <a:cubicBezTo>
                      <a:pt x="108" y="107"/>
                      <a:pt x="109" y="105"/>
                      <a:pt x="111" y="102"/>
                    </a:cubicBezTo>
                    <a:cubicBezTo>
                      <a:pt x="112" y="100"/>
                      <a:pt x="113" y="99"/>
                      <a:pt x="113" y="98"/>
                    </a:cubicBezTo>
                    <a:cubicBezTo>
                      <a:pt x="116" y="95"/>
                      <a:pt x="118" y="92"/>
                      <a:pt x="119" y="87"/>
                    </a:cubicBezTo>
                    <a:cubicBezTo>
                      <a:pt x="121" y="86"/>
                      <a:pt x="123" y="85"/>
                      <a:pt x="124" y="83"/>
                    </a:cubicBezTo>
                    <a:cubicBezTo>
                      <a:pt x="128" y="76"/>
                      <a:pt x="130" y="65"/>
                      <a:pt x="129" y="59"/>
                    </a:cubicBezTo>
                    <a:cubicBezTo>
                      <a:pt x="128" y="57"/>
                      <a:pt x="127" y="56"/>
                      <a:pt x="125" y="55"/>
                    </a:cubicBezTo>
                    <a:cubicBezTo>
                      <a:pt x="125" y="34"/>
                      <a:pt x="115" y="18"/>
                      <a:pt x="99" y="11"/>
                    </a:cubicBezTo>
                    <a:cubicBezTo>
                      <a:pt x="96" y="10"/>
                      <a:pt x="91" y="8"/>
                      <a:pt x="83" y="6"/>
                    </a:cubicBezTo>
                    <a:cubicBezTo>
                      <a:pt x="81" y="5"/>
                      <a:pt x="79" y="4"/>
                      <a:pt x="79" y="4"/>
                    </a:cubicBezTo>
                    <a:cubicBezTo>
                      <a:pt x="79" y="3"/>
                      <a:pt x="78" y="2"/>
                      <a:pt x="77" y="1"/>
                    </a:cubicBezTo>
                    <a:cubicBezTo>
                      <a:pt x="76" y="1"/>
                      <a:pt x="75" y="0"/>
                      <a:pt x="74" y="0"/>
                    </a:cubicBezTo>
                    <a:cubicBezTo>
                      <a:pt x="71" y="1"/>
                      <a:pt x="68" y="5"/>
                      <a:pt x="67" y="8"/>
                    </a:cubicBezTo>
                    <a:cubicBezTo>
                      <a:pt x="67" y="9"/>
                      <a:pt x="67" y="10"/>
                      <a:pt x="67" y="11"/>
                    </a:cubicBezTo>
                    <a:cubicBezTo>
                      <a:pt x="61" y="11"/>
                      <a:pt x="56" y="14"/>
                      <a:pt x="54" y="20"/>
                    </a:cubicBezTo>
                    <a:cubicBezTo>
                      <a:pt x="54" y="20"/>
                      <a:pt x="54" y="21"/>
                      <a:pt x="54" y="22"/>
                    </a:cubicBezTo>
                    <a:cubicBezTo>
                      <a:pt x="48" y="28"/>
                      <a:pt x="43" y="39"/>
                      <a:pt x="43" y="55"/>
                    </a:cubicBezTo>
                    <a:cubicBezTo>
                      <a:pt x="41" y="56"/>
                      <a:pt x="39" y="57"/>
                      <a:pt x="39" y="59"/>
                    </a:cubicBezTo>
                    <a:cubicBezTo>
                      <a:pt x="37" y="64"/>
                      <a:pt x="39" y="76"/>
                      <a:pt x="43" y="83"/>
                    </a:cubicBezTo>
                    <a:cubicBezTo>
                      <a:pt x="44" y="85"/>
                      <a:pt x="46" y="87"/>
                      <a:pt x="48" y="87"/>
                    </a:cubicBezTo>
                    <a:cubicBezTo>
                      <a:pt x="50" y="92"/>
                      <a:pt x="52" y="95"/>
                      <a:pt x="54" y="98"/>
                    </a:cubicBezTo>
                    <a:cubicBezTo>
                      <a:pt x="55" y="99"/>
                      <a:pt x="55" y="100"/>
                      <a:pt x="56" y="101"/>
                    </a:cubicBezTo>
                    <a:cubicBezTo>
                      <a:pt x="58" y="105"/>
                      <a:pt x="60" y="108"/>
                      <a:pt x="63" y="110"/>
                    </a:cubicBezTo>
                    <a:cubicBezTo>
                      <a:pt x="62" y="112"/>
                      <a:pt x="62" y="116"/>
                      <a:pt x="62" y="119"/>
                    </a:cubicBezTo>
                    <a:cubicBezTo>
                      <a:pt x="61" y="119"/>
                      <a:pt x="59" y="121"/>
                      <a:pt x="56" y="122"/>
                    </a:cubicBezTo>
                    <a:cubicBezTo>
                      <a:pt x="42" y="127"/>
                      <a:pt x="7" y="146"/>
                      <a:pt x="4" y="159"/>
                    </a:cubicBezTo>
                    <a:cubicBezTo>
                      <a:pt x="1" y="168"/>
                      <a:pt x="0" y="173"/>
                      <a:pt x="0" y="173"/>
                    </a:cubicBezTo>
                    <a:cubicBezTo>
                      <a:pt x="0" y="173"/>
                      <a:pt x="0" y="173"/>
                      <a:pt x="0" y="174"/>
                    </a:cubicBezTo>
                    <a:cubicBezTo>
                      <a:pt x="0" y="183"/>
                      <a:pt x="9" y="183"/>
                      <a:pt x="12" y="183"/>
                    </a:cubicBezTo>
                    <a:lnTo>
                      <a:pt x="156" y="183"/>
                    </a:lnTo>
                    <a:close/>
                    <a:moveTo>
                      <a:pt x="159" y="175"/>
                    </a:moveTo>
                    <a:cubicBezTo>
                      <a:pt x="159" y="175"/>
                      <a:pt x="158" y="175"/>
                      <a:pt x="156" y="175"/>
                    </a:cubicBezTo>
                    <a:cubicBezTo>
                      <a:pt x="155" y="175"/>
                      <a:pt x="155" y="175"/>
                      <a:pt x="154" y="175"/>
                    </a:cubicBezTo>
                    <a:cubicBezTo>
                      <a:pt x="153" y="175"/>
                      <a:pt x="151" y="175"/>
                      <a:pt x="150" y="175"/>
                    </a:cubicBezTo>
                    <a:cubicBezTo>
                      <a:pt x="17" y="175"/>
                      <a:pt x="17" y="175"/>
                      <a:pt x="17" y="175"/>
                    </a:cubicBezTo>
                    <a:cubicBezTo>
                      <a:pt x="16" y="175"/>
                      <a:pt x="15" y="175"/>
                      <a:pt x="14" y="175"/>
                    </a:cubicBezTo>
                    <a:cubicBezTo>
                      <a:pt x="12" y="175"/>
                      <a:pt x="12" y="175"/>
                      <a:pt x="12" y="175"/>
                    </a:cubicBezTo>
                    <a:cubicBezTo>
                      <a:pt x="9" y="175"/>
                      <a:pt x="8" y="175"/>
                      <a:pt x="8" y="175"/>
                    </a:cubicBezTo>
                    <a:cubicBezTo>
                      <a:pt x="8" y="175"/>
                      <a:pt x="8" y="175"/>
                      <a:pt x="8" y="174"/>
                    </a:cubicBezTo>
                    <a:cubicBezTo>
                      <a:pt x="8" y="173"/>
                      <a:pt x="9" y="168"/>
                      <a:pt x="11" y="161"/>
                    </a:cubicBezTo>
                    <a:cubicBezTo>
                      <a:pt x="13" y="153"/>
                      <a:pt x="40" y="136"/>
                      <a:pt x="58" y="130"/>
                    </a:cubicBezTo>
                    <a:cubicBezTo>
                      <a:pt x="65" y="127"/>
                      <a:pt x="68" y="123"/>
                      <a:pt x="68" y="123"/>
                    </a:cubicBezTo>
                    <a:cubicBezTo>
                      <a:pt x="69" y="122"/>
                      <a:pt x="69" y="122"/>
                      <a:pt x="69" y="121"/>
                    </a:cubicBezTo>
                    <a:cubicBezTo>
                      <a:pt x="70" y="116"/>
                      <a:pt x="71" y="110"/>
                      <a:pt x="71" y="108"/>
                    </a:cubicBezTo>
                    <a:cubicBezTo>
                      <a:pt x="71" y="106"/>
                      <a:pt x="70" y="105"/>
                      <a:pt x="69" y="104"/>
                    </a:cubicBezTo>
                    <a:cubicBezTo>
                      <a:pt x="67" y="103"/>
                      <a:pt x="65" y="101"/>
                      <a:pt x="63" y="97"/>
                    </a:cubicBezTo>
                    <a:cubicBezTo>
                      <a:pt x="62" y="96"/>
                      <a:pt x="61" y="95"/>
                      <a:pt x="61" y="94"/>
                    </a:cubicBezTo>
                    <a:cubicBezTo>
                      <a:pt x="59" y="91"/>
                      <a:pt x="57" y="87"/>
                      <a:pt x="55" y="83"/>
                    </a:cubicBezTo>
                    <a:cubicBezTo>
                      <a:pt x="54" y="81"/>
                      <a:pt x="53" y="80"/>
                      <a:pt x="51" y="80"/>
                    </a:cubicBezTo>
                    <a:cubicBezTo>
                      <a:pt x="51" y="80"/>
                      <a:pt x="50" y="80"/>
                      <a:pt x="50" y="79"/>
                    </a:cubicBezTo>
                    <a:cubicBezTo>
                      <a:pt x="47" y="73"/>
                      <a:pt x="46" y="65"/>
                      <a:pt x="46" y="62"/>
                    </a:cubicBezTo>
                    <a:cubicBezTo>
                      <a:pt x="46" y="62"/>
                      <a:pt x="46" y="62"/>
                      <a:pt x="47" y="62"/>
                    </a:cubicBezTo>
                    <a:cubicBezTo>
                      <a:pt x="48" y="62"/>
                      <a:pt x="49" y="62"/>
                      <a:pt x="50" y="61"/>
                    </a:cubicBezTo>
                    <a:cubicBezTo>
                      <a:pt x="50" y="60"/>
                      <a:pt x="51" y="59"/>
                      <a:pt x="51" y="58"/>
                    </a:cubicBezTo>
                    <a:cubicBezTo>
                      <a:pt x="50" y="39"/>
                      <a:pt x="57" y="29"/>
                      <a:pt x="63" y="24"/>
                    </a:cubicBezTo>
                    <a:cubicBezTo>
                      <a:pt x="64" y="23"/>
                      <a:pt x="65" y="21"/>
                      <a:pt x="64" y="20"/>
                    </a:cubicBezTo>
                    <a:cubicBezTo>
                      <a:pt x="66" y="18"/>
                      <a:pt x="70" y="18"/>
                      <a:pt x="71" y="18"/>
                    </a:cubicBezTo>
                    <a:cubicBezTo>
                      <a:pt x="71" y="18"/>
                      <a:pt x="71" y="18"/>
                      <a:pt x="71" y="18"/>
                    </a:cubicBezTo>
                    <a:cubicBezTo>
                      <a:pt x="72" y="18"/>
                      <a:pt x="74" y="18"/>
                      <a:pt x="74" y="17"/>
                    </a:cubicBezTo>
                    <a:cubicBezTo>
                      <a:pt x="75" y="15"/>
                      <a:pt x="75" y="14"/>
                      <a:pt x="74" y="12"/>
                    </a:cubicBezTo>
                    <a:cubicBezTo>
                      <a:pt x="74" y="12"/>
                      <a:pt x="75" y="11"/>
                      <a:pt x="75" y="11"/>
                    </a:cubicBezTo>
                    <a:cubicBezTo>
                      <a:pt x="77" y="12"/>
                      <a:pt x="79" y="13"/>
                      <a:pt x="81" y="14"/>
                    </a:cubicBezTo>
                    <a:cubicBezTo>
                      <a:pt x="88" y="15"/>
                      <a:pt x="93" y="17"/>
                      <a:pt x="96" y="19"/>
                    </a:cubicBezTo>
                    <a:cubicBezTo>
                      <a:pt x="110" y="24"/>
                      <a:pt x="118" y="39"/>
                      <a:pt x="117" y="58"/>
                    </a:cubicBezTo>
                    <a:cubicBezTo>
                      <a:pt x="117" y="59"/>
                      <a:pt x="117" y="60"/>
                      <a:pt x="118" y="61"/>
                    </a:cubicBezTo>
                    <a:cubicBezTo>
                      <a:pt x="119" y="62"/>
                      <a:pt x="120" y="62"/>
                      <a:pt x="121" y="62"/>
                    </a:cubicBezTo>
                    <a:cubicBezTo>
                      <a:pt x="121" y="62"/>
                      <a:pt x="121" y="62"/>
                      <a:pt x="121" y="62"/>
                    </a:cubicBezTo>
                    <a:cubicBezTo>
                      <a:pt x="122" y="65"/>
                      <a:pt x="120" y="73"/>
                      <a:pt x="117" y="79"/>
                    </a:cubicBezTo>
                    <a:cubicBezTo>
                      <a:pt x="117" y="80"/>
                      <a:pt x="116" y="80"/>
                      <a:pt x="116" y="80"/>
                    </a:cubicBezTo>
                    <a:cubicBezTo>
                      <a:pt x="114" y="80"/>
                      <a:pt x="113" y="81"/>
                      <a:pt x="113" y="83"/>
                    </a:cubicBezTo>
                    <a:cubicBezTo>
                      <a:pt x="111" y="87"/>
                      <a:pt x="109" y="91"/>
                      <a:pt x="107" y="94"/>
                    </a:cubicBezTo>
                    <a:cubicBezTo>
                      <a:pt x="106" y="95"/>
                      <a:pt x="105" y="96"/>
                      <a:pt x="105" y="97"/>
                    </a:cubicBezTo>
                    <a:cubicBezTo>
                      <a:pt x="103" y="101"/>
                      <a:pt x="101" y="103"/>
                      <a:pt x="99" y="104"/>
                    </a:cubicBezTo>
                    <a:cubicBezTo>
                      <a:pt x="98" y="105"/>
                      <a:pt x="97" y="106"/>
                      <a:pt x="97" y="107"/>
                    </a:cubicBezTo>
                    <a:cubicBezTo>
                      <a:pt x="97" y="111"/>
                      <a:pt x="98" y="116"/>
                      <a:pt x="99" y="122"/>
                    </a:cubicBezTo>
                    <a:cubicBezTo>
                      <a:pt x="99" y="123"/>
                      <a:pt x="100" y="124"/>
                      <a:pt x="101" y="124"/>
                    </a:cubicBezTo>
                    <a:cubicBezTo>
                      <a:pt x="112" y="130"/>
                      <a:pt x="112" y="130"/>
                      <a:pt x="112" y="130"/>
                    </a:cubicBezTo>
                    <a:cubicBezTo>
                      <a:pt x="130" y="137"/>
                      <a:pt x="154" y="155"/>
                      <a:pt x="156" y="161"/>
                    </a:cubicBezTo>
                    <a:cubicBezTo>
                      <a:pt x="159" y="170"/>
                      <a:pt x="159" y="172"/>
                      <a:pt x="159" y="174"/>
                    </a:cubicBezTo>
                    <a:cubicBezTo>
                      <a:pt x="159" y="175"/>
                      <a:pt x="159" y="175"/>
                      <a:pt x="159" y="1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16" name="קבוצה 115"/>
          <p:cNvGrpSpPr/>
          <p:nvPr/>
        </p:nvGrpSpPr>
        <p:grpSpPr>
          <a:xfrm>
            <a:off x="-15788" y="3688530"/>
            <a:ext cx="11547465" cy="701103"/>
            <a:chOff x="-15788" y="3688530"/>
            <a:chExt cx="11547465" cy="701103"/>
          </a:xfrm>
        </p:grpSpPr>
        <p:sp>
          <p:nvSpPr>
            <p:cNvPr id="39" name="מלבן 38"/>
            <p:cNvSpPr/>
            <p:nvPr/>
          </p:nvSpPr>
          <p:spPr>
            <a:xfrm>
              <a:off x="899411" y="3688530"/>
              <a:ext cx="10632266" cy="7011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sz="1600" b="1" dirty="0">
                  <a:solidFill>
                    <a:schemeClr val="bg1"/>
                  </a:solidFill>
                </a:rPr>
                <a:t>SHTANG</a:t>
              </a:r>
              <a:r>
                <a:rPr lang="en-US" sz="1600" dirty="0">
                  <a:solidFill>
                    <a:schemeClr val="bg1"/>
                  </a:solidFill>
                </a:rPr>
                <a:t> was established in 1935 – over 80 years ago, as one of the first </a:t>
              </a:r>
            </a:p>
            <a:p>
              <a:pPr algn="l" rtl="0"/>
              <a:r>
                <a:rPr lang="en-US" sz="1600" dirty="0">
                  <a:solidFill>
                    <a:schemeClr val="bg1"/>
                  </a:solidFill>
                </a:rPr>
                <a:t>companies in Israel </a:t>
              </a:r>
            </a:p>
          </p:txBody>
        </p:sp>
        <p:sp>
          <p:nvSpPr>
            <p:cNvPr id="46" name="מלבן 45"/>
            <p:cNvSpPr/>
            <p:nvPr/>
          </p:nvSpPr>
          <p:spPr>
            <a:xfrm>
              <a:off x="-15788" y="3688530"/>
              <a:ext cx="208558" cy="7011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3" name="מלבן 52"/>
            <p:cNvSpPr/>
            <p:nvPr/>
          </p:nvSpPr>
          <p:spPr>
            <a:xfrm>
              <a:off x="196776" y="3688530"/>
              <a:ext cx="702000" cy="701103"/>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6" name="Freeform 212"/>
            <p:cNvSpPr>
              <a:spLocks noEditPoints="1"/>
            </p:cNvSpPr>
            <p:nvPr/>
          </p:nvSpPr>
          <p:spPr bwMode="auto">
            <a:xfrm>
              <a:off x="417922" y="3856972"/>
              <a:ext cx="314325" cy="377825"/>
            </a:xfrm>
            <a:custGeom>
              <a:avLst/>
              <a:gdLst>
                <a:gd name="T0" fmla="*/ 150 w 155"/>
                <a:gd name="T1" fmla="*/ 9 h 186"/>
                <a:gd name="T2" fmla="*/ 120 w 155"/>
                <a:gd name="T3" fmla="*/ 16 h 186"/>
                <a:gd name="T4" fmla="*/ 78 w 155"/>
                <a:gd name="T5" fmla="*/ 8 h 186"/>
                <a:gd name="T6" fmla="*/ 34 w 155"/>
                <a:gd name="T7" fmla="*/ 0 h 186"/>
                <a:gd name="T8" fmla="*/ 1 w 155"/>
                <a:gd name="T9" fmla="*/ 9 h 186"/>
                <a:gd name="T10" fmla="*/ 0 w 155"/>
                <a:gd name="T11" fmla="*/ 9 h 186"/>
                <a:gd name="T12" fmla="*/ 0 w 155"/>
                <a:gd name="T13" fmla="*/ 15 h 186"/>
                <a:gd name="T14" fmla="*/ 0 w 155"/>
                <a:gd name="T15" fmla="*/ 114 h 186"/>
                <a:gd name="T16" fmla="*/ 0 w 155"/>
                <a:gd name="T17" fmla="*/ 183 h 186"/>
                <a:gd name="T18" fmla="*/ 3 w 155"/>
                <a:gd name="T19" fmla="*/ 186 h 186"/>
                <a:gd name="T20" fmla="*/ 6 w 155"/>
                <a:gd name="T21" fmla="*/ 183 h 186"/>
                <a:gd name="T22" fmla="*/ 6 w 155"/>
                <a:gd name="T23" fmla="*/ 110 h 186"/>
                <a:gd name="T24" fmla="*/ 34 w 155"/>
                <a:gd name="T25" fmla="*/ 104 h 186"/>
                <a:gd name="T26" fmla="*/ 76 w 155"/>
                <a:gd name="T27" fmla="*/ 111 h 186"/>
                <a:gd name="T28" fmla="*/ 120 w 155"/>
                <a:gd name="T29" fmla="*/ 119 h 186"/>
                <a:gd name="T30" fmla="*/ 153 w 155"/>
                <a:gd name="T31" fmla="*/ 111 h 186"/>
                <a:gd name="T32" fmla="*/ 155 w 155"/>
                <a:gd name="T33" fmla="*/ 110 h 186"/>
                <a:gd name="T34" fmla="*/ 155 w 155"/>
                <a:gd name="T35" fmla="*/ 6 h 186"/>
                <a:gd name="T36" fmla="*/ 150 w 155"/>
                <a:gd name="T37" fmla="*/ 9 h 186"/>
                <a:gd name="T38" fmla="*/ 148 w 155"/>
                <a:gd name="T39" fmla="*/ 106 h 186"/>
                <a:gd name="T40" fmla="*/ 120 w 155"/>
                <a:gd name="T41" fmla="*/ 113 h 186"/>
                <a:gd name="T42" fmla="*/ 78 w 155"/>
                <a:gd name="T43" fmla="*/ 105 h 186"/>
                <a:gd name="T44" fmla="*/ 34 w 155"/>
                <a:gd name="T45" fmla="*/ 97 h 186"/>
                <a:gd name="T46" fmla="*/ 6 w 155"/>
                <a:gd name="T47" fmla="*/ 103 h 186"/>
                <a:gd name="T48" fmla="*/ 6 w 155"/>
                <a:gd name="T49" fmla="*/ 15 h 186"/>
                <a:gd name="T50" fmla="*/ 6 w 155"/>
                <a:gd name="T51" fmla="*/ 13 h 186"/>
                <a:gd name="T52" fmla="*/ 34 w 155"/>
                <a:gd name="T53" fmla="*/ 7 h 186"/>
                <a:gd name="T54" fmla="*/ 76 w 155"/>
                <a:gd name="T55" fmla="*/ 14 h 186"/>
                <a:gd name="T56" fmla="*/ 120 w 155"/>
                <a:gd name="T57" fmla="*/ 22 h 186"/>
                <a:gd name="T58" fmla="*/ 148 w 155"/>
                <a:gd name="T59" fmla="*/ 17 h 186"/>
                <a:gd name="T60" fmla="*/ 148 w 155"/>
                <a:gd name="T61" fmla="*/ 10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55" h="186">
                  <a:moveTo>
                    <a:pt x="150" y="9"/>
                  </a:moveTo>
                  <a:cubicBezTo>
                    <a:pt x="141" y="14"/>
                    <a:pt x="131" y="16"/>
                    <a:pt x="120" y="16"/>
                  </a:cubicBezTo>
                  <a:cubicBezTo>
                    <a:pt x="106" y="16"/>
                    <a:pt x="92" y="12"/>
                    <a:pt x="78" y="8"/>
                  </a:cubicBezTo>
                  <a:cubicBezTo>
                    <a:pt x="64" y="4"/>
                    <a:pt x="49" y="0"/>
                    <a:pt x="34" y="0"/>
                  </a:cubicBezTo>
                  <a:cubicBezTo>
                    <a:pt x="22" y="0"/>
                    <a:pt x="11" y="3"/>
                    <a:pt x="1" y="9"/>
                  </a:cubicBezTo>
                  <a:cubicBezTo>
                    <a:pt x="0" y="9"/>
                    <a:pt x="0" y="9"/>
                    <a:pt x="0" y="9"/>
                  </a:cubicBezTo>
                  <a:cubicBezTo>
                    <a:pt x="0" y="15"/>
                    <a:pt x="0" y="15"/>
                    <a:pt x="0" y="15"/>
                  </a:cubicBezTo>
                  <a:cubicBezTo>
                    <a:pt x="0" y="114"/>
                    <a:pt x="0" y="114"/>
                    <a:pt x="0" y="114"/>
                  </a:cubicBezTo>
                  <a:cubicBezTo>
                    <a:pt x="0" y="183"/>
                    <a:pt x="0" y="183"/>
                    <a:pt x="0" y="183"/>
                  </a:cubicBezTo>
                  <a:cubicBezTo>
                    <a:pt x="0" y="184"/>
                    <a:pt x="1" y="186"/>
                    <a:pt x="3" y="186"/>
                  </a:cubicBezTo>
                  <a:cubicBezTo>
                    <a:pt x="5" y="186"/>
                    <a:pt x="6" y="184"/>
                    <a:pt x="6" y="183"/>
                  </a:cubicBezTo>
                  <a:cubicBezTo>
                    <a:pt x="6" y="110"/>
                    <a:pt x="6" y="110"/>
                    <a:pt x="6" y="110"/>
                  </a:cubicBezTo>
                  <a:cubicBezTo>
                    <a:pt x="15" y="106"/>
                    <a:pt x="24" y="104"/>
                    <a:pt x="34" y="104"/>
                  </a:cubicBezTo>
                  <a:cubicBezTo>
                    <a:pt x="48" y="104"/>
                    <a:pt x="62" y="108"/>
                    <a:pt x="76" y="111"/>
                  </a:cubicBezTo>
                  <a:cubicBezTo>
                    <a:pt x="90" y="115"/>
                    <a:pt x="105" y="119"/>
                    <a:pt x="120" y="119"/>
                  </a:cubicBezTo>
                  <a:cubicBezTo>
                    <a:pt x="132" y="119"/>
                    <a:pt x="143" y="117"/>
                    <a:pt x="153" y="111"/>
                  </a:cubicBezTo>
                  <a:cubicBezTo>
                    <a:pt x="155" y="110"/>
                    <a:pt x="155" y="110"/>
                    <a:pt x="155" y="110"/>
                  </a:cubicBezTo>
                  <a:cubicBezTo>
                    <a:pt x="155" y="6"/>
                    <a:pt x="155" y="6"/>
                    <a:pt x="155" y="6"/>
                  </a:cubicBezTo>
                  <a:lnTo>
                    <a:pt x="150" y="9"/>
                  </a:lnTo>
                  <a:close/>
                  <a:moveTo>
                    <a:pt x="148" y="106"/>
                  </a:moveTo>
                  <a:cubicBezTo>
                    <a:pt x="139" y="111"/>
                    <a:pt x="130" y="113"/>
                    <a:pt x="120" y="113"/>
                  </a:cubicBezTo>
                  <a:cubicBezTo>
                    <a:pt x="106" y="113"/>
                    <a:pt x="92" y="109"/>
                    <a:pt x="78" y="105"/>
                  </a:cubicBezTo>
                  <a:cubicBezTo>
                    <a:pt x="64" y="101"/>
                    <a:pt x="49" y="97"/>
                    <a:pt x="34" y="97"/>
                  </a:cubicBezTo>
                  <a:cubicBezTo>
                    <a:pt x="24" y="97"/>
                    <a:pt x="15" y="99"/>
                    <a:pt x="6" y="103"/>
                  </a:cubicBezTo>
                  <a:cubicBezTo>
                    <a:pt x="6" y="15"/>
                    <a:pt x="6" y="15"/>
                    <a:pt x="6" y="15"/>
                  </a:cubicBezTo>
                  <a:cubicBezTo>
                    <a:pt x="6" y="13"/>
                    <a:pt x="6" y="13"/>
                    <a:pt x="6" y="13"/>
                  </a:cubicBezTo>
                  <a:cubicBezTo>
                    <a:pt x="15" y="9"/>
                    <a:pt x="24" y="7"/>
                    <a:pt x="34" y="7"/>
                  </a:cubicBezTo>
                  <a:cubicBezTo>
                    <a:pt x="48" y="7"/>
                    <a:pt x="62" y="11"/>
                    <a:pt x="76" y="14"/>
                  </a:cubicBezTo>
                  <a:cubicBezTo>
                    <a:pt x="90" y="18"/>
                    <a:pt x="105" y="22"/>
                    <a:pt x="120" y="22"/>
                  </a:cubicBezTo>
                  <a:cubicBezTo>
                    <a:pt x="130" y="22"/>
                    <a:pt x="139" y="21"/>
                    <a:pt x="148" y="17"/>
                  </a:cubicBezTo>
                  <a:lnTo>
                    <a:pt x="148" y="106"/>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17" name="קבוצה 116"/>
          <p:cNvGrpSpPr/>
          <p:nvPr/>
        </p:nvGrpSpPr>
        <p:grpSpPr>
          <a:xfrm>
            <a:off x="-15788" y="4519128"/>
            <a:ext cx="11547465" cy="701103"/>
            <a:chOff x="-15788" y="4519128"/>
            <a:chExt cx="11547465" cy="701103"/>
          </a:xfrm>
        </p:grpSpPr>
        <p:sp>
          <p:nvSpPr>
            <p:cNvPr id="40" name="מלבן 39"/>
            <p:cNvSpPr/>
            <p:nvPr/>
          </p:nvSpPr>
          <p:spPr>
            <a:xfrm>
              <a:off x="899411" y="4519128"/>
              <a:ext cx="10632266" cy="7011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sz="1600" b="1" dirty="0">
                  <a:solidFill>
                    <a:schemeClr val="bg1"/>
                  </a:solidFill>
                </a:rPr>
                <a:t>SHTANG</a:t>
              </a:r>
              <a:r>
                <a:rPr lang="en-US" sz="1600" dirty="0">
                  <a:solidFill>
                    <a:schemeClr val="bg1"/>
                  </a:solidFill>
                </a:rPr>
                <a:t> merged with TGW in 2009  – The Green Way – the leading  environmental group in </a:t>
              </a:r>
            </a:p>
            <a:p>
              <a:pPr algn="l" rtl="0"/>
              <a:r>
                <a:rPr lang="en-US" sz="1600" dirty="0">
                  <a:solidFill>
                    <a:schemeClr val="bg1"/>
                  </a:solidFill>
                </a:rPr>
                <a:t>Israel, founded in 1997 by Harel Golst</a:t>
              </a:r>
            </a:p>
          </p:txBody>
        </p:sp>
        <p:sp>
          <p:nvSpPr>
            <p:cNvPr id="47" name="מלבן 46"/>
            <p:cNvSpPr/>
            <p:nvPr/>
          </p:nvSpPr>
          <p:spPr>
            <a:xfrm>
              <a:off x="-15788" y="4519128"/>
              <a:ext cx="208558" cy="7011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4" name="מלבן 53"/>
            <p:cNvSpPr/>
            <p:nvPr/>
          </p:nvSpPr>
          <p:spPr>
            <a:xfrm>
              <a:off x="196776" y="4519128"/>
              <a:ext cx="702000" cy="701103"/>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6" name="קבוצה 5"/>
            <p:cNvGrpSpPr/>
            <p:nvPr/>
          </p:nvGrpSpPr>
          <p:grpSpPr>
            <a:xfrm>
              <a:off x="349490" y="4740345"/>
              <a:ext cx="407502" cy="267495"/>
              <a:chOff x="6698954" y="4932148"/>
              <a:chExt cx="336778" cy="221070"/>
            </a:xfrm>
          </p:grpSpPr>
          <p:sp>
            <p:nvSpPr>
              <p:cNvPr id="97" name="Freeform 159"/>
              <p:cNvSpPr>
                <a:spLocks/>
              </p:cNvSpPr>
              <p:nvPr/>
            </p:nvSpPr>
            <p:spPr bwMode="auto">
              <a:xfrm>
                <a:off x="6698954" y="4932148"/>
                <a:ext cx="243798" cy="175618"/>
              </a:xfrm>
              <a:custGeom>
                <a:avLst/>
                <a:gdLst>
                  <a:gd name="T0" fmla="*/ 32 w 50"/>
                  <a:gd name="T1" fmla="*/ 11 h 36"/>
                  <a:gd name="T2" fmla="*/ 44 w 50"/>
                  <a:gd name="T3" fmla="*/ 3 h 36"/>
                  <a:gd name="T4" fmla="*/ 50 w 50"/>
                  <a:gd name="T5" fmla="*/ 1 h 36"/>
                  <a:gd name="T6" fmla="*/ 30 w 50"/>
                  <a:gd name="T7" fmla="*/ 3 h 36"/>
                  <a:gd name="T8" fmla="*/ 16 w 50"/>
                  <a:gd name="T9" fmla="*/ 14 h 36"/>
                  <a:gd name="T10" fmla="*/ 10 w 50"/>
                  <a:gd name="T11" fmla="*/ 24 h 36"/>
                  <a:gd name="T12" fmla="*/ 0 w 50"/>
                  <a:gd name="T13" fmla="*/ 36 h 36"/>
                  <a:gd name="T14" fmla="*/ 17 w 50"/>
                  <a:gd name="T15" fmla="*/ 29 h 36"/>
                  <a:gd name="T16" fmla="*/ 32 w 50"/>
                  <a:gd name="T17"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36">
                    <a:moveTo>
                      <a:pt x="32" y="11"/>
                    </a:moveTo>
                    <a:cubicBezTo>
                      <a:pt x="36" y="7"/>
                      <a:pt x="40" y="5"/>
                      <a:pt x="44" y="3"/>
                    </a:cubicBezTo>
                    <a:cubicBezTo>
                      <a:pt x="45" y="3"/>
                      <a:pt x="48" y="1"/>
                      <a:pt x="50" y="1"/>
                    </a:cubicBezTo>
                    <a:cubicBezTo>
                      <a:pt x="43" y="1"/>
                      <a:pt x="36" y="0"/>
                      <a:pt x="30" y="3"/>
                    </a:cubicBezTo>
                    <a:cubicBezTo>
                      <a:pt x="24" y="5"/>
                      <a:pt x="20" y="9"/>
                      <a:pt x="16" y="14"/>
                    </a:cubicBezTo>
                    <a:cubicBezTo>
                      <a:pt x="14" y="17"/>
                      <a:pt x="12" y="20"/>
                      <a:pt x="10" y="24"/>
                    </a:cubicBezTo>
                    <a:cubicBezTo>
                      <a:pt x="8" y="28"/>
                      <a:pt x="5" y="34"/>
                      <a:pt x="0" y="36"/>
                    </a:cubicBezTo>
                    <a:cubicBezTo>
                      <a:pt x="6" y="35"/>
                      <a:pt x="12" y="32"/>
                      <a:pt x="17" y="29"/>
                    </a:cubicBezTo>
                    <a:cubicBezTo>
                      <a:pt x="23" y="24"/>
                      <a:pt x="27" y="17"/>
                      <a:pt x="32" y="11"/>
                    </a:cubicBezTo>
                    <a:close/>
                  </a:path>
                </a:pathLst>
              </a:custGeom>
              <a:noFill/>
              <a:ln w="19050">
                <a:solidFill>
                  <a:schemeClr val="accent1"/>
                </a:solidFill>
                <a:round/>
                <a:headEnd/>
                <a:tailEnd/>
              </a:ln>
              <a:extLst/>
            </p:spPr>
            <p:txBody>
              <a:bodyPr vert="horz" wrap="square" lIns="91440" tIns="45720" rIns="91440" bIns="45720" numCol="1" anchor="t" anchorCtr="0" compatLnSpc="1">
                <a:prstTxWarp prst="textNoShape">
                  <a:avLst/>
                </a:prstTxWarp>
              </a:bodyPr>
              <a:lstStyle/>
              <a:p>
                <a:endParaRPr lang="id-ID"/>
              </a:p>
            </p:txBody>
          </p:sp>
          <p:sp>
            <p:nvSpPr>
              <p:cNvPr id="98" name="Freeform 160"/>
              <p:cNvSpPr>
                <a:spLocks/>
              </p:cNvSpPr>
              <p:nvPr/>
            </p:nvSpPr>
            <p:spPr bwMode="auto">
              <a:xfrm>
                <a:off x="6717556" y="4938345"/>
                <a:ext cx="318176" cy="214873"/>
              </a:xfrm>
              <a:custGeom>
                <a:avLst/>
                <a:gdLst>
                  <a:gd name="T0" fmla="*/ 42 w 65"/>
                  <a:gd name="T1" fmla="*/ 5 h 44"/>
                  <a:gd name="T2" fmla="*/ 26 w 65"/>
                  <a:gd name="T3" fmla="*/ 19 h 44"/>
                  <a:gd name="T4" fmla="*/ 14 w 65"/>
                  <a:gd name="T5" fmla="*/ 32 h 44"/>
                  <a:gd name="T6" fmla="*/ 0 w 65"/>
                  <a:gd name="T7" fmla="*/ 38 h 44"/>
                  <a:gd name="T8" fmla="*/ 35 w 65"/>
                  <a:gd name="T9" fmla="*/ 37 h 44"/>
                  <a:gd name="T10" fmla="*/ 55 w 65"/>
                  <a:gd name="T11" fmla="*/ 11 h 44"/>
                  <a:gd name="T12" fmla="*/ 62 w 65"/>
                  <a:gd name="T13" fmla="*/ 3 h 44"/>
                  <a:gd name="T14" fmla="*/ 65 w 65"/>
                  <a:gd name="T15" fmla="*/ 1 h 44"/>
                  <a:gd name="T16" fmla="*/ 42 w 65"/>
                  <a:gd name="T17" fmla="*/ 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44">
                    <a:moveTo>
                      <a:pt x="42" y="5"/>
                    </a:moveTo>
                    <a:cubicBezTo>
                      <a:pt x="35" y="9"/>
                      <a:pt x="31" y="13"/>
                      <a:pt x="26" y="19"/>
                    </a:cubicBezTo>
                    <a:cubicBezTo>
                      <a:pt x="23" y="24"/>
                      <a:pt x="19" y="29"/>
                      <a:pt x="14" y="32"/>
                    </a:cubicBezTo>
                    <a:cubicBezTo>
                      <a:pt x="10" y="34"/>
                      <a:pt x="4" y="37"/>
                      <a:pt x="0" y="38"/>
                    </a:cubicBezTo>
                    <a:cubicBezTo>
                      <a:pt x="11" y="44"/>
                      <a:pt x="25" y="44"/>
                      <a:pt x="35" y="37"/>
                    </a:cubicBezTo>
                    <a:cubicBezTo>
                      <a:pt x="45" y="31"/>
                      <a:pt x="49" y="21"/>
                      <a:pt x="55" y="11"/>
                    </a:cubicBezTo>
                    <a:cubicBezTo>
                      <a:pt x="57" y="8"/>
                      <a:pt x="59" y="6"/>
                      <a:pt x="62" y="3"/>
                    </a:cubicBezTo>
                    <a:cubicBezTo>
                      <a:pt x="62" y="3"/>
                      <a:pt x="64" y="1"/>
                      <a:pt x="65" y="1"/>
                    </a:cubicBezTo>
                    <a:cubicBezTo>
                      <a:pt x="57" y="0"/>
                      <a:pt x="49" y="1"/>
                      <a:pt x="42" y="5"/>
                    </a:cubicBezTo>
                    <a:close/>
                  </a:path>
                </a:pathLst>
              </a:custGeom>
              <a:noFill/>
              <a:ln w="19050">
                <a:solidFill>
                  <a:schemeClr val="accent1"/>
                </a:solidFill>
                <a:round/>
                <a:headEnd/>
                <a:tailEnd/>
              </a:ln>
              <a:extLst/>
            </p:spPr>
            <p:txBody>
              <a:bodyPr vert="horz" wrap="square" lIns="91440" tIns="45720" rIns="91440" bIns="45720" numCol="1" anchor="t" anchorCtr="0" compatLnSpc="1">
                <a:prstTxWarp prst="textNoShape">
                  <a:avLst/>
                </a:prstTxWarp>
              </a:bodyPr>
              <a:lstStyle/>
              <a:p>
                <a:endParaRPr lang="id-ID"/>
              </a:p>
            </p:txBody>
          </p:sp>
        </p:grpSp>
      </p:grpSp>
      <p:grpSp>
        <p:nvGrpSpPr>
          <p:cNvPr id="118" name="קבוצה 117"/>
          <p:cNvGrpSpPr/>
          <p:nvPr/>
        </p:nvGrpSpPr>
        <p:grpSpPr>
          <a:xfrm>
            <a:off x="-15788" y="5339932"/>
            <a:ext cx="11547465" cy="701103"/>
            <a:chOff x="-15788" y="5339932"/>
            <a:chExt cx="11547465" cy="701103"/>
          </a:xfrm>
        </p:grpSpPr>
        <p:sp>
          <p:nvSpPr>
            <p:cNvPr id="41" name="מלבן 40"/>
            <p:cNvSpPr/>
            <p:nvPr/>
          </p:nvSpPr>
          <p:spPr>
            <a:xfrm>
              <a:off x="899411" y="5339932"/>
              <a:ext cx="10632266" cy="7011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sz="1600" b="1" dirty="0">
                  <a:solidFill>
                    <a:schemeClr val="bg1"/>
                  </a:solidFill>
                </a:rPr>
                <a:t>SHTANG</a:t>
              </a:r>
              <a:r>
                <a:rPr lang="en-US" sz="1600" dirty="0">
                  <a:solidFill>
                    <a:schemeClr val="bg1"/>
                  </a:solidFill>
                </a:rPr>
                <a:t> </a:t>
              </a:r>
              <a:r>
                <a:rPr lang="en-US" sz="1600" b="1" dirty="0">
                  <a:solidFill>
                    <a:schemeClr val="bg1"/>
                  </a:solidFill>
                </a:rPr>
                <a:t>INTERNATIONAL </a:t>
              </a:r>
              <a:r>
                <a:rPr lang="en-US" sz="1600" dirty="0">
                  <a:solidFill>
                    <a:schemeClr val="bg1"/>
                  </a:solidFill>
                </a:rPr>
                <a:t>is a partnership between TGW , </a:t>
              </a:r>
              <a:r>
                <a:rPr lang="en-US" sz="1600" b="1" dirty="0">
                  <a:solidFill>
                    <a:schemeClr val="bg1"/>
                  </a:solidFill>
                </a:rPr>
                <a:t>SHTANG</a:t>
              </a:r>
              <a:r>
                <a:rPr lang="en-US" sz="1600" dirty="0">
                  <a:solidFill>
                    <a:schemeClr val="bg1"/>
                  </a:solidFill>
                </a:rPr>
                <a:t> and Inver Brass – a private company </a:t>
              </a:r>
            </a:p>
            <a:p>
              <a:pPr algn="l" rtl="0"/>
              <a:r>
                <a:rPr lang="en-US" sz="1600" dirty="0">
                  <a:solidFill>
                    <a:schemeClr val="bg1"/>
                  </a:solidFill>
                </a:rPr>
                <a:t>owned by Steven </a:t>
              </a:r>
              <a:r>
                <a:rPr lang="en-US" sz="1600" dirty="0" err="1">
                  <a:solidFill>
                    <a:schemeClr val="bg1"/>
                  </a:solidFill>
                </a:rPr>
                <a:t>Senter</a:t>
              </a:r>
              <a:r>
                <a:rPr lang="en-US" sz="1600" dirty="0">
                  <a:solidFill>
                    <a:schemeClr val="bg1"/>
                  </a:solidFill>
                </a:rPr>
                <a:t> who held key positions in global leading companies for 20 years</a:t>
              </a:r>
            </a:p>
          </p:txBody>
        </p:sp>
        <p:sp>
          <p:nvSpPr>
            <p:cNvPr id="48" name="מלבן 47"/>
            <p:cNvSpPr/>
            <p:nvPr/>
          </p:nvSpPr>
          <p:spPr>
            <a:xfrm>
              <a:off x="-15788" y="5339932"/>
              <a:ext cx="208558" cy="7011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5" name="מלבן 54"/>
            <p:cNvSpPr/>
            <p:nvPr/>
          </p:nvSpPr>
          <p:spPr>
            <a:xfrm>
              <a:off x="196776" y="5339932"/>
              <a:ext cx="702000" cy="701103"/>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99" name="Group 237"/>
            <p:cNvGrpSpPr>
              <a:grpSpLocks noChangeAspect="1"/>
            </p:cNvGrpSpPr>
            <p:nvPr/>
          </p:nvGrpSpPr>
          <p:grpSpPr>
            <a:xfrm>
              <a:off x="343923" y="5557939"/>
              <a:ext cx="392830" cy="326866"/>
              <a:chOff x="8780463" y="5678488"/>
              <a:chExt cx="1266825" cy="1054100"/>
            </a:xfrm>
          </p:grpSpPr>
          <p:sp>
            <p:nvSpPr>
              <p:cNvPr id="104" name="Freeform 9"/>
              <p:cNvSpPr>
                <a:spLocks/>
              </p:cNvSpPr>
              <p:nvPr/>
            </p:nvSpPr>
            <p:spPr bwMode="auto">
              <a:xfrm>
                <a:off x="9613900" y="5699126"/>
                <a:ext cx="433388" cy="115888"/>
              </a:xfrm>
              <a:custGeom>
                <a:avLst/>
                <a:gdLst>
                  <a:gd name="T0" fmla="*/ 67 w 67"/>
                  <a:gd name="T1" fmla="*/ 17 h 18"/>
                  <a:gd name="T2" fmla="*/ 38 w 67"/>
                  <a:gd name="T3" fmla="*/ 18 h 18"/>
                  <a:gd name="T4" fmla="*/ 28 w 67"/>
                  <a:gd name="T5" fmla="*/ 15 h 18"/>
                  <a:gd name="T6" fmla="*/ 15 w 67"/>
                  <a:gd name="T7" fmla="*/ 2 h 18"/>
                  <a:gd name="T8" fmla="*/ 0 w 67"/>
                  <a:gd name="T9" fmla="*/ 2 h 18"/>
                </a:gdLst>
                <a:ahLst/>
                <a:cxnLst>
                  <a:cxn ang="0">
                    <a:pos x="T0" y="T1"/>
                  </a:cxn>
                  <a:cxn ang="0">
                    <a:pos x="T2" y="T3"/>
                  </a:cxn>
                  <a:cxn ang="0">
                    <a:pos x="T4" y="T5"/>
                  </a:cxn>
                  <a:cxn ang="0">
                    <a:pos x="T6" y="T7"/>
                  </a:cxn>
                  <a:cxn ang="0">
                    <a:pos x="T8" y="T9"/>
                  </a:cxn>
                </a:cxnLst>
                <a:rect l="0" t="0" r="r" b="b"/>
                <a:pathLst>
                  <a:path w="67" h="18">
                    <a:moveTo>
                      <a:pt x="67" y="17"/>
                    </a:moveTo>
                    <a:cubicBezTo>
                      <a:pt x="38" y="18"/>
                      <a:pt x="38" y="18"/>
                      <a:pt x="38" y="18"/>
                    </a:cubicBezTo>
                    <a:cubicBezTo>
                      <a:pt x="38" y="18"/>
                      <a:pt x="31" y="18"/>
                      <a:pt x="28" y="15"/>
                    </a:cubicBezTo>
                    <a:cubicBezTo>
                      <a:pt x="25" y="11"/>
                      <a:pt x="18" y="4"/>
                      <a:pt x="15" y="2"/>
                    </a:cubicBezTo>
                    <a:cubicBezTo>
                      <a:pt x="12" y="0"/>
                      <a:pt x="5" y="0"/>
                      <a:pt x="0" y="2"/>
                    </a:cubicBezTo>
                  </a:path>
                </a:pathLst>
              </a:custGeom>
              <a:noFill/>
              <a:ln w="19050" cap="rnd">
                <a:solidFill>
                  <a:schemeClr val="accent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 name="Freeform 10"/>
              <p:cNvSpPr>
                <a:spLocks/>
              </p:cNvSpPr>
              <p:nvPr/>
            </p:nvSpPr>
            <p:spPr bwMode="auto">
              <a:xfrm>
                <a:off x="9925050" y="6276976"/>
                <a:ext cx="122238" cy="46038"/>
              </a:xfrm>
              <a:custGeom>
                <a:avLst/>
                <a:gdLst>
                  <a:gd name="T0" fmla="*/ 0 w 19"/>
                  <a:gd name="T1" fmla="*/ 7 h 7"/>
                  <a:gd name="T2" fmla="*/ 10 w 19"/>
                  <a:gd name="T3" fmla="*/ 0 h 7"/>
                  <a:gd name="T4" fmla="*/ 19 w 19"/>
                  <a:gd name="T5" fmla="*/ 0 h 7"/>
                </a:gdLst>
                <a:ahLst/>
                <a:cxnLst>
                  <a:cxn ang="0">
                    <a:pos x="T0" y="T1"/>
                  </a:cxn>
                  <a:cxn ang="0">
                    <a:pos x="T2" y="T3"/>
                  </a:cxn>
                  <a:cxn ang="0">
                    <a:pos x="T4" y="T5"/>
                  </a:cxn>
                </a:cxnLst>
                <a:rect l="0" t="0" r="r" b="b"/>
                <a:pathLst>
                  <a:path w="19" h="7">
                    <a:moveTo>
                      <a:pt x="0" y="7"/>
                    </a:moveTo>
                    <a:cubicBezTo>
                      <a:pt x="0" y="7"/>
                      <a:pt x="6" y="0"/>
                      <a:pt x="10" y="0"/>
                    </a:cubicBezTo>
                    <a:cubicBezTo>
                      <a:pt x="19" y="0"/>
                      <a:pt x="19" y="0"/>
                      <a:pt x="19" y="0"/>
                    </a:cubicBezTo>
                  </a:path>
                </a:pathLst>
              </a:custGeom>
              <a:noFill/>
              <a:ln w="19050" cap="rnd">
                <a:solidFill>
                  <a:schemeClr val="accent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 name="Freeform 11"/>
              <p:cNvSpPr>
                <a:spLocks/>
              </p:cNvSpPr>
              <p:nvPr/>
            </p:nvSpPr>
            <p:spPr bwMode="auto">
              <a:xfrm>
                <a:off x="9666288" y="6205538"/>
                <a:ext cx="284163" cy="266700"/>
              </a:xfrm>
              <a:custGeom>
                <a:avLst/>
                <a:gdLst>
                  <a:gd name="T0" fmla="*/ 6 w 44"/>
                  <a:gd name="T1" fmla="*/ 21 h 41"/>
                  <a:gd name="T2" fmla="*/ 5 w 44"/>
                  <a:gd name="T3" fmla="*/ 4 h 41"/>
                  <a:gd name="T4" fmla="*/ 5 w 44"/>
                  <a:gd name="T5" fmla="*/ 4 h 41"/>
                  <a:gd name="T6" fmla="*/ 21 w 44"/>
                  <a:gd name="T7" fmla="*/ 4 h 41"/>
                  <a:gd name="T8" fmla="*/ 39 w 44"/>
                  <a:gd name="T9" fmla="*/ 21 h 41"/>
                  <a:gd name="T10" fmla="*/ 40 w 44"/>
                  <a:gd name="T11" fmla="*/ 38 h 41"/>
                  <a:gd name="T12" fmla="*/ 40 w 44"/>
                  <a:gd name="T13" fmla="*/ 38 h 41"/>
                  <a:gd name="T14" fmla="*/ 33 w 44"/>
                  <a:gd name="T15" fmla="*/ 41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41">
                    <a:moveTo>
                      <a:pt x="6" y="21"/>
                    </a:moveTo>
                    <a:cubicBezTo>
                      <a:pt x="1" y="16"/>
                      <a:pt x="0" y="9"/>
                      <a:pt x="5" y="4"/>
                    </a:cubicBezTo>
                    <a:cubicBezTo>
                      <a:pt x="5" y="4"/>
                      <a:pt x="5" y="4"/>
                      <a:pt x="5" y="4"/>
                    </a:cubicBezTo>
                    <a:cubicBezTo>
                      <a:pt x="9" y="0"/>
                      <a:pt x="17" y="0"/>
                      <a:pt x="21" y="4"/>
                    </a:cubicBezTo>
                    <a:cubicBezTo>
                      <a:pt x="39" y="21"/>
                      <a:pt x="39" y="21"/>
                      <a:pt x="39" y="21"/>
                    </a:cubicBezTo>
                    <a:cubicBezTo>
                      <a:pt x="44" y="25"/>
                      <a:pt x="44" y="33"/>
                      <a:pt x="40" y="38"/>
                    </a:cubicBezTo>
                    <a:cubicBezTo>
                      <a:pt x="40" y="38"/>
                      <a:pt x="40" y="38"/>
                      <a:pt x="40" y="38"/>
                    </a:cubicBezTo>
                    <a:cubicBezTo>
                      <a:pt x="38" y="40"/>
                      <a:pt x="35" y="41"/>
                      <a:pt x="33" y="41"/>
                    </a:cubicBezTo>
                  </a:path>
                </a:pathLst>
              </a:custGeom>
              <a:noFill/>
              <a:ln w="19050" cap="rnd">
                <a:solidFill>
                  <a:schemeClr val="accent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 name="Freeform 12"/>
              <p:cNvSpPr>
                <a:spLocks/>
              </p:cNvSpPr>
              <p:nvPr/>
            </p:nvSpPr>
            <p:spPr bwMode="auto">
              <a:xfrm>
                <a:off x="8896350" y="6264276"/>
                <a:ext cx="292100" cy="169863"/>
              </a:xfrm>
              <a:custGeom>
                <a:avLst/>
                <a:gdLst>
                  <a:gd name="T0" fmla="*/ 1 w 45"/>
                  <a:gd name="T1" fmla="*/ 11 h 26"/>
                  <a:gd name="T2" fmla="*/ 2 w 45"/>
                  <a:gd name="T3" fmla="*/ 21 h 26"/>
                  <a:gd name="T4" fmla="*/ 17 w 45"/>
                  <a:gd name="T5" fmla="*/ 22 h 26"/>
                  <a:gd name="T6" fmla="*/ 29 w 45"/>
                  <a:gd name="T7" fmla="*/ 13 h 26"/>
                  <a:gd name="T8" fmla="*/ 30 w 45"/>
                  <a:gd name="T9" fmla="*/ 12 h 26"/>
                  <a:gd name="T10" fmla="*/ 45 w 45"/>
                  <a:gd name="T11" fmla="*/ 0 h 26"/>
                </a:gdLst>
                <a:ahLst/>
                <a:cxnLst>
                  <a:cxn ang="0">
                    <a:pos x="T0" y="T1"/>
                  </a:cxn>
                  <a:cxn ang="0">
                    <a:pos x="T2" y="T3"/>
                  </a:cxn>
                  <a:cxn ang="0">
                    <a:pos x="T4" y="T5"/>
                  </a:cxn>
                  <a:cxn ang="0">
                    <a:pos x="T6" y="T7"/>
                  </a:cxn>
                  <a:cxn ang="0">
                    <a:pos x="T8" y="T9"/>
                  </a:cxn>
                  <a:cxn ang="0">
                    <a:pos x="T10" y="T11"/>
                  </a:cxn>
                </a:cxnLst>
                <a:rect l="0" t="0" r="r" b="b"/>
                <a:pathLst>
                  <a:path w="45" h="26">
                    <a:moveTo>
                      <a:pt x="1" y="11"/>
                    </a:moveTo>
                    <a:cubicBezTo>
                      <a:pt x="0" y="14"/>
                      <a:pt x="0" y="18"/>
                      <a:pt x="2" y="21"/>
                    </a:cubicBezTo>
                    <a:cubicBezTo>
                      <a:pt x="6" y="25"/>
                      <a:pt x="12" y="26"/>
                      <a:pt x="17" y="22"/>
                    </a:cubicBezTo>
                    <a:cubicBezTo>
                      <a:pt x="17" y="22"/>
                      <a:pt x="17" y="22"/>
                      <a:pt x="29" y="13"/>
                    </a:cubicBezTo>
                    <a:cubicBezTo>
                      <a:pt x="29" y="13"/>
                      <a:pt x="29" y="12"/>
                      <a:pt x="30" y="12"/>
                    </a:cubicBezTo>
                    <a:cubicBezTo>
                      <a:pt x="30" y="12"/>
                      <a:pt x="30" y="12"/>
                      <a:pt x="45" y="0"/>
                    </a:cubicBezTo>
                  </a:path>
                </a:pathLst>
              </a:custGeom>
              <a:noFill/>
              <a:ln w="19050" cap="rnd">
                <a:solidFill>
                  <a:schemeClr val="accent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 name="Freeform 13"/>
              <p:cNvSpPr>
                <a:spLocks/>
              </p:cNvSpPr>
              <p:nvPr/>
            </p:nvSpPr>
            <p:spPr bwMode="auto">
              <a:xfrm>
                <a:off x="8980488" y="6362701"/>
                <a:ext cx="290513" cy="168275"/>
              </a:xfrm>
              <a:custGeom>
                <a:avLst/>
                <a:gdLst>
                  <a:gd name="T0" fmla="*/ 0 w 45"/>
                  <a:gd name="T1" fmla="*/ 15 h 26"/>
                  <a:gd name="T2" fmla="*/ 2 w 45"/>
                  <a:gd name="T3" fmla="*/ 21 h 26"/>
                  <a:gd name="T4" fmla="*/ 16 w 45"/>
                  <a:gd name="T5" fmla="*/ 22 h 26"/>
                  <a:gd name="T6" fmla="*/ 29 w 45"/>
                  <a:gd name="T7" fmla="*/ 13 h 26"/>
                  <a:gd name="T8" fmla="*/ 29 w 45"/>
                  <a:gd name="T9" fmla="*/ 12 h 26"/>
                  <a:gd name="T10" fmla="*/ 45 w 45"/>
                  <a:gd name="T11" fmla="*/ 0 h 26"/>
                </a:gdLst>
                <a:ahLst/>
                <a:cxnLst>
                  <a:cxn ang="0">
                    <a:pos x="T0" y="T1"/>
                  </a:cxn>
                  <a:cxn ang="0">
                    <a:pos x="T2" y="T3"/>
                  </a:cxn>
                  <a:cxn ang="0">
                    <a:pos x="T4" y="T5"/>
                  </a:cxn>
                  <a:cxn ang="0">
                    <a:pos x="T6" y="T7"/>
                  </a:cxn>
                  <a:cxn ang="0">
                    <a:pos x="T8" y="T9"/>
                  </a:cxn>
                  <a:cxn ang="0">
                    <a:pos x="T10" y="T11"/>
                  </a:cxn>
                </a:cxnLst>
                <a:rect l="0" t="0" r="r" b="b"/>
                <a:pathLst>
                  <a:path w="45" h="26">
                    <a:moveTo>
                      <a:pt x="0" y="15"/>
                    </a:moveTo>
                    <a:cubicBezTo>
                      <a:pt x="0" y="17"/>
                      <a:pt x="1" y="19"/>
                      <a:pt x="2" y="21"/>
                    </a:cubicBezTo>
                    <a:cubicBezTo>
                      <a:pt x="5" y="25"/>
                      <a:pt x="12" y="26"/>
                      <a:pt x="16" y="22"/>
                    </a:cubicBezTo>
                    <a:cubicBezTo>
                      <a:pt x="16" y="22"/>
                      <a:pt x="16" y="22"/>
                      <a:pt x="29" y="13"/>
                    </a:cubicBezTo>
                    <a:cubicBezTo>
                      <a:pt x="29" y="12"/>
                      <a:pt x="29" y="12"/>
                      <a:pt x="29" y="12"/>
                    </a:cubicBezTo>
                    <a:cubicBezTo>
                      <a:pt x="29" y="12"/>
                      <a:pt x="29" y="12"/>
                      <a:pt x="45" y="0"/>
                    </a:cubicBezTo>
                  </a:path>
                </a:pathLst>
              </a:custGeom>
              <a:noFill/>
              <a:ln w="19050" cap="rnd">
                <a:solidFill>
                  <a:schemeClr val="accent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 name="Freeform 14"/>
              <p:cNvSpPr>
                <a:spLocks/>
              </p:cNvSpPr>
              <p:nvPr/>
            </p:nvSpPr>
            <p:spPr bwMode="auto">
              <a:xfrm>
                <a:off x="9070975" y="6446838"/>
                <a:ext cx="298450" cy="176213"/>
              </a:xfrm>
              <a:custGeom>
                <a:avLst/>
                <a:gdLst>
                  <a:gd name="T0" fmla="*/ 0 w 46"/>
                  <a:gd name="T1" fmla="*/ 15 h 27"/>
                  <a:gd name="T2" fmla="*/ 2 w 46"/>
                  <a:gd name="T3" fmla="*/ 22 h 27"/>
                  <a:gd name="T4" fmla="*/ 16 w 46"/>
                  <a:gd name="T5" fmla="*/ 23 h 27"/>
                  <a:gd name="T6" fmla="*/ 29 w 46"/>
                  <a:gd name="T7" fmla="*/ 13 h 27"/>
                  <a:gd name="T8" fmla="*/ 29 w 46"/>
                  <a:gd name="T9" fmla="*/ 13 h 27"/>
                  <a:gd name="T10" fmla="*/ 46 w 46"/>
                  <a:gd name="T11" fmla="*/ 0 h 27"/>
                </a:gdLst>
                <a:ahLst/>
                <a:cxnLst>
                  <a:cxn ang="0">
                    <a:pos x="T0" y="T1"/>
                  </a:cxn>
                  <a:cxn ang="0">
                    <a:pos x="T2" y="T3"/>
                  </a:cxn>
                  <a:cxn ang="0">
                    <a:pos x="T4" y="T5"/>
                  </a:cxn>
                  <a:cxn ang="0">
                    <a:pos x="T6" y="T7"/>
                  </a:cxn>
                  <a:cxn ang="0">
                    <a:pos x="T8" y="T9"/>
                  </a:cxn>
                  <a:cxn ang="0">
                    <a:pos x="T10" y="T11"/>
                  </a:cxn>
                </a:cxnLst>
                <a:rect l="0" t="0" r="r" b="b"/>
                <a:pathLst>
                  <a:path w="46" h="27">
                    <a:moveTo>
                      <a:pt x="0" y="15"/>
                    </a:moveTo>
                    <a:cubicBezTo>
                      <a:pt x="0" y="17"/>
                      <a:pt x="1" y="20"/>
                      <a:pt x="2" y="22"/>
                    </a:cubicBezTo>
                    <a:cubicBezTo>
                      <a:pt x="5" y="26"/>
                      <a:pt x="12" y="27"/>
                      <a:pt x="16" y="23"/>
                    </a:cubicBezTo>
                    <a:cubicBezTo>
                      <a:pt x="16" y="23"/>
                      <a:pt x="16" y="23"/>
                      <a:pt x="29" y="13"/>
                    </a:cubicBezTo>
                    <a:cubicBezTo>
                      <a:pt x="29" y="13"/>
                      <a:pt x="29" y="13"/>
                      <a:pt x="29" y="13"/>
                    </a:cubicBezTo>
                    <a:cubicBezTo>
                      <a:pt x="29" y="13"/>
                      <a:pt x="29" y="13"/>
                      <a:pt x="46" y="0"/>
                    </a:cubicBezTo>
                  </a:path>
                </a:pathLst>
              </a:custGeom>
              <a:noFill/>
              <a:ln w="19050" cap="rnd">
                <a:solidFill>
                  <a:schemeClr val="accent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0" name="Freeform 15"/>
              <p:cNvSpPr>
                <a:spLocks/>
              </p:cNvSpPr>
              <p:nvPr/>
            </p:nvSpPr>
            <p:spPr bwMode="auto">
              <a:xfrm>
                <a:off x="9161463" y="6530976"/>
                <a:ext cx="298450" cy="176213"/>
              </a:xfrm>
              <a:custGeom>
                <a:avLst/>
                <a:gdLst>
                  <a:gd name="T0" fmla="*/ 0 w 46"/>
                  <a:gd name="T1" fmla="*/ 16 h 27"/>
                  <a:gd name="T2" fmla="*/ 2 w 46"/>
                  <a:gd name="T3" fmla="*/ 22 h 27"/>
                  <a:gd name="T4" fmla="*/ 16 w 46"/>
                  <a:gd name="T5" fmla="*/ 24 h 27"/>
                  <a:gd name="T6" fmla="*/ 28 w 46"/>
                  <a:gd name="T7" fmla="*/ 14 h 27"/>
                  <a:gd name="T8" fmla="*/ 29 w 46"/>
                  <a:gd name="T9" fmla="*/ 14 h 27"/>
                  <a:gd name="T10" fmla="*/ 45 w 46"/>
                  <a:gd name="T11" fmla="*/ 1 h 27"/>
                  <a:gd name="T12" fmla="*/ 46 w 46"/>
                  <a:gd name="T13" fmla="*/ 0 h 27"/>
                </a:gdLst>
                <a:ahLst/>
                <a:cxnLst>
                  <a:cxn ang="0">
                    <a:pos x="T0" y="T1"/>
                  </a:cxn>
                  <a:cxn ang="0">
                    <a:pos x="T2" y="T3"/>
                  </a:cxn>
                  <a:cxn ang="0">
                    <a:pos x="T4" y="T5"/>
                  </a:cxn>
                  <a:cxn ang="0">
                    <a:pos x="T6" y="T7"/>
                  </a:cxn>
                  <a:cxn ang="0">
                    <a:pos x="T8" y="T9"/>
                  </a:cxn>
                  <a:cxn ang="0">
                    <a:pos x="T10" y="T11"/>
                  </a:cxn>
                  <a:cxn ang="0">
                    <a:pos x="T12" y="T13"/>
                  </a:cxn>
                </a:cxnLst>
                <a:rect l="0" t="0" r="r" b="b"/>
                <a:pathLst>
                  <a:path w="46" h="27">
                    <a:moveTo>
                      <a:pt x="0" y="16"/>
                    </a:moveTo>
                    <a:cubicBezTo>
                      <a:pt x="0" y="18"/>
                      <a:pt x="0" y="21"/>
                      <a:pt x="2" y="22"/>
                    </a:cubicBezTo>
                    <a:cubicBezTo>
                      <a:pt x="5" y="27"/>
                      <a:pt x="11" y="27"/>
                      <a:pt x="16" y="24"/>
                    </a:cubicBezTo>
                    <a:cubicBezTo>
                      <a:pt x="16" y="24"/>
                      <a:pt x="16" y="24"/>
                      <a:pt x="28" y="14"/>
                    </a:cubicBezTo>
                    <a:cubicBezTo>
                      <a:pt x="29" y="14"/>
                      <a:pt x="29" y="14"/>
                      <a:pt x="29" y="14"/>
                    </a:cubicBezTo>
                    <a:cubicBezTo>
                      <a:pt x="29" y="14"/>
                      <a:pt x="29" y="14"/>
                      <a:pt x="45" y="1"/>
                    </a:cubicBezTo>
                    <a:cubicBezTo>
                      <a:pt x="46" y="1"/>
                      <a:pt x="46" y="1"/>
                      <a:pt x="46" y="0"/>
                    </a:cubicBezTo>
                  </a:path>
                </a:pathLst>
              </a:custGeom>
              <a:noFill/>
              <a:ln w="19050" cap="rnd">
                <a:solidFill>
                  <a:schemeClr val="accent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1" name="Freeform 16"/>
              <p:cNvSpPr>
                <a:spLocks/>
              </p:cNvSpPr>
              <p:nvPr/>
            </p:nvSpPr>
            <p:spPr bwMode="auto">
              <a:xfrm>
                <a:off x="9575800" y="6316663"/>
                <a:ext cx="277813" cy="273050"/>
              </a:xfrm>
              <a:custGeom>
                <a:avLst/>
                <a:gdLst>
                  <a:gd name="T0" fmla="*/ 5 w 43"/>
                  <a:gd name="T1" fmla="*/ 22 h 42"/>
                  <a:gd name="T2" fmla="*/ 4 w 43"/>
                  <a:gd name="T3" fmla="*/ 5 h 42"/>
                  <a:gd name="T4" fmla="*/ 4 w 43"/>
                  <a:gd name="T5" fmla="*/ 5 h 42"/>
                  <a:gd name="T6" fmla="*/ 21 w 43"/>
                  <a:gd name="T7" fmla="*/ 5 h 42"/>
                  <a:gd name="T8" fmla="*/ 38 w 43"/>
                  <a:gd name="T9" fmla="*/ 21 h 42"/>
                  <a:gd name="T10" fmla="*/ 39 w 43"/>
                  <a:gd name="T11" fmla="*/ 38 h 42"/>
                  <a:gd name="T12" fmla="*/ 39 w 43"/>
                  <a:gd name="T13" fmla="*/ 38 h 42"/>
                  <a:gd name="T14" fmla="*/ 27 w 43"/>
                  <a:gd name="T15" fmla="*/ 41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42">
                    <a:moveTo>
                      <a:pt x="5" y="22"/>
                    </a:moveTo>
                    <a:cubicBezTo>
                      <a:pt x="0" y="17"/>
                      <a:pt x="0" y="9"/>
                      <a:pt x="4" y="5"/>
                    </a:cubicBezTo>
                    <a:cubicBezTo>
                      <a:pt x="4" y="5"/>
                      <a:pt x="4" y="5"/>
                      <a:pt x="4" y="5"/>
                    </a:cubicBezTo>
                    <a:cubicBezTo>
                      <a:pt x="8" y="0"/>
                      <a:pt x="16" y="0"/>
                      <a:pt x="21" y="5"/>
                    </a:cubicBezTo>
                    <a:cubicBezTo>
                      <a:pt x="38" y="21"/>
                      <a:pt x="38" y="21"/>
                      <a:pt x="38" y="21"/>
                    </a:cubicBezTo>
                    <a:cubicBezTo>
                      <a:pt x="43" y="26"/>
                      <a:pt x="43" y="33"/>
                      <a:pt x="39" y="38"/>
                    </a:cubicBezTo>
                    <a:cubicBezTo>
                      <a:pt x="39" y="38"/>
                      <a:pt x="39" y="38"/>
                      <a:pt x="39" y="38"/>
                    </a:cubicBezTo>
                    <a:cubicBezTo>
                      <a:pt x="36" y="41"/>
                      <a:pt x="31" y="42"/>
                      <a:pt x="27" y="41"/>
                    </a:cubicBezTo>
                  </a:path>
                </a:pathLst>
              </a:custGeom>
              <a:noFill/>
              <a:ln w="19050" cap="rnd">
                <a:solidFill>
                  <a:schemeClr val="accent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2" name="Freeform 17"/>
              <p:cNvSpPr>
                <a:spLocks/>
              </p:cNvSpPr>
              <p:nvPr/>
            </p:nvSpPr>
            <p:spPr bwMode="auto">
              <a:xfrm>
                <a:off x="9504363" y="6446838"/>
                <a:ext cx="206375" cy="195263"/>
              </a:xfrm>
              <a:custGeom>
                <a:avLst/>
                <a:gdLst>
                  <a:gd name="T0" fmla="*/ 5 w 32"/>
                  <a:gd name="T1" fmla="*/ 20 h 30"/>
                  <a:gd name="T2" fmla="*/ 4 w 32"/>
                  <a:gd name="T3" fmla="*/ 4 h 30"/>
                  <a:gd name="T4" fmla="*/ 4 w 32"/>
                  <a:gd name="T5" fmla="*/ 4 h 30"/>
                  <a:gd name="T6" fmla="*/ 20 w 32"/>
                  <a:gd name="T7" fmla="*/ 4 h 30"/>
                  <a:gd name="T8" fmla="*/ 27 w 32"/>
                  <a:gd name="T9" fmla="*/ 10 h 30"/>
                  <a:gd name="T10" fmla="*/ 28 w 32"/>
                  <a:gd name="T11" fmla="*/ 27 h 30"/>
                  <a:gd name="T12" fmla="*/ 28 w 32"/>
                  <a:gd name="T13" fmla="*/ 27 h 30"/>
                  <a:gd name="T14" fmla="*/ 18 w 32"/>
                  <a:gd name="T15" fmla="*/ 3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0">
                    <a:moveTo>
                      <a:pt x="5" y="20"/>
                    </a:moveTo>
                    <a:cubicBezTo>
                      <a:pt x="0" y="16"/>
                      <a:pt x="0" y="8"/>
                      <a:pt x="4" y="4"/>
                    </a:cubicBezTo>
                    <a:cubicBezTo>
                      <a:pt x="4" y="4"/>
                      <a:pt x="4" y="4"/>
                      <a:pt x="4" y="4"/>
                    </a:cubicBezTo>
                    <a:cubicBezTo>
                      <a:pt x="8" y="0"/>
                      <a:pt x="15" y="0"/>
                      <a:pt x="20" y="4"/>
                    </a:cubicBezTo>
                    <a:cubicBezTo>
                      <a:pt x="27" y="10"/>
                      <a:pt x="27" y="10"/>
                      <a:pt x="27" y="10"/>
                    </a:cubicBezTo>
                    <a:cubicBezTo>
                      <a:pt x="31" y="15"/>
                      <a:pt x="32" y="22"/>
                      <a:pt x="28" y="27"/>
                    </a:cubicBezTo>
                    <a:cubicBezTo>
                      <a:pt x="28" y="27"/>
                      <a:pt x="28" y="27"/>
                      <a:pt x="28" y="27"/>
                    </a:cubicBezTo>
                    <a:cubicBezTo>
                      <a:pt x="25" y="29"/>
                      <a:pt x="21" y="30"/>
                      <a:pt x="18" y="30"/>
                    </a:cubicBezTo>
                  </a:path>
                </a:pathLst>
              </a:custGeom>
              <a:noFill/>
              <a:ln w="19050" cap="rnd">
                <a:solidFill>
                  <a:schemeClr val="accent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3" name="Freeform 18"/>
              <p:cNvSpPr>
                <a:spLocks/>
              </p:cNvSpPr>
              <p:nvPr/>
            </p:nvSpPr>
            <p:spPr bwMode="auto">
              <a:xfrm>
                <a:off x="9420225" y="6564313"/>
                <a:ext cx="174625" cy="168275"/>
              </a:xfrm>
              <a:custGeom>
                <a:avLst/>
                <a:gdLst>
                  <a:gd name="T0" fmla="*/ 23 w 27"/>
                  <a:gd name="T1" fmla="*/ 22 h 26"/>
                  <a:gd name="T2" fmla="*/ 7 w 27"/>
                  <a:gd name="T3" fmla="*/ 22 h 26"/>
                  <a:gd name="T4" fmla="*/ 5 w 27"/>
                  <a:gd name="T5" fmla="*/ 20 h 26"/>
                  <a:gd name="T6" fmla="*/ 4 w 27"/>
                  <a:gd name="T7" fmla="*/ 4 h 26"/>
                  <a:gd name="T8" fmla="*/ 4 w 27"/>
                  <a:gd name="T9" fmla="*/ 4 h 26"/>
                  <a:gd name="T10" fmla="*/ 20 w 27"/>
                  <a:gd name="T11" fmla="*/ 4 h 26"/>
                  <a:gd name="T12" fmla="*/ 22 w 27"/>
                  <a:gd name="T13" fmla="*/ 6 h 26"/>
                  <a:gd name="T14" fmla="*/ 23 w 27"/>
                  <a:gd name="T15" fmla="*/ 22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26">
                    <a:moveTo>
                      <a:pt x="23" y="22"/>
                    </a:moveTo>
                    <a:cubicBezTo>
                      <a:pt x="19" y="26"/>
                      <a:pt x="12" y="26"/>
                      <a:pt x="7" y="22"/>
                    </a:cubicBezTo>
                    <a:cubicBezTo>
                      <a:pt x="5" y="20"/>
                      <a:pt x="5" y="20"/>
                      <a:pt x="5" y="20"/>
                    </a:cubicBezTo>
                    <a:cubicBezTo>
                      <a:pt x="0" y="15"/>
                      <a:pt x="0" y="8"/>
                      <a:pt x="4" y="4"/>
                    </a:cubicBezTo>
                    <a:cubicBezTo>
                      <a:pt x="4" y="4"/>
                      <a:pt x="4" y="4"/>
                      <a:pt x="4" y="4"/>
                    </a:cubicBezTo>
                    <a:cubicBezTo>
                      <a:pt x="8" y="0"/>
                      <a:pt x="15" y="0"/>
                      <a:pt x="20" y="4"/>
                    </a:cubicBezTo>
                    <a:cubicBezTo>
                      <a:pt x="22" y="6"/>
                      <a:pt x="22" y="6"/>
                      <a:pt x="22" y="6"/>
                    </a:cubicBezTo>
                    <a:cubicBezTo>
                      <a:pt x="27" y="10"/>
                      <a:pt x="27" y="17"/>
                      <a:pt x="23" y="22"/>
                    </a:cubicBezTo>
                    <a:close/>
                  </a:path>
                </a:pathLst>
              </a:custGeom>
              <a:noFill/>
              <a:ln w="19050" cap="rnd">
                <a:solidFill>
                  <a:schemeClr val="accent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4" name="Freeform 19"/>
              <p:cNvSpPr>
                <a:spLocks/>
              </p:cNvSpPr>
              <p:nvPr/>
            </p:nvSpPr>
            <p:spPr bwMode="auto">
              <a:xfrm>
                <a:off x="8780463" y="5678488"/>
                <a:ext cx="942975" cy="631825"/>
              </a:xfrm>
              <a:custGeom>
                <a:avLst/>
                <a:gdLst>
                  <a:gd name="T0" fmla="*/ 0 w 146"/>
                  <a:gd name="T1" fmla="*/ 23 h 97"/>
                  <a:gd name="T2" fmla="*/ 36 w 146"/>
                  <a:gd name="T3" fmla="*/ 23 h 97"/>
                  <a:gd name="T4" fmla="*/ 45 w 146"/>
                  <a:gd name="T5" fmla="*/ 19 h 97"/>
                  <a:gd name="T6" fmla="*/ 69 w 146"/>
                  <a:gd name="T7" fmla="*/ 3 h 97"/>
                  <a:gd name="T8" fmla="*/ 83 w 146"/>
                  <a:gd name="T9" fmla="*/ 0 h 97"/>
                  <a:gd name="T10" fmla="*/ 111 w 146"/>
                  <a:gd name="T11" fmla="*/ 0 h 97"/>
                  <a:gd name="T12" fmla="*/ 123 w 146"/>
                  <a:gd name="T13" fmla="*/ 5 h 97"/>
                  <a:gd name="T14" fmla="*/ 144 w 146"/>
                  <a:gd name="T15" fmla="*/ 28 h 97"/>
                  <a:gd name="T16" fmla="*/ 143 w 146"/>
                  <a:gd name="T17" fmla="*/ 40 h 97"/>
                  <a:gd name="T18" fmla="*/ 124 w 146"/>
                  <a:gd name="T19" fmla="*/ 39 h 97"/>
                  <a:gd name="T20" fmla="*/ 119 w 146"/>
                  <a:gd name="T21" fmla="*/ 34 h 97"/>
                  <a:gd name="T22" fmla="*/ 108 w 146"/>
                  <a:gd name="T23" fmla="*/ 31 h 97"/>
                  <a:gd name="T24" fmla="*/ 97 w 146"/>
                  <a:gd name="T25" fmla="*/ 36 h 97"/>
                  <a:gd name="T26" fmla="*/ 91 w 146"/>
                  <a:gd name="T27" fmla="*/ 41 h 97"/>
                  <a:gd name="T28" fmla="*/ 24 w 146"/>
                  <a:gd name="T29" fmla="*/ 94 h 97"/>
                  <a:gd name="T30" fmla="*/ 14 w 146"/>
                  <a:gd name="T31" fmla="*/ 97 h 97"/>
                  <a:gd name="T32" fmla="*/ 0 w 146"/>
                  <a:gd name="T33"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97">
                    <a:moveTo>
                      <a:pt x="0" y="23"/>
                    </a:moveTo>
                    <a:cubicBezTo>
                      <a:pt x="36" y="23"/>
                      <a:pt x="36" y="23"/>
                      <a:pt x="36" y="23"/>
                    </a:cubicBezTo>
                    <a:cubicBezTo>
                      <a:pt x="36" y="23"/>
                      <a:pt x="42" y="21"/>
                      <a:pt x="45" y="19"/>
                    </a:cubicBezTo>
                    <a:cubicBezTo>
                      <a:pt x="48" y="17"/>
                      <a:pt x="62" y="7"/>
                      <a:pt x="69" y="3"/>
                    </a:cubicBezTo>
                    <a:cubicBezTo>
                      <a:pt x="71" y="2"/>
                      <a:pt x="77" y="0"/>
                      <a:pt x="83" y="0"/>
                    </a:cubicBezTo>
                    <a:cubicBezTo>
                      <a:pt x="90" y="0"/>
                      <a:pt x="111" y="0"/>
                      <a:pt x="111" y="0"/>
                    </a:cubicBezTo>
                    <a:cubicBezTo>
                      <a:pt x="117" y="0"/>
                      <a:pt x="121" y="3"/>
                      <a:pt x="123" y="5"/>
                    </a:cubicBezTo>
                    <a:cubicBezTo>
                      <a:pt x="125" y="7"/>
                      <a:pt x="140" y="23"/>
                      <a:pt x="144" y="28"/>
                    </a:cubicBezTo>
                    <a:cubicBezTo>
                      <a:pt x="145" y="31"/>
                      <a:pt x="146" y="36"/>
                      <a:pt x="143" y="40"/>
                    </a:cubicBezTo>
                    <a:cubicBezTo>
                      <a:pt x="136" y="46"/>
                      <a:pt x="130" y="43"/>
                      <a:pt x="124" y="39"/>
                    </a:cubicBezTo>
                    <a:cubicBezTo>
                      <a:pt x="119" y="34"/>
                      <a:pt x="122" y="37"/>
                      <a:pt x="119" y="34"/>
                    </a:cubicBezTo>
                    <a:cubicBezTo>
                      <a:pt x="115" y="31"/>
                      <a:pt x="112" y="31"/>
                      <a:pt x="108" y="31"/>
                    </a:cubicBezTo>
                    <a:cubicBezTo>
                      <a:pt x="105" y="31"/>
                      <a:pt x="101" y="33"/>
                      <a:pt x="97" y="36"/>
                    </a:cubicBezTo>
                    <a:cubicBezTo>
                      <a:pt x="97" y="36"/>
                      <a:pt x="94" y="38"/>
                      <a:pt x="91" y="41"/>
                    </a:cubicBezTo>
                    <a:cubicBezTo>
                      <a:pt x="87" y="44"/>
                      <a:pt x="24" y="94"/>
                      <a:pt x="24" y="94"/>
                    </a:cubicBezTo>
                    <a:cubicBezTo>
                      <a:pt x="24" y="94"/>
                      <a:pt x="21" y="97"/>
                      <a:pt x="14" y="97"/>
                    </a:cubicBezTo>
                    <a:cubicBezTo>
                      <a:pt x="11" y="97"/>
                      <a:pt x="5" y="97"/>
                      <a:pt x="0" y="97"/>
                    </a:cubicBezTo>
                  </a:path>
                </a:pathLst>
              </a:custGeom>
              <a:noFill/>
              <a:ln w="19050" cap="rnd">
                <a:solidFill>
                  <a:schemeClr val="accent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spTree>
    <p:extLst>
      <p:ext uri="{BB962C8B-B14F-4D97-AF65-F5344CB8AC3E}">
        <p14:creationId xmlns:p14="http://schemas.microsoft.com/office/powerpoint/2010/main" val="1504392763"/>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15"/>
                                        </p:tgtEl>
                                        <p:attrNameLst>
                                          <p:attrName>style.visibility</p:attrName>
                                        </p:attrNameLst>
                                      </p:cBhvr>
                                      <p:to>
                                        <p:strVal val="visible"/>
                                      </p:to>
                                    </p:set>
                                    <p:animEffect transition="in" filter="wipe(left)">
                                      <p:cBhvr>
                                        <p:cTn id="15" dur="500"/>
                                        <p:tgtEl>
                                          <p:spTgt spid="115"/>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16"/>
                                        </p:tgtEl>
                                        <p:attrNameLst>
                                          <p:attrName>style.visibility</p:attrName>
                                        </p:attrNameLst>
                                      </p:cBhvr>
                                      <p:to>
                                        <p:strVal val="visible"/>
                                      </p:to>
                                    </p:set>
                                    <p:animEffect transition="in" filter="wipe(left)">
                                      <p:cBhvr>
                                        <p:cTn id="19" dur="500"/>
                                        <p:tgtEl>
                                          <p:spTgt spid="116"/>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17"/>
                                        </p:tgtEl>
                                        <p:attrNameLst>
                                          <p:attrName>style.visibility</p:attrName>
                                        </p:attrNameLst>
                                      </p:cBhvr>
                                      <p:to>
                                        <p:strVal val="visible"/>
                                      </p:to>
                                    </p:set>
                                    <p:animEffect transition="in" filter="wipe(left)">
                                      <p:cBhvr>
                                        <p:cTn id="23" dur="500"/>
                                        <p:tgtEl>
                                          <p:spTgt spid="117"/>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118"/>
                                        </p:tgtEl>
                                        <p:attrNameLst>
                                          <p:attrName>style.visibility</p:attrName>
                                        </p:attrNameLst>
                                      </p:cBhvr>
                                      <p:to>
                                        <p:strVal val="visible"/>
                                      </p:to>
                                    </p:set>
                                    <p:animEffect transition="in" filter="wipe(left)">
                                      <p:cBhvr>
                                        <p:cTn id="27" dur="500"/>
                                        <p:tgtEl>
                                          <p:spTgt spid="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מציין מיקום של מספר שקופית 5"/>
          <p:cNvSpPr>
            <a:spLocks noGrp="1"/>
          </p:cNvSpPr>
          <p:nvPr>
            <p:ph type="sldNum" sz="quarter" idx="12"/>
          </p:nvPr>
        </p:nvSpPr>
        <p:spPr>
          <a:xfrm>
            <a:off x="129165" y="6496485"/>
            <a:ext cx="336992" cy="301756"/>
          </a:xfrm>
        </p:spPr>
        <p:txBody>
          <a:bodyPr/>
          <a:lstStyle/>
          <a:p>
            <a:fld id="{E1F767F5-0C98-4706-8AFB-FCD5A80B5AF3}" type="slidenum">
              <a:rPr lang="he-IL" sz="1000" b="1" smtClean="0">
                <a:solidFill>
                  <a:schemeClr val="accent1"/>
                </a:solidFill>
              </a:rPr>
              <a:t>20</a:t>
            </a:fld>
            <a:endParaRPr lang="he-IL" sz="1000" b="1" dirty="0">
              <a:solidFill>
                <a:schemeClr val="accent1"/>
              </a:solidFill>
            </a:endParaRPr>
          </a:p>
        </p:txBody>
      </p:sp>
      <p:sp>
        <p:nvSpPr>
          <p:cNvPr id="14" name="TextBox 13"/>
          <p:cNvSpPr txBox="1"/>
          <p:nvPr/>
        </p:nvSpPr>
        <p:spPr>
          <a:xfrm>
            <a:off x="1649286" y="311249"/>
            <a:ext cx="8879325" cy="523220"/>
          </a:xfrm>
          <a:prstGeom prst="rect">
            <a:avLst/>
          </a:prstGeom>
          <a:noFill/>
        </p:spPr>
        <p:txBody>
          <a:bodyPr wrap="square" rtlCol="1">
            <a:spAutoFit/>
          </a:bodyPr>
          <a:lstStyle/>
          <a:p>
            <a:pPr algn="ctr"/>
            <a:r>
              <a:rPr lang="en-US" sz="2800" b="1" dirty="0">
                <a:solidFill>
                  <a:schemeClr val="accent1"/>
                </a:solidFill>
              </a:rPr>
              <a:t>CODE OF ETHICS</a:t>
            </a:r>
            <a:endParaRPr lang="he-IL" sz="2800" b="1" dirty="0">
              <a:solidFill>
                <a:schemeClr val="accent1"/>
              </a:solidFill>
            </a:endParaRPr>
          </a:p>
        </p:txBody>
      </p:sp>
      <p:grpSp>
        <p:nvGrpSpPr>
          <p:cNvPr id="3" name="קבוצה 2"/>
          <p:cNvGrpSpPr/>
          <p:nvPr/>
        </p:nvGrpSpPr>
        <p:grpSpPr>
          <a:xfrm>
            <a:off x="1070470" y="2503566"/>
            <a:ext cx="10051058" cy="3668634"/>
            <a:chOff x="1070470" y="2946397"/>
            <a:chExt cx="10051058" cy="2728686"/>
          </a:xfrm>
        </p:grpSpPr>
        <p:sp>
          <p:nvSpPr>
            <p:cNvPr id="150" name="מלבן 149"/>
            <p:cNvSpPr/>
            <p:nvPr/>
          </p:nvSpPr>
          <p:spPr>
            <a:xfrm>
              <a:off x="1070470" y="2946397"/>
              <a:ext cx="10051058" cy="2728686"/>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en-US" sz="2000" dirty="0"/>
            </a:p>
          </p:txBody>
        </p:sp>
        <p:sp>
          <p:nvSpPr>
            <p:cNvPr id="148" name="TextBox 147"/>
            <p:cNvSpPr txBox="1"/>
            <p:nvPr/>
          </p:nvSpPr>
          <p:spPr>
            <a:xfrm>
              <a:off x="1174268" y="3033042"/>
              <a:ext cx="9798532" cy="2357882"/>
            </a:xfrm>
            <a:prstGeom prst="rect">
              <a:avLst/>
            </a:prstGeom>
            <a:noFill/>
          </p:spPr>
          <p:txBody>
            <a:bodyPr wrap="square" rtlCol="1">
              <a:spAutoFit/>
            </a:bodyPr>
            <a:lstStyle/>
            <a:p>
              <a:pPr marL="342900" indent="-180000" algn="l" rtl="0">
                <a:buClr>
                  <a:schemeClr val="accent2"/>
                </a:buClr>
                <a:buFont typeface="Wingdings" panose="05000000000000000000" pitchFamily="2" charset="2"/>
                <a:buChar char="§"/>
              </a:pPr>
              <a:r>
                <a:rPr lang="en-US" sz="2000" dirty="0">
                  <a:solidFill>
                    <a:schemeClr val="accent3"/>
                  </a:solidFill>
                </a:rPr>
                <a:t>To serve our clients with honesty</a:t>
              </a:r>
            </a:p>
            <a:p>
              <a:pPr marL="342900" indent="-180000" algn="l" rtl="0">
                <a:buClr>
                  <a:schemeClr val="accent2"/>
                </a:buClr>
                <a:buFont typeface="Wingdings" panose="05000000000000000000" pitchFamily="2" charset="2"/>
                <a:buChar char="§"/>
              </a:pPr>
              <a:r>
                <a:rPr lang="en-US" sz="2000" dirty="0">
                  <a:solidFill>
                    <a:schemeClr val="accent3"/>
                  </a:solidFill>
                </a:rPr>
                <a:t>We will only accept assignments for which we are qualified</a:t>
              </a:r>
            </a:p>
            <a:p>
              <a:pPr marL="342900" indent="-180000" algn="l" rtl="0">
                <a:buClr>
                  <a:schemeClr val="accent2"/>
                </a:buClr>
                <a:buFont typeface="Wingdings" panose="05000000000000000000" pitchFamily="2" charset="2"/>
                <a:buChar char="§"/>
              </a:pPr>
              <a:r>
                <a:rPr lang="en-US" sz="2000" dirty="0">
                  <a:solidFill>
                    <a:schemeClr val="accent3"/>
                  </a:solidFill>
                </a:rPr>
                <a:t>We will not discriminate</a:t>
              </a:r>
            </a:p>
            <a:p>
              <a:pPr marL="342900" indent="-180000" algn="l" rtl="0">
                <a:buClr>
                  <a:schemeClr val="accent2"/>
                </a:buClr>
                <a:buFont typeface="Wingdings" panose="05000000000000000000" pitchFamily="2" charset="2"/>
                <a:buChar char="§"/>
              </a:pPr>
              <a:r>
                <a:rPr lang="en-US" sz="2000" dirty="0">
                  <a:solidFill>
                    <a:schemeClr val="accent3"/>
                  </a:solidFill>
                </a:rPr>
                <a:t>We will obey laws and regulations</a:t>
              </a:r>
            </a:p>
            <a:p>
              <a:pPr marL="342900" indent="-180000" algn="l" rtl="0">
                <a:buClr>
                  <a:schemeClr val="accent2"/>
                </a:buClr>
                <a:buFont typeface="Wingdings" panose="05000000000000000000" pitchFamily="2" charset="2"/>
                <a:buChar char="§"/>
              </a:pPr>
              <a:r>
                <a:rPr lang="en-US" sz="2000" dirty="0">
                  <a:solidFill>
                    <a:schemeClr val="accent3"/>
                  </a:solidFill>
                </a:rPr>
                <a:t>We will endeavor to avoid conflicts of interest</a:t>
              </a:r>
            </a:p>
            <a:p>
              <a:pPr marL="342900" indent="-180000" algn="l" rtl="0">
                <a:buClr>
                  <a:schemeClr val="accent2"/>
                </a:buClr>
                <a:buFont typeface="Wingdings" panose="05000000000000000000" pitchFamily="2" charset="2"/>
                <a:buChar char="§"/>
              </a:pPr>
              <a:r>
                <a:rPr lang="en-US" sz="2000" dirty="0">
                  <a:solidFill>
                    <a:schemeClr val="accent3"/>
                  </a:solidFill>
                </a:rPr>
                <a:t>We will only make statements that are truthful</a:t>
              </a:r>
            </a:p>
            <a:p>
              <a:pPr marL="342900" indent="-180000" algn="l" rtl="0">
                <a:buClr>
                  <a:schemeClr val="accent2"/>
                </a:buClr>
                <a:buFont typeface="Wingdings" panose="05000000000000000000" pitchFamily="2" charset="2"/>
                <a:buChar char="§"/>
              </a:pPr>
              <a:r>
                <a:rPr lang="en-US" sz="2000" dirty="0">
                  <a:solidFill>
                    <a:schemeClr val="accent3"/>
                  </a:solidFill>
                </a:rPr>
                <a:t>We will continue to develop our professional knowledge and competency</a:t>
              </a:r>
            </a:p>
            <a:p>
              <a:pPr marL="342900" indent="-180000" algn="l" rtl="0">
                <a:buClr>
                  <a:schemeClr val="accent2"/>
                </a:buClr>
                <a:buFont typeface="Wingdings" panose="05000000000000000000" pitchFamily="2" charset="2"/>
                <a:buChar char="§"/>
              </a:pPr>
              <a:r>
                <a:rPr lang="en-US" sz="2000" dirty="0">
                  <a:solidFill>
                    <a:schemeClr val="accent3"/>
                  </a:solidFill>
                </a:rPr>
                <a:t>Our employment terms are all according to state law</a:t>
              </a:r>
            </a:p>
            <a:p>
              <a:pPr marL="342900" indent="-180000" algn="l" rtl="0">
                <a:buClr>
                  <a:schemeClr val="accent2"/>
                </a:buClr>
                <a:buFont typeface="Wingdings" panose="05000000000000000000" pitchFamily="2" charset="2"/>
                <a:buChar char="§"/>
              </a:pPr>
              <a:r>
                <a:rPr lang="en-US" sz="2000" dirty="0">
                  <a:solidFill>
                    <a:schemeClr val="accent3"/>
                  </a:solidFill>
                </a:rPr>
                <a:t>We favor women employment</a:t>
              </a:r>
            </a:p>
            <a:p>
              <a:pPr marL="342900" indent="-180000" algn="l" rtl="0">
                <a:buClr>
                  <a:schemeClr val="accent2"/>
                </a:buClr>
                <a:buFont typeface="Wingdings" panose="05000000000000000000" pitchFamily="2" charset="2"/>
                <a:buChar char="§"/>
              </a:pPr>
              <a:r>
                <a:rPr lang="en-US" sz="2000" dirty="0">
                  <a:solidFill>
                    <a:schemeClr val="accent3"/>
                  </a:solidFill>
                </a:rPr>
                <a:t>We welcome disabled employees</a:t>
              </a:r>
              <a:endParaRPr lang="he-IL" sz="2000" dirty="0">
                <a:solidFill>
                  <a:schemeClr val="accent3"/>
                </a:solidFill>
              </a:endParaRPr>
            </a:p>
          </p:txBody>
        </p:sp>
      </p:grpSp>
      <p:grpSp>
        <p:nvGrpSpPr>
          <p:cNvPr id="15" name="קבוצה 14"/>
          <p:cNvGrpSpPr/>
          <p:nvPr/>
        </p:nvGrpSpPr>
        <p:grpSpPr>
          <a:xfrm>
            <a:off x="690144" y="751704"/>
            <a:ext cx="10807829" cy="145493"/>
            <a:chOff x="690144" y="751704"/>
            <a:chExt cx="10807829" cy="145493"/>
          </a:xfrm>
        </p:grpSpPr>
        <p:sp>
          <p:nvSpPr>
            <p:cNvPr id="16" name="מלבן 15"/>
            <p:cNvSpPr/>
            <p:nvPr/>
          </p:nvSpPr>
          <p:spPr>
            <a:xfrm rot="5400000">
              <a:off x="6020175" y="751704"/>
              <a:ext cx="145493" cy="1454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17" name="קבוצה 16"/>
            <p:cNvGrpSpPr/>
            <p:nvPr/>
          </p:nvGrpSpPr>
          <p:grpSpPr>
            <a:xfrm>
              <a:off x="690144" y="827316"/>
              <a:ext cx="10807829" cy="0"/>
              <a:chOff x="687486" y="827316"/>
              <a:chExt cx="10807829" cy="0"/>
            </a:xfrm>
          </p:grpSpPr>
          <p:cxnSp>
            <p:nvCxnSpPr>
              <p:cNvPr id="18" name="מחבר ישר 17"/>
              <p:cNvCxnSpPr/>
              <p:nvPr/>
            </p:nvCxnSpPr>
            <p:spPr>
              <a:xfrm flipH="1">
                <a:off x="687486"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מחבר ישר 18"/>
              <p:cNvCxnSpPr/>
              <p:nvPr/>
            </p:nvCxnSpPr>
            <p:spPr>
              <a:xfrm flipH="1">
                <a:off x="6270171"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nvGrpSpPr>
          <p:cNvPr id="2" name="קבוצה 1"/>
          <p:cNvGrpSpPr/>
          <p:nvPr/>
        </p:nvGrpSpPr>
        <p:grpSpPr>
          <a:xfrm>
            <a:off x="1067047" y="897199"/>
            <a:ext cx="10054481" cy="1606366"/>
            <a:chOff x="1067047" y="1424728"/>
            <a:chExt cx="10054481" cy="1521669"/>
          </a:xfrm>
        </p:grpSpPr>
        <p:sp>
          <p:nvSpPr>
            <p:cNvPr id="149" name="מלבן 148"/>
            <p:cNvSpPr/>
            <p:nvPr/>
          </p:nvSpPr>
          <p:spPr>
            <a:xfrm>
              <a:off x="1070470" y="1424728"/>
              <a:ext cx="10051058" cy="15216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r>
                <a:rPr lang="en-US" sz="2400" dirty="0"/>
                <a:t>WE BELIEVE THE END DOES NOT ALWAYS JUSTIFY THE MEANS. </a:t>
              </a:r>
              <a:br>
                <a:rPr lang="en-US" sz="2400" dirty="0"/>
              </a:br>
              <a:r>
                <a:rPr lang="en-US" sz="2400" dirty="0"/>
                <a:t>IN THIS RESPECT, WE HOLD OURSELVES TO A HIGH ETHICAL STANDARD OF HONESTY, RESPONSIBILITY AND RESPECT</a:t>
              </a:r>
            </a:p>
          </p:txBody>
        </p:sp>
        <p:cxnSp>
          <p:nvCxnSpPr>
            <p:cNvPr id="20" name="מחבר ישר 19"/>
            <p:cNvCxnSpPr/>
            <p:nvPr/>
          </p:nvCxnSpPr>
          <p:spPr>
            <a:xfrm>
              <a:off x="1067047" y="1446750"/>
              <a:ext cx="10044000"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47818831"/>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up)">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קבוצה 10"/>
          <p:cNvGrpSpPr/>
          <p:nvPr/>
        </p:nvGrpSpPr>
        <p:grpSpPr>
          <a:xfrm>
            <a:off x="0" y="1519320"/>
            <a:ext cx="12204000" cy="1933719"/>
            <a:chOff x="0" y="1519320"/>
            <a:chExt cx="12204000" cy="1933719"/>
          </a:xfrm>
        </p:grpSpPr>
        <p:sp>
          <p:nvSpPr>
            <p:cNvPr id="3" name="מלבן 2"/>
            <p:cNvSpPr/>
            <p:nvPr/>
          </p:nvSpPr>
          <p:spPr>
            <a:xfrm>
              <a:off x="0" y="1533834"/>
              <a:ext cx="12192001" cy="19192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cxnSp>
          <p:nvCxnSpPr>
            <p:cNvPr id="6" name="מחבר ישר 5"/>
            <p:cNvCxnSpPr/>
            <p:nvPr/>
          </p:nvCxnSpPr>
          <p:spPr>
            <a:xfrm>
              <a:off x="0" y="1519320"/>
              <a:ext cx="12204000"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53" name="מלבן 152"/>
          <p:cNvSpPr/>
          <p:nvPr/>
        </p:nvSpPr>
        <p:spPr>
          <a:xfrm>
            <a:off x="6338628" y="2664572"/>
            <a:ext cx="4436399" cy="3284889"/>
          </a:xfrm>
          <a:prstGeom prst="rect">
            <a:avLst/>
          </a:prstGeom>
          <a:solidFill>
            <a:schemeClr val="bg1"/>
          </a:solidFill>
          <a:ln>
            <a:noFill/>
          </a:ln>
          <a:effectLst>
            <a:innerShdw blurRad="114300">
              <a:prstClr val="black">
                <a:alpha val="41000"/>
              </a:prstClr>
            </a:innerShdw>
          </a:effectLst>
        </p:spPr>
        <p:style>
          <a:lnRef idx="2">
            <a:schemeClr val="accent1">
              <a:shade val="50000"/>
            </a:schemeClr>
          </a:lnRef>
          <a:fillRef idx="1">
            <a:schemeClr val="accent1"/>
          </a:fillRef>
          <a:effectRef idx="0">
            <a:schemeClr val="accent1"/>
          </a:effectRef>
          <a:fontRef idx="minor">
            <a:schemeClr val="lt1"/>
          </a:fontRef>
        </p:style>
        <p:txBody>
          <a:bodyPr tIns="900000" rtlCol="1" anchor="t"/>
          <a:lstStyle/>
          <a:p>
            <a:pPr algn="ctr" rtl="0"/>
            <a:r>
              <a:rPr lang="en-US" sz="2000" b="1" dirty="0">
                <a:solidFill>
                  <a:schemeClr val="accent3"/>
                </a:solidFill>
              </a:rPr>
              <a:t>STEVEN SENTER </a:t>
            </a:r>
          </a:p>
          <a:p>
            <a:pPr algn="ctr" rtl="0"/>
            <a:r>
              <a:rPr lang="en-US" dirty="0">
                <a:solidFill>
                  <a:schemeClr val="accent3"/>
                </a:solidFill>
              </a:rPr>
              <a:t>PRESIDENT &amp; CEO</a:t>
            </a:r>
            <a:br>
              <a:rPr lang="en-US" dirty="0">
                <a:solidFill>
                  <a:schemeClr val="accent3"/>
                </a:solidFill>
              </a:rPr>
            </a:br>
            <a:endParaRPr lang="en-US" dirty="0">
              <a:solidFill>
                <a:schemeClr val="accent3"/>
              </a:solidFill>
            </a:endParaRPr>
          </a:p>
          <a:p>
            <a:pPr algn="ctr" rtl="0"/>
            <a:r>
              <a:rPr lang="en-US" dirty="0">
                <a:solidFill>
                  <a:schemeClr val="accent3"/>
                </a:solidFill>
              </a:rPr>
              <a:t>Steven filled key positions in global leading companies for 20 years. He is an expert in financing and managing large and complex projects worldwide</a:t>
            </a:r>
          </a:p>
          <a:p>
            <a:pPr algn="ctr" rtl="0"/>
            <a:r>
              <a:rPr lang="en-US" dirty="0">
                <a:solidFill>
                  <a:schemeClr val="accent3"/>
                </a:solidFill>
              </a:rPr>
              <a:t>.</a:t>
            </a:r>
          </a:p>
        </p:txBody>
      </p:sp>
      <p:pic>
        <p:nvPicPr>
          <p:cNvPr id="149" name="תמונה 148"/>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901354" y="1693488"/>
            <a:ext cx="1307123" cy="1541791"/>
          </a:xfrm>
          <a:prstGeom prst="rect">
            <a:avLst/>
          </a:prstGeom>
          <a:ln w="3175">
            <a:noFill/>
          </a:ln>
          <a:effectLst>
            <a:outerShdw blurRad="50800" dist="38100" dir="5400000" algn="t" rotWithShape="0">
              <a:prstClr val="black">
                <a:alpha val="40000"/>
              </a:prstClr>
            </a:outerShdw>
          </a:effectLst>
        </p:spPr>
      </p:pic>
      <p:sp>
        <p:nvSpPr>
          <p:cNvPr id="151" name="מלבן 150"/>
          <p:cNvSpPr/>
          <p:nvPr/>
        </p:nvSpPr>
        <p:spPr>
          <a:xfrm>
            <a:off x="1392200" y="2664572"/>
            <a:ext cx="4436399" cy="3284889"/>
          </a:xfrm>
          <a:prstGeom prst="rect">
            <a:avLst/>
          </a:prstGeom>
          <a:solidFill>
            <a:schemeClr val="bg1"/>
          </a:solidFill>
          <a:ln>
            <a:noFill/>
          </a:ln>
          <a:effectLst>
            <a:innerShdw blurRad="114300">
              <a:prstClr val="black">
                <a:alpha val="41000"/>
              </a:prstClr>
            </a:innerShdw>
          </a:effectLst>
        </p:spPr>
        <p:style>
          <a:lnRef idx="2">
            <a:schemeClr val="accent1">
              <a:shade val="50000"/>
            </a:schemeClr>
          </a:lnRef>
          <a:fillRef idx="1">
            <a:schemeClr val="accent1"/>
          </a:fillRef>
          <a:effectRef idx="0">
            <a:schemeClr val="accent1"/>
          </a:effectRef>
          <a:fontRef idx="minor">
            <a:schemeClr val="lt1"/>
          </a:fontRef>
        </p:style>
        <p:txBody>
          <a:bodyPr tIns="900000" rtlCol="1" anchor="t"/>
          <a:lstStyle/>
          <a:p>
            <a:pPr algn="ctr" rtl="0"/>
            <a:r>
              <a:rPr lang="en-US" sz="2000" b="1" dirty="0">
                <a:solidFill>
                  <a:schemeClr val="accent3"/>
                </a:solidFill>
              </a:rPr>
              <a:t>ITAY GRINSPAN</a:t>
            </a:r>
          </a:p>
          <a:p>
            <a:pPr algn="ctr" rtl="0"/>
            <a:r>
              <a:rPr lang="en-US" sz="2000" dirty="0">
                <a:solidFill>
                  <a:schemeClr val="accent3"/>
                </a:solidFill>
              </a:rPr>
              <a:t>CHAIRMAN</a:t>
            </a:r>
            <a:r>
              <a:rPr lang="en-US" dirty="0">
                <a:solidFill>
                  <a:schemeClr val="accent3"/>
                </a:solidFill>
              </a:rPr>
              <a:t/>
            </a:r>
            <a:br>
              <a:rPr lang="en-US" dirty="0">
                <a:solidFill>
                  <a:schemeClr val="accent3"/>
                </a:solidFill>
              </a:rPr>
            </a:br>
            <a:endParaRPr lang="en-US" dirty="0">
              <a:solidFill>
                <a:schemeClr val="accent3"/>
              </a:solidFill>
            </a:endParaRPr>
          </a:p>
          <a:p>
            <a:pPr algn="ctr" rtl="0"/>
            <a:r>
              <a:rPr lang="en-US" dirty="0" err="1">
                <a:solidFill>
                  <a:schemeClr val="accent3"/>
                </a:solidFill>
              </a:rPr>
              <a:t>Itay</a:t>
            </a:r>
            <a:r>
              <a:rPr lang="en-US" dirty="0">
                <a:solidFill>
                  <a:schemeClr val="accent3"/>
                </a:solidFill>
              </a:rPr>
              <a:t> has over 15 years of experience in various financial positions in both private and publicly owned companies</a:t>
            </a:r>
          </a:p>
        </p:txBody>
      </p:sp>
      <p:pic>
        <p:nvPicPr>
          <p:cNvPr id="23" name="תמונה 2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98640" y="1693488"/>
            <a:ext cx="1139960" cy="1585020"/>
          </a:xfrm>
          <a:prstGeom prst="rect">
            <a:avLst/>
          </a:prstGeom>
        </p:spPr>
      </p:pic>
      <p:sp>
        <p:nvSpPr>
          <p:cNvPr id="13" name="מציין מיקום של מספר שקופית 5"/>
          <p:cNvSpPr>
            <a:spLocks noGrp="1"/>
          </p:cNvSpPr>
          <p:nvPr>
            <p:ph type="sldNum" sz="quarter" idx="12"/>
          </p:nvPr>
        </p:nvSpPr>
        <p:spPr>
          <a:xfrm>
            <a:off x="129165" y="6496485"/>
            <a:ext cx="336992" cy="301756"/>
          </a:xfrm>
        </p:spPr>
        <p:txBody>
          <a:bodyPr/>
          <a:lstStyle/>
          <a:p>
            <a:fld id="{E1F767F5-0C98-4706-8AFB-FCD5A80B5AF3}" type="slidenum">
              <a:rPr lang="he-IL" sz="1000" b="1" smtClean="0">
                <a:solidFill>
                  <a:schemeClr val="accent1"/>
                </a:solidFill>
              </a:rPr>
              <a:t>21</a:t>
            </a:fld>
            <a:endParaRPr lang="he-IL" sz="1000" b="1" dirty="0">
              <a:solidFill>
                <a:schemeClr val="accent1"/>
              </a:solidFill>
            </a:endParaRPr>
          </a:p>
        </p:txBody>
      </p:sp>
      <p:sp>
        <p:nvSpPr>
          <p:cNvPr id="17" name="TextBox 16"/>
          <p:cNvSpPr txBox="1"/>
          <p:nvPr/>
        </p:nvSpPr>
        <p:spPr>
          <a:xfrm>
            <a:off x="1649286" y="311249"/>
            <a:ext cx="8879325" cy="523220"/>
          </a:xfrm>
          <a:prstGeom prst="rect">
            <a:avLst/>
          </a:prstGeom>
          <a:noFill/>
        </p:spPr>
        <p:txBody>
          <a:bodyPr wrap="square" rtlCol="1">
            <a:spAutoFit/>
          </a:bodyPr>
          <a:lstStyle/>
          <a:p>
            <a:r>
              <a:rPr lang="en-US" sz="2800" b="1" dirty="0">
                <a:solidFill>
                  <a:schemeClr val="accent1"/>
                </a:solidFill>
              </a:rPr>
              <a:t>MANAGING TEAM – SHTANG INTERNATIONAL</a:t>
            </a:r>
            <a:endParaRPr lang="he-IL" sz="2800" b="1" dirty="0">
              <a:solidFill>
                <a:schemeClr val="accent1"/>
              </a:solidFill>
            </a:endParaRPr>
          </a:p>
        </p:txBody>
      </p:sp>
      <p:grpSp>
        <p:nvGrpSpPr>
          <p:cNvPr id="18" name="קבוצה 17"/>
          <p:cNvGrpSpPr/>
          <p:nvPr/>
        </p:nvGrpSpPr>
        <p:grpSpPr>
          <a:xfrm>
            <a:off x="690144" y="751704"/>
            <a:ext cx="10807829" cy="145493"/>
            <a:chOff x="690144" y="751704"/>
            <a:chExt cx="10807829" cy="145493"/>
          </a:xfrm>
        </p:grpSpPr>
        <p:sp>
          <p:nvSpPr>
            <p:cNvPr id="19" name="מלבן 18"/>
            <p:cNvSpPr/>
            <p:nvPr/>
          </p:nvSpPr>
          <p:spPr>
            <a:xfrm rot="5400000">
              <a:off x="6020175" y="751704"/>
              <a:ext cx="145493" cy="1454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20" name="קבוצה 19"/>
            <p:cNvGrpSpPr/>
            <p:nvPr/>
          </p:nvGrpSpPr>
          <p:grpSpPr>
            <a:xfrm>
              <a:off x="690144" y="827316"/>
              <a:ext cx="10807829" cy="0"/>
              <a:chOff x="687486" y="827316"/>
              <a:chExt cx="10807829" cy="0"/>
            </a:xfrm>
          </p:grpSpPr>
          <p:cxnSp>
            <p:nvCxnSpPr>
              <p:cNvPr id="21" name="מחבר ישר 20"/>
              <p:cNvCxnSpPr/>
              <p:nvPr/>
            </p:nvCxnSpPr>
            <p:spPr>
              <a:xfrm flipH="1">
                <a:off x="687486"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מחבר ישר 21"/>
              <p:cNvCxnSpPr/>
              <p:nvPr/>
            </p:nvCxnSpPr>
            <p:spPr>
              <a:xfrm flipH="1">
                <a:off x="6270171"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659993408"/>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49286" y="311249"/>
            <a:ext cx="8879325" cy="523220"/>
          </a:xfrm>
          <a:prstGeom prst="rect">
            <a:avLst/>
          </a:prstGeom>
          <a:noFill/>
        </p:spPr>
        <p:txBody>
          <a:bodyPr wrap="square" rtlCol="1">
            <a:spAutoFit/>
          </a:bodyPr>
          <a:lstStyle/>
          <a:p>
            <a:pPr algn="ctr"/>
            <a:r>
              <a:rPr lang="en-US" sz="2800" b="1" dirty="0">
                <a:solidFill>
                  <a:schemeClr val="accent1"/>
                </a:solidFill>
              </a:rPr>
              <a:t>OUR TEAM</a:t>
            </a:r>
            <a:endParaRPr lang="he-IL" sz="2800" b="1" dirty="0">
              <a:solidFill>
                <a:schemeClr val="accent1"/>
              </a:solidFill>
            </a:endParaRPr>
          </a:p>
        </p:txBody>
      </p:sp>
      <p:grpSp>
        <p:nvGrpSpPr>
          <p:cNvPr id="5" name="קבוצה 4"/>
          <p:cNvGrpSpPr/>
          <p:nvPr/>
        </p:nvGrpSpPr>
        <p:grpSpPr>
          <a:xfrm>
            <a:off x="690144" y="751704"/>
            <a:ext cx="10807829" cy="145493"/>
            <a:chOff x="690144" y="751704"/>
            <a:chExt cx="10807829" cy="145493"/>
          </a:xfrm>
        </p:grpSpPr>
        <p:sp>
          <p:nvSpPr>
            <p:cNvPr id="6" name="מלבן 5"/>
            <p:cNvSpPr/>
            <p:nvPr/>
          </p:nvSpPr>
          <p:spPr>
            <a:xfrm rot="5400000">
              <a:off x="6020175" y="751704"/>
              <a:ext cx="145493" cy="1454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7" name="קבוצה 6"/>
            <p:cNvGrpSpPr/>
            <p:nvPr/>
          </p:nvGrpSpPr>
          <p:grpSpPr>
            <a:xfrm>
              <a:off x="690144" y="827316"/>
              <a:ext cx="10807829" cy="0"/>
              <a:chOff x="687486" y="827316"/>
              <a:chExt cx="10807829" cy="0"/>
            </a:xfrm>
          </p:grpSpPr>
          <p:cxnSp>
            <p:nvCxnSpPr>
              <p:cNvPr id="8" name="מחבר ישר 7"/>
              <p:cNvCxnSpPr/>
              <p:nvPr/>
            </p:nvCxnSpPr>
            <p:spPr>
              <a:xfrm flipH="1">
                <a:off x="687486"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מחבר ישר 8"/>
              <p:cNvCxnSpPr/>
              <p:nvPr/>
            </p:nvCxnSpPr>
            <p:spPr>
              <a:xfrm flipH="1">
                <a:off x="6270171"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pic>
        <p:nvPicPr>
          <p:cNvPr id="11" name="תמונה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664880" y="1091855"/>
            <a:ext cx="1600971" cy="2390556"/>
          </a:xfrm>
          <a:prstGeom prst="rect">
            <a:avLst/>
          </a:prstGeom>
          <a:ln w="3175">
            <a:noFill/>
          </a:ln>
          <a:effectLst>
            <a:outerShdw blurRad="50800" dist="38100" dir="5400000" algn="t" rotWithShape="0">
              <a:prstClr val="black">
                <a:alpha val="40000"/>
              </a:prstClr>
            </a:outerShdw>
          </a:effectLst>
        </p:spPr>
      </p:pic>
      <p:pic>
        <p:nvPicPr>
          <p:cNvPr id="15" name="תמונה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81753" y="1530737"/>
            <a:ext cx="1774642" cy="2485073"/>
          </a:xfrm>
          <a:prstGeom prst="rect">
            <a:avLst/>
          </a:prstGeom>
          <a:ln w="3175">
            <a:noFill/>
          </a:ln>
          <a:effectLst>
            <a:outerShdw blurRad="50800" dist="38100" dir="5400000" algn="t" rotWithShape="0">
              <a:prstClr val="black">
                <a:alpha val="40000"/>
              </a:prstClr>
            </a:outerShdw>
          </a:effectLst>
        </p:spPr>
      </p:pic>
      <p:pic>
        <p:nvPicPr>
          <p:cNvPr id="19" name="תמונה 1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89913" y="3429001"/>
            <a:ext cx="1720195" cy="2407140"/>
          </a:xfrm>
          <a:prstGeom prst="rect">
            <a:avLst/>
          </a:prstGeom>
          <a:ln w="3175">
            <a:noFill/>
          </a:ln>
          <a:effectLst>
            <a:outerShdw blurRad="50800" dist="38100" dir="5400000" algn="t" rotWithShape="0">
              <a:prstClr val="black">
                <a:alpha val="40000"/>
              </a:prstClr>
            </a:outerShdw>
          </a:effectLst>
        </p:spPr>
      </p:pic>
      <p:pic>
        <p:nvPicPr>
          <p:cNvPr id="25" name="תמונה 2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81753" y="4150843"/>
            <a:ext cx="1774642" cy="2485074"/>
          </a:xfrm>
          <a:prstGeom prst="rect">
            <a:avLst/>
          </a:prstGeom>
          <a:ln w="3175">
            <a:noFill/>
          </a:ln>
          <a:effectLst>
            <a:outerShdw blurRad="50800" dist="38100" dir="5400000" algn="t" rotWithShape="0">
              <a:prstClr val="black">
                <a:alpha val="40000"/>
              </a:prstClr>
            </a:outerShdw>
          </a:effectLst>
        </p:spPr>
      </p:pic>
      <p:pic>
        <p:nvPicPr>
          <p:cNvPr id="27" name="תמונה 2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73098" y="1090904"/>
            <a:ext cx="1757961" cy="2461627"/>
          </a:xfrm>
          <a:prstGeom prst="rect">
            <a:avLst/>
          </a:prstGeom>
          <a:ln w="3175">
            <a:noFill/>
          </a:ln>
          <a:effectLst>
            <a:outerShdw blurRad="50800" dist="38100" dir="5400000" algn="t" rotWithShape="0">
              <a:prstClr val="black">
                <a:alpha val="40000"/>
              </a:prstClr>
            </a:outerShdw>
          </a:effectLst>
        </p:spPr>
      </p:pic>
      <p:pic>
        <p:nvPicPr>
          <p:cNvPr id="29" name="תמונה 28"/>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270392" y="3667690"/>
            <a:ext cx="1760667" cy="2465390"/>
          </a:xfrm>
          <a:prstGeom prst="rect">
            <a:avLst/>
          </a:prstGeom>
          <a:ln w="3175">
            <a:noFill/>
          </a:ln>
          <a:effectLst>
            <a:outerShdw blurRad="50800" dist="38100" dir="5400000" algn="t" rotWithShape="0">
              <a:prstClr val="black">
                <a:alpha val="40000"/>
              </a:prstClr>
            </a:outerShdw>
          </a:effectLst>
        </p:spPr>
      </p:pic>
      <p:pic>
        <p:nvPicPr>
          <p:cNvPr id="35" name="תמונה 34"/>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632710" y="3552531"/>
            <a:ext cx="1633141" cy="2286000"/>
          </a:xfrm>
          <a:prstGeom prst="rect">
            <a:avLst/>
          </a:prstGeom>
          <a:ln w="3175">
            <a:noFill/>
          </a:ln>
          <a:effectLst>
            <a:outerShdw blurRad="50800" dist="38100" dir="5400000" algn="t" rotWithShape="0">
              <a:prstClr val="black">
                <a:alpha val="40000"/>
              </a:prstClr>
            </a:outerShdw>
          </a:effectLst>
        </p:spPr>
      </p:pic>
      <p:pic>
        <p:nvPicPr>
          <p:cNvPr id="37" name="תמונה 36"/>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389913" y="897198"/>
            <a:ext cx="1720195" cy="2408110"/>
          </a:xfrm>
          <a:prstGeom prst="rect">
            <a:avLst/>
          </a:prstGeom>
          <a:ln w="3175">
            <a:no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439499260"/>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תמונה 1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35646" y="1699587"/>
            <a:ext cx="2565460" cy="3508653"/>
          </a:xfrm>
          <a:prstGeom prst="rect">
            <a:avLst/>
          </a:prstGeom>
          <a:noFill/>
          <a:ln>
            <a:noFill/>
          </a:ln>
        </p:spPr>
      </p:pic>
      <p:sp>
        <p:nvSpPr>
          <p:cNvPr id="5" name="מלבן 4"/>
          <p:cNvSpPr/>
          <p:nvPr/>
        </p:nvSpPr>
        <p:spPr>
          <a:xfrm>
            <a:off x="1" y="1699587"/>
            <a:ext cx="235646" cy="3508653"/>
          </a:xfrm>
          <a:prstGeom prst="rect">
            <a:avLst/>
          </a:prstGeom>
          <a:solidFill>
            <a:schemeClr val="accent2"/>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9" name="מלבן 18"/>
          <p:cNvSpPr/>
          <p:nvPr/>
        </p:nvSpPr>
        <p:spPr>
          <a:xfrm>
            <a:off x="2801106" y="1699587"/>
            <a:ext cx="8839351" cy="3508653"/>
          </a:xfrm>
          <a:prstGeom prst="rect">
            <a:avLst/>
          </a:prstGeom>
          <a:solidFill>
            <a:schemeClr val="accent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indent="-180000" algn="l" rtl="0">
              <a:spcBef>
                <a:spcPts val="1200"/>
              </a:spcBef>
              <a:buClr>
                <a:schemeClr val="accent2"/>
              </a:buClr>
              <a:buFont typeface="Wingdings" panose="05000000000000000000" pitchFamily="2" charset="2"/>
              <a:buChar char="§"/>
            </a:pPr>
            <a:r>
              <a:rPr lang="en-US" altLang="en-US" dirty="0">
                <a:cs typeface="Arial" panose="020B0604020202020204" pitchFamily="34" charset="0"/>
              </a:rPr>
              <a:t>Managed dozens of infrastructure project in more than 20 countries</a:t>
            </a:r>
          </a:p>
          <a:p>
            <a:pPr marL="342900" indent="-180000" algn="l" rtl="0">
              <a:spcBef>
                <a:spcPts val="1200"/>
              </a:spcBef>
              <a:buClr>
                <a:schemeClr val="accent2"/>
              </a:buClr>
              <a:buFont typeface="Wingdings" panose="05000000000000000000" pitchFamily="2" charset="2"/>
              <a:buChar char="§"/>
            </a:pPr>
            <a:r>
              <a:rPr lang="en-US" altLang="en-US" dirty="0">
                <a:cs typeface="Arial" panose="020B0604020202020204" pitchFamily="34" charset="0"/>
              </a:rPr>
              <a:t>Vast experience in the fields of water ,energy and security </a:t>
            </a:r>
          </a:p>
          <a:p>
            <a:pPr marL="342900" indent="-180000" algn="l" rtl="0">
              <a:spcBef>
                <a:spcPts val="1200"/>
              </a:spcBef>
              <a:buClr>
                <a:schemeClr val="accent2"/>
              </a:buClr>
              <a:buFont typeface="Wingdings" panose="05000000000000000000" pitchFamily="2" charset="2"/>
              <a:buChar char="§"/>
            </a:pPr>
            <a:r>
              <a:rPr lang="en-US" altLang="en-US" dirty="0">
                <a:cs typeface="Arial" panose="020B0604020202020204" pitchFamily="34" charset="0"/>
              </a:rPr>
              <a:t>CPA &amp; BA in Economy and Business Management </a:t>
            </a:r>
          </a:p>
          <a:p>
            <a:pPr marL="342900" indent="-180000" algn="l" rtl="0">
              <a:spcBef>
                <a:spcPts val="1200"/>
              </a:spcBef>
              <a:buClr>
                <a:schemeClr val="accent2"/>
              </a:buClr>
              <a:buFont typeface="Wingdings" panose="05000000000000000000" pitchFamily="2" charset="2"/>
              <a:buChar char="§"/>
            </a:pPr>
            <a:r>
              <a:rPr lang="en-US" altLang="en-US" dirty="0">
                <a:cs typeface="Arial" panose="020B0604020202020204" pitchFamily="34" charset="0"/>
              </a:rPr>
              <a:t>Extensive international experience – mostly in Africa, Asia  and Latin America</a:t>
            </a:r>
          </a:p>
          <a:p>
            <a:pPr marL="342900" indent="-180000" algn="l" rtl="0">
              <a:spcBef>
                <a:spcPts val="1200"/>
              </a:spcBef>
              <a:buClr>
                <a:schemeClr val="accent2"/>
              </a:buClr>
              <a:buFont typeface="Wingdings" panose="05000000000000000000" pitchFamily="2" charset="2"/>
              <a:buChar char="§"/>
            </a:pPr>
            <a:r>
              <a:rPr lang="en-US" altLang="en-US" dirty="0">
                <a:cs typeface="Arial" panose="020B0604020202020204" pitchFamily="34" charset="0"/>
              </a:rPr>
              <a:t>Extensive international financing experience in structured finance &amp; project finance - raised Over 1 billion $ for projects all over the globe</a:t>
            </a:r>
          </a:p>
          <a:p>
            <a:pPr marL="342900" indent="-180000" algn="l" rtl="0">
              <a:spcBef>
                <a:spcPts val="1200"/>
              </a:spcBef>
              <a:buClr>
                <a:schemeClr val="accent2"/>
              </a:buClr>
              <a:buFont typeface="Wingdings" panose="05000000000000000000" pitchFamily="2" charset="2"/>
              <a:buChar char="§"/>
            </a:pPr>
            <a:r>
              <a:rPr lang="en-US" altLang="en-US" dirty="0">
                <a:cs typeface="Arial" panose="020B0604020202020204" pitchFamily="34" charset="0"/>
              </a:rPr>
              <a:t>Business oriented – M&amp;A and Business Development</a:t>
            </a:r>
          </a:p>
          <a:p>
            <a:pPr marL="342900" indent="-180000" algn="l" rtl="0">
              <a:spcBef>
                <a:spcPts val="1200"/>
              </a:spcBef>
              <a:buClr>
                <a:schemeClr val="accent2"/>
              </a:buClr>
              <a:buFont typeface="Wingdings" panose="05000000000000000000" pitchFamily="2" charset="2"/>
              <a:buChar char="§"/>
            </a:pPr>
            <a:r>
              <a:rPr lang="en-US" altLang="en-US" dirty="0">
                <a:cs typeface="Arial" panose="020B0604020202020204" pitchFamily="34" charset="0"/>
              </a:rPr>
              <a:t>Hebrew, English , Spanish – Excellent – Mother tongue level</a:t>
            </a:r>
          </a:p>
        </p:txBody>
      </p:sp>
      <p:sp>
        <p:nvSpPr>
          <p:cNvPr id="13" name="מציין מיקום של מספר שקופית 5"/>
          <p:cNvSpPr>
            <a:spLocks noGrp="1"/>
          </p:cNvSpPr>
          <p:nvPr>
            <p:ph type="sldNum" sz="quarter" idx="12"/>
          </p:nvPr>
        </p:nvSpPr>
        <p:spPr>
          <a:xfrm>
            <a:off x="129165" y="6496485"/>
            <a:ext cx="336992" cy="301756"/>
          </a:xfrm>
        </p:spPr>
        <p:txBody>
          <a:bodyPr/>
          <a:lstStyle/>
          <a:p>
            <a:fld id="{E1F767F5-0C98-4706-8AFB-FCD5A80B5AF3}" type="slidenum">
              <a:rPr lang="he-IL" sz="1000" b="1" smtClean="0">
                <a:solidFill>
                  <a:schemeClr val="accent1"/>
                </a:solidFill>
              </a:rPr>
              <a:t>23</a:t>
            </a:fld>
            <a:endParaRPr lang="he-IL" sz="1000" b="1" dirty="0">
              <a:solidFill>
                <a:schemeClr val="accent1"/>
              </a:solidFill>
            </a:endParaRPr>
          </a:p>
        </p:txBody>
      </p:sp>
      <p:sp>
        <p:nvSpPr>
          <p:cNvPr id="14" name="TextBox 13"/>
          <p:cNvSpPr txBox="1"/>
          <p:nvPr/>
        </p:nvSpPr>
        <p:spPr>
          <a:xfrm>
            <a:off x="975860" y="311249"/>
            <a:ext cx="10227172" cy="523220"/>
          </a:xfrm>
          <a:prstGeom prst="rect">
            <a:avLst/>
          </a:prstGeom>
          <a:noFill/>
        </p:spPr>
        <p:txBody>
          <a:bodyPr wrap="square" rtlCol="1">
            <a:spAutoFit/>
          </a:bodyPr>
          <a:lstStyle/>
          <a:p>
            <a:pPr algn="ctr" rtl="0"/>
            <a:r>
              <a:rPr lang="en-US" sz="2800" b="1" dirty="0">
                <a:solidFill>
                  <a:schemeClr val="accent1"/>
                </a:solidFill>
              </a:rPr>
              <a:t>STEVEN SENTER </a:t>
            </a:r>
            <a:r>
              <a:rPr lang="en-US" altLang="en-US" sz="2400" dirty="0">
                <a:solidFill>
                  <a:schemeClr val="accent1"/>
                </a:solidFill>
                <a:cs typeface="Arial" panose="020B0604020202020204" pitchFamily="34" charset="0"/>
              </a:rPr>
              <a:t>CEO – </a:t>
            </a:r>
            <a:r>
              <a:rPr lang="en-US" altLang="en-US" sz="2400" b="1" dirty="0">
                <a:solidFill>
                  <a:schemeClr val="accent1"/>
                </a:solidFill>
                <a:cs typeface="Arial" panose="020B0604020202020204" pitchFamily="34" charset="0"/>
              </a:rPr>
              <a:t>SHTANG INTERNATIONAL</a:t>
            </a:r>
          </a:p>
        </p:txBody>
      </p:sp>
      <p:grpSp>
        <p:nvGrpSpPr>
          <p:cNvPr id="15" name="קבוצה 14"/>
          <p:cNvGrpSpPr/>
          <p:nvPr/>
        </p:nvGrpSpPr>
        <p:grpSpPr>
          <a:xfrm>
            <a:off x="690144" y="751704"/>
            <a:ext cx="10807829" cy="145493"/>
            <a:chOff x="690144" y="751704"/>
            <a:chExt cx="10807829" cy="145493"/>
          </a:xfrm>
        </p:grpSpPr>
        <p:sp>
          <p:nvSpPr>
            <p:cNvPr id="16" name="מלבן 15"/>
            <p:cNvSpPr/>
            <p:nvPr/>
          </p:nvSpPr>
          <p:spPr>
            <a:xfrm rot="5400000">
              <a:off x="6020175" y="751704"/>
              <a:ext cx="145493" cy="1454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18" name="קבוצה 17"/>
            <p:cNvGrpSpPr/>
            <p:nvPr/>
          </p:nvGrpSpPr>
          <p:grpSpPr>
            <a:xfrm>
              <a:off x="690144" y="827316"/>
              <a:ext cx="10807829" cy="0"/>
              <a:chOff x="687486" y="827316"/>
              <a:chExt cx="10807829" cy="0"/>
            </a:xfrm>
          </p:grpSpPr>
          <p:cxnSp>
            <p:nvCxnSpPr>
              <p:cNvPr id="20" name="מחבר ישר 19"/>
              <p:cNvCxnSpPr/>
              <p:nvPr/>
            </p:nvCxnSpPr>
            <p:spPr>
              <a:xfrm flipH="1">
                <a:off x="687486"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מחבר ישר 20"/>
              <p:cNvCxnSpPr/>
              <p:nvPr/>
            </p:nvCxnSpPr>
            <p:spPr>
              <a:xfrm flipH="1">
                <a:off x="6270171"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781498536"/>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מלבן 5"/>
          <p:cNvSpPr/>
          <p:nvPr/>
        </p:nvSpPr>
        <p:spPr>
          <a:xfrm>
            <a:off x="0" y="0"/>
            <a:ext cx="6974541" cy="6858000"/>
          </a:xfrm>
          <a:prstGeom prst="rect">
            <a:avLst/>
          </a:prstGeom>
          <a:solidFill>
            <a:schemeClr val="accent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a:endParaRPr lang="he-IL" dirty="0"/>
          </a:p>
        </p:txBody>
      </p:sp>
      <p:cxnSp>
        <p:nvCxnSpPr>
          <p:cNvPr id="14" name="מחבר ישר 13"/>
          <p:cNvCxnSpPr/>
          <p:nvPr/>
        </p:nvCxnSpPr>
        <p:spPr>
          <a:xfrm>
            <a:off x="6989055" y="-45702"/>
            <a:ext cx="0" cy="690370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תמונה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56347" y="-45702"/>
            <a:ext cx="2736955" cy="1499946"/>
          </a:xfrm>
          <a:prstGeom prst="rect">
            <a:avLst/>
          </a:prstGeom>
        </p:spPr>
      </p:pic>
      <p:sp>
        <p:nvSpPr>
          <p:cNvPr id="5" name="TextBox 4"/>
          <p:cNvSpPr txBox="1"/>
          <p:nvPr/>
        </p:nvSpPr>
        <p:spPr>
          <a:xfrm>
            <a:off x="-313585" y="4326530"/>
            <a:ext cx="7332771" cy="830997"/>
          </a:xfrm>
          <a:prstGeom prst="rect">
            <a:avLst/>
          </a:prstGeom>
          <a:noFill/>
        </p:spPr>
        <p:txBody>
          <a:bodyPr wrap="square" rtlCol="1">
            <a:spAutoFit/>
          </a:bodyPr>
          <a:lstStyle/>
          <a:p>
            <a:pPr algn="ctr"/>
            <a:r>
              <a:rPr lang="en-US" sz="4800" b="1" dirty="0">
                <a:solidFill>
                  <a:schemeClr val="bg1"/>
                </a:solidFill>
              </a:rPr>
              <a:t>THANK YOU</a:t>
            </a:r>
          </a:p>
        </p:txBody>
      </p:sp>
      <p:pic>
        <p:nvPicPr>
          <p:cNvPr id="15" name="תמונה 1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974541" y="0"/>
            <a:ext cx="5217459" cy="6858000"/>
          </a:xfrm>
          <a:prstGeom prst="rect">
            <a:avLst/>
          </a:prstGeom>
        </p:spPr>
      </p:pic>
      <p:grpSp>
        <p:nvGrpSpPr>
          <p:cNvPr id="9" name="קבוצה 8"/>
          <p:cNvGrpSpPr/>
          <p:nvPr/>
        </p:nvGrpSpPr>
        <p:grpSpPr>
          <a:xfrm rot="10800000">
            <a:off x="6728956" y="1999803"/>
            <a:ext cx="502283" cy="1784336"/>
            <a:chOff x="275771" y="81807"/>
            <a:chExt cx="377372" cy="1340594"/>
          </a:xfrm>
        </p:grpSpPr>
        <p:sp>
          <p:nvSpPr>
            <p:cNvPr id="11" name="מלבן 10"/>
            <p:cNvSpPr/>
            <p:nvPr/>
          </p:nvSpPr>
          <p:spPr>
            <a:xfrm>
              <a:off x="275771" y="81807"/>
              <a:ext cx="377372" cy="3773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400"/>
            </a:p>
          </p:txBody>
        </p:sp>
        <p:sp>
          <p:nvSpPr>
            <p:cNvPr id="12" name="מלבן 11"/>
            <p:cNvSpPr/>
            <p:nvPr/>
          </p:nvSpPr>
          <p:spPr>
            <a:xfrm>
              <a:off x="275771" y="570016"/>
              <a:ext cx="377372" cy="3773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400"/>
            </a:p>
          </p:txBody>
        </p:sp>
        <p:sp>
          <p:nvSpPr>
            <p:cNvPr id="13" name="מלבן 12"/>
            <p:cNvSpPr/>
            <p:nvPr/>
          </p:nvSpPr>
          <p:spPr>
            <a:xfrm>
              <a:off x="275771" y="1045029"/>
              <a:ext cx="377372" cy="3773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400" dirty="0"/>
            </a:p>
          </p:txBody>
        </p:sp>
      </p:grpSp>
      <p:sp>
        <p:nvSpPr>
          <p:cNvPr id="16" name="מלבן 15"/>
          <p:cNvSpPr/>
          <p:nvPr/>
        </p:nvSpPr>
        <p:spPr>
          <a:xfrm>
            <a:off x="6989056" y="437676"/>
            <a:ext cx="5202944" cy="1208244"/>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7" name="תמונה 1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726969" y="443538"/>
            <a:ext cx="3372117" cy="1095176"/>
          </a:xfrm>
          <a:prstGeom prst="rect">
            <a:avLst/>
          </a:prstGeom>
          <a:effectLst/>
        </p:spPr>
      </p:pic>
    </p:spTree>
    <p:extLst>
      <p:ext uri="{BB962C8B-B14F-4D97-AF65-F5344CB8AC3E}">
        <p14:creationId xmlns:p14="http://schemas.microsoft.com/office/powerpoint/2010/main" val="3314751583"/>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3051415" y="224165"/>
            <a:ext cx="6060141" cy="523220"/>
          </a:xfrm>
          <a:prstGeom prst="rect">
            <a:avLst/>
          </a:prstGeom>
          <a:noFill/>
        </p:spPr>
        <p:txBody>
          <a:bodyPr wrap="square" rtlCol="1">
            <a:spAutoFit/>
          </a:bodyPr>
          <a:lstStyle/>
          <a:p>
            <a:pPr algn="ctr"/>
            <a:r>
              <a:rPr lang="en-US" sz="28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FIELDS OF EXPERTISE </a:t>
            </a:r>
            <a:endParaRPr lang="he-IL" sz="2800" b="1" dirty="0">
              <a:solidFill>
                <a:schemeClr val="accent1"/>
              </a:solidFill>
              <a:latin typeface="Open Sans" panose="020B0606030504020204" pitchFamily="34" charset="0"/>
              <a:ea typeface="Open Sans" panose="020B0606030504020204" pitchFamily="34" charset="0"/>
            </a:endParaRPr>
          </a:p>
        </p:txBody>
      </p:sp>
      <p:grpSp>
        <p:nvGrpSpPr>
          <p:cNvPr id="27" name="קבוצה 26"/>
          <p:cNvGrpSpPr/>
          <p:nvPr/>
        </p:nvGrpSpPr>
        <p:grpSpPr>
          <a:xfrm>
            <a:off x="690144" y="751704"/>
            <a:ext cx="10807829" cy="145493"/>
            <a:chOff x="690144" y="751704"/>
            <a:chExt cx="10807829" cy="145493"/>
          </a:xfrm>
        </p:grpSpPr>
        <p:sp>
          <p:nvSpPr>
            <p:cNvPr id="19" name="מלבן 18"/>
            <p:cNvSpPr/>
            <p:nvPr/>
          </p:nvSpPr>
          <p:spPr>
            <a:xfrm rot="5400000">
              <a:off x="6020175" y="751704"/>
              <a:ext cx="145493" cy="1454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26" name="קבוצה 25"/>
            <p:cNvGrpSpPr/>
            <p:nvPr/>
          </p:nvGrpSpPr>
          <p:grpSpPr>
            <a:xfrm>
              <a:off x="690144" y="827316"/>
              <a:ext cx="10807829" cy="0"/>
              <a:chOff x="687486" y="827316"/>
              <a:chExt cx="10807829" cy="0"/>
            </a:xfrm>
          </p:grpSpPr>
          <p:cxnSp>
            <p:nvCxnSpPr>
              <p:cNvPr id="22" name="מחבר ישר 21"/>
              <p:cNvCxnSpPr/>
              <p:nvPr/>
            </p:nvCxnSpPr>
            <p:spPr>
              <a:xfrm flipH="1">
                <a:off x="687486"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מחבר ישר 24"/>
              <p:cNvCxnSpPr/>
              <p:nvPr/>
            </p:nvCxnSpPr>
            <p:spPr>
              <a:xfrm flipH="1">
                <a:off x="6270171"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nvGrpSpPr>
          <p:cNvPr id="12" name="קבוצה 11"/>
          <p:cNvGrpSpPr/>
          <p:nvPr/>
        </p:nvGrpSpPr>
        <p:grpSpPr>
          <a:xfrm>
            <a:off x="6165669" y="1419427"/>
            <a:ext cx="2261285" cy="4019146"/>
            <a:chOff x="7375084" y="1452746"/>
            <a:chExt cx="2122339" cy="4019146"/>
          </a:xfrm>
        </p:grpSpPr>
        <p:sp>
          <p:nvSpPr>
            <p:cNvPr id="125" name="מלבן 124"/>
            <p:cNvSpPr/>
            <p:nvPr/>
          </p:nvSpPr>
          <p:spPr>
            <a:xfrm>
              <a:off x="7375084" y="1940913"/>
              <a:ext cx="2122339" cy="829555"/>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tIns="46800" rtlCol="1" anchor="ctr"/>
            <a:lstStyle/>
            <a:p>
              <a:pPr algn="ctr" rtl="0"/>
              <a:endPar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8" name="מלבן 117">
              <a:hlinkClick r:id="rId2" action="ppaction://hlinksldjump"/>
            </p:cNvPr>
            <p:cNvSpPr/>
            <p:nvPr/>
          </p:nvSpPr>
          <p:spPr>
            <a:xfrm>
              <a:off x="7375084" y="1452746"/>
              <a:ext cx="2122339" cy="488167"/>
            </a:xfrm>
            <a:prstGeom prst="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46800" rtlCol="1" anchor="ctr"/>
            <a:lstStyle/>
            <a:p>
              <a:pPr algn="ctr" rtl="0"/>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INFRASTRUCTURE</a:t>
              </a:r>
            </a:p>
          </p:txBody>
        </p:sp>
        <p:sp>
          <p:nvSpPr>
            <p:cNvPr id="38" name="מלבן 37">
              <a:hlinkClick r:id="rId2" action="ppaction://hlinksldjump"/>
            </p:cNvPr>
            <p:cNvSpPr/>
            <p:nvPr/>
          </p:nvSpPr>
          <p:spPr>
            <a:xfrm>
              <a:off x="7375084" y="2757720"/>
              <a:ext cx="2122339" cy="2714172"/>
            </a:xfrm>
            <a:prstGeom prst="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144000" rtlCol="1" anchor="t"/>
            <a:lstStyle/>
            <a:p>
              <a:pPr marL="285750" indent="-144000" algn="l" rtl="0">
                <a:buFont typeface="Arial" panose="020B0604020202020204" pitchFamily="34" charset="0"/>
                <a:buChar char="•"/>
              </a:pPr>
              <a:r>
                <a:rPr lang="en-US" sz="1500" dirty="0">
                  <a:solidFill>
                    <a:schemeClr val="bg1"/>
                  </a:solidFill>
                </a:rPr>
                <a:t>Tunneling/Pipe jacking</a:t>
              </a:r>
            </a:p>
            <a:p>
              <a:pPr marL="285750" indent="-144000" algn="l" rtl="0">
                <a:buFont typeface="Arial" panose="020B0604020202020204" pitchFamily="34" charset="0"/>
                <a:buChar char="•"/>
              </a:pPr>
              <a:r>
                <a:rPr lang="en-US" sz="1500" dirty="0">
                  <a:solidFill>
                    <a:schemeClr val="bg1"/>
                  </a:solidFill>
                </a:rPr>
                <a:t>Parks</a:t>
              </a:r>
            </a:p>
            <a:p>
              <a:pPr marL="285750" indent="-144000" algn="l" rtl="0">
                <a:spcBef>
                  <a:spcPts val="244"/>
                </a:spcBef>
                <a:buFont typeface="Arial" panose="020B0604020202020204" pitchFamily="34" charset="0"/>
                <a:buChar char="•"/>
                <a:tabLst>
                  <a:tab pos="428625" algn="l"/>
                  <a:tab pos="429259" algn="l"/>
                </a:tabLst>
              </a:pPr>
              <a:r>
                <a:rPr lang="en-US" sz="1500" dirty="0">
                  <a:solidFill>
                    <a:schemeClr val="bg1"/>
                  </a:solidFill>
                </a:rPr>
                <a:t>Landscape</a:t>
              </a:r>
            </a:p>
            <a:p>
              <a:pPr marL="285750" marR="429895" indent="-144000" algn="l" rtl="0">
                <a:buFont typeface="Arial" panose="020B0604020202020204" pitchFamily="34" charset="0"/>
                <a:buChar char="•"/>
                <a:tabLst>
                  <a:tab pos="428625" algn="l"/>
                  <a:tab pos="429259" algn="l"/>
                </a:tabLst>
              </a:pPr>
              <a:r>
                <a:rPr lang="en-US" sz="1500" dirty="0">
                  <a:solidFill>
                    <a:schemeClr val="bg1"/>
                  </a:solidFill>
                </a:rPr>
                <a:t>Environmental  Engineering</a:t>
              </a:r>
            </a:p>
            <a:p>
              <a:pPr marL="285750" marR="429895" indent="-144000" algn="l" rtl="0">
                <a:buFont typeface="Arial" panose="020B0604020202020204" pitchFamily="34" charset="0"/>
                <a:buChar char="•"/>
                <a:tabLst>
                  <a:tab pos="428625" algn="l"/>
                  <a:tab pos="429259" algn="l"/>
                </a:tabLst>
              </a:pPr>
              <a:r>
                <a:rPr lang="en-US" sz="1500" dirty="0">
                  <a:solidFill>
                    <a:schemeClr val="bg1"/>
                  </a:solidFill>
                </a:rPr>
                <a:t>Urbanization</a:t>
              </a:r>
            </a:p>
            <a:p>
              <a:pPr marL="285750" marR="429895" indent="-144000" algn="l" rtl="0">
                <a:buFont typeface="Arial" panose="020B0604020202020204" pitchFamily="34" charset="0"/>
                <a:buChar char="•"/>
                <a:tabLst>
                  <a:tab pos="428625" algn="l"/>
                  <a:tab pos="429259" algn="l"/>
                </a:tabLst>
              </a:pPr>
              <a:r>
                <a:rPr lang="en-US" sz="1500" dirty="0">
                  <a:solidFill>
                    <a:schemeClr val="bg1"/>
                  </a:solidFill>
                </a:rPr>
                <a:t>Roads</a:t>
              </a:r>
            </a:p>
          </p:txBody>
        </p:sp>
        <p:sp>
          <p:nvSpPr>
            <p:cNvPr id="45" name="Freeform 9"/>
            <p:cNvSpPr>
              <a:spLocks noEditPoints="1"/>
            </p:cNvSpPr>
            <p:nvPr/>
          </p:nvSpPr>
          <p:spPr bwMode="auto">
            <a:xfrm>
              <a:off x="8163705" y="2074614"/>
              <a:ext cx="545097" cy="546724"/>
            </a:xfrm>
            <a:custGeom>
              <a:avLst/>
              <a:gdLst>
                <a:gd name="T0" fmla="*/ 100 w 346"/>
                <a:gd name="T1" fmla="*/ 98 h 344"/>
                <a:gd name="T2" fmla="*/ 116 w 346"/>
                <a:gd name="T3" fmla="*/ 82 h 344"/>
                <a:gd name="T4" fmla="*/ 133 w 346"/>
                <a:gd name="T5" fmla="*/ 98 h 344"/>
                <a:gd name="T6" fmla="*/ 116 w 346"/>
                <a:gd name="T7" fmla="*/ 115 h 344"/>
                <a:gd name="T8" fmla="*/ 100 w 346"/>
                <a:gd name="T9" fmla="*/ 98 h 344"/>
                <a:gd name="T10" fmla="*/ 0 w 346"/>
                <a:gd name="T11" fmla="*/ 182 h 344"/>
                <a:gd name="T12" fmla="*/ 27 w 346"/>
                <a:gd name="T13" fmla="*/ 155 h 344"/>
                <a:gd name="T14" fmla="*/ 54 w 346"/>
                <a:gd name="T15" fmla="*/ 182 h 344"/>
                <a:gd name="T16" fmla="*/ 27 w 346"/>
                <a:gd name="T17" fmla="*/ 209 h 344"/>
                <a:gd name="T18" fmla="*/ 0 w 346"/>
                <a:gd name="T19" fmla="*/ 182 h 344"/>
                <a:gd name="T20" fmla="*/ 154 w 346"/>
                <a:gd name="T21" fmla="*/ 169 h 344"/>
                <a:gd name="T22" fmla="*/ 197 w 346"/>
                <a:gd name="T23" fmla="*/ 128 h 344"/>
                <a:gd name="T24" fmla="*/ 239 w 346"/>
                <a:gd name="T25" fmla="*/ 169 h 344"/>
                <a:gd name="T26" fmla="*/ 197 w 346"/>
                <a:gd name="T27" fmla="*/ 211 h 344"/>
                <a:gd name="T28" fmla="*/ 154 w 346"/>
                <a:gd name="T29" fmla="*/ 169 h 344"/>
                <a:gd name="T30" fmla="*/ 245 w 346"/>
                <a:gd name="T31" fmla="*/ 27 h 344"/>
                <a:gd name="T32" fmla="*/ 272 w 346"/>
                <a:gd name="T33" fmla="*/ 0 h 344"/>
                <a:gd name="T34" fmla="*/ 300 w 346"/>
                <a:gd name="T35" fmla="*/ 27 h 344"/>
                <a:gd name="T36" fmla="*/ 272 w 346"/>
                <a:gd name="T37" fmla="*/ 55 h 344"/>
                <a:gd name="T38" fmla="*/ 245 w 346"/>
                <a:gd name="T39" fmla="*/ 27 h 344"/>
                <a:gd name="T40" fmla="*/ 66 w 346"/>
                <a:gd name="T41" fmla="*/ 180 h 344"/>
                <a:gd name="T42" fmla="*/ 141 w 346"/>
                <a:gd name="T43" fmla="*/ 175 h 344"/>
                <a:gd name="T44" fmla="*/ 136 w 346"/>
                <a:gd name="T45" fmla="*/ 116 h 344"/>
                <a:gd name="T46" fmla="*/ 152 w 346"/>
                <a:gd name="T47" fmla="*/ 133 h 344"/>
                <a:gd name="T48" fmla="*/ 141 w 346"/>
                <a:gd name="T49" fmla="*/ 276 h 344"/>
                <a:gd name="T50" fmla="*/ 122 w 346"/>
                <a:gd name="T51" fmla="*/ 263 h 344"/>
                <a:gd name="T52" fmla="*/ 135 w 346"/>
                <a:gd name="T53" fmla="*/ 244 h 344"/>
                <a:gd name="T54" fmla="*/ 154 w 346"/>
                <a:gd name="T55" fmla="*/ 257 h 344"/>
                <a:gd name="T56" fmla="*/ 141 w 346"/>
                <a:gd name="T57" fmla="*/ 276 h 344"/>
                <a:gd name="T58" fmla="*/ 154 w 346"/>
                <a:gd name="T59" fmla="*/ 238 h 344"/>
                <a:gd name="T60" fmla="*/ 167 w 346"/>
                <a:gd name="T61" fmla="*/ 218 h 344"/>
                <a:gd name="T62" fmla="*/ 225 w 346"/>
                <a:gd name="T63" fmla="*/ 122 h 344"/>
                <a:gd name="T64" fmla="*/ 254 w 346"/>
                <a:gd name="T65" fmla="*/ 61 h 344"/>
                <a:gd name="T66" fmla="*/ 315 w 346"/>
                <a:gd name="T67" fmla="*/ 172 h 344"/>
                <a:gd name="T68" fmla="*/ 343 w 346"/>
                <a:gd name="T69" fmla="*/ 187 h 344"/>
                <a:gd name="T70" fmla="*/ 328 w 346"/>
                <a:gd name="T71" fmla="*/ 215 h 344"/>
                <a:gd name="T72" fmla="*/ 300 w 346"/>
                <a:gd name="T73" fmla="*/ 199 h 344"/>
                <a:gd name="T74" fmla="*/ 315 w 346"/>
                <a:gd name="T75" fmla="*/ 172 h 344"/>
                <a:gd name="T76" fmla="*/ 251 w 346"/>
                <a:gd name="T77" fmla="*/ 180 h 344"/>
                <a:gd name="T78" fmla="*/ 288 w 346"/>
                <a:gd name="T79" fmla="*/ 186 h 344"/>
                <a:gd name="T80" fmla="*/ 287 w 346"/>
                <a:gd name="T81" fmla="*/ 290 h 344"/>
                <a:gd name="T82" fmla="*/ 294 w 346"/>
                <a:gd name="T83" fmla="*/ 329 h 344"/>
                <a:gd name="T84" fmla="*/ 255 w 346"/>
                <a:gd name="T85" fmla="*/ 335 h 344"/>
                <a:gd name="T86" fmla="*/ 249 w 346"/>
                <a:gd name="T87" fmla="*/ 297 h 344"/>
                <a:gd name="T88" fmla="*/ 287 w 346"/>
                <a:gd name="T89" fmla="*/ 290 h 344"/>
                <a:gd name="T90" fmla="*/ 220 w 346"/>
                <a:gd name="T91" fmla="*/ 219 h 344"/>
                <a:gd name="T92" fmla="*/ 253 w 346"/>
                <a:gd name="T93" fmla="*/ 278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6" h="344">
                  <a:moveTo>
                    <a:pt x="100" y="98"/>
                  </a:moveTo>
                  <a:cubicBezTo>
                    <a:pt x="100" y="89"/>
                    <a:pt x="107" y="82"/>
                    <a:pt x="116" y="82"/>
                  </a:cubicBezTo>
                  <a:cubicBezTo>
                    <a:pt x="125" y="82"/>
                    <a:pt x="133" y="89"/>
                    <a:pt x="133" y="98"/>
                  </a:cubicBezTo>
                  <a:cubicBezTo>
                    <a:pt x="133" y="108"/>
                    <a:pt x="125" y="115"/>
                    <a:pt x="116" y="115"/>
                  </a:cubicBezTo>
                  <a:cubicBezTo>
                    <a:pt x="107" y="115"/>
                    <a:pt x="100" y="108"/>
                    <a:pt x="100" y="98"/>
                  </a:cubicBezTo>
                  <a:close/>
                  <a:moveTo>
                    <a:pt x="0" y="182"/>
                  </a:moveTo>
                  <a:cubicBezTo>
                    <a:pt x="0" y="167"/>
                    <a:pt x="12" y="155"/>
                    <a:pt x="27" y="155"/>
                  </a:cubicBezTo>
                  <a:cubicBezTo>
                    <a:pt x="42" y="155"/>
                    <a:pt x="54" y="167"/>
                    <a:pt x="54" y="182"/>
                  </a:cubicBezTo>
                  <a:cubicBezTo>
                    <a:pt x="54" y="197"/>
                    <a:pt x="42" y="209"/>
                    <a:pt x="27" y="209"/>
                  </a:cubicBezTo>
                  <a:cubicBezTo>
                    <a:pt x="12" y="209"/>
                    <a:pt x="0" y="197"/>
                    <a:pt x="0" y="182"/>
                  </a:cubicBezTo>
                  <a:close/>
                  <a:moveTo>
                    <a:pt x="154" y="169"/>
                  </a:moveTo>
                  <a:cubicBezTo>
                    <a:pt x="154" y="146"/>
                    <a:pt x="173" y="128"/>
                    <a:pt x="197" y="128"/>
                  </a:cubicBezTo>
                  <a:cubicBezTo>
                    <a:pt x="220" y="128"/>
                    <a:pt x="239" y="146"/>
                    <a:pt x="239" y="169"/>
                  </a:cubicBezTo>
                  <a:cubicBezTo>
                    <a:pt x="239" y="192"/>
                    <a:pt x="220" y="211"/>
                    <a:pt x="197" y="211"/>
                  </a:cubicBezTo>
                  <a:cubicBezTo>
                    <a:pt x="173" y="211"/>
                    <a:pt x="154" y="192"/>
                    <a:pt x="154" y="169"/>
                  </a:cubicBezTo>
                  <a:close/>
                  <a:moveTo>
                    <a:pt x="245" y="27"/>
                  </a:moveTo>
                  <a:cubicBezTo>
                    <a:pt x="245" y="12"/>
                    <a:pt x="257" y="0"/>
                    <a:pt x="272" y="0"/>
                  </a:cubicBezTo>
                  <a:cubicBezTo>
                    <a:pt x="288" y="0"/>
                    <a:pt x="300" y="12"/>
                    <a:pt x="300" y="27"/>
                  </a:cubicBezTo>
                  <a:cubicBezTo>
                    <a:pt x="300" y="43"/>
                    <a:pt x="288" y="55"/>
                    <a:pt x="272" y="55"/>
                  </a:cubicBezTo>
                  <a:cubicBezTo>
                    <a:pt x="257" y="55"/>
                    <a:pt x="245" y="43"/>
                    <a:pt x="245" y="27"/>
                  </a:cubicBezTo>
                  <a:close/>
                  <a:moveTo>
                    <a:pt x="66" y="180"/>
                  </a:moveTo>
                  <a:cubicBezTo>
                    <a:pt x="141" y="175"/>
                    <a:pt x="141" y="175"/>
                    <a:pt x="141" y="175"/>
                  </a:cubicBezTo>
                  <a:moveTo>
                    <a:pt x="136" y="116"/>
                  </a:moveTo>
                  <a:cubicBezTo>
                    <a:pt x="152" y="133"/>
                    <a:pt x="152" y="133"/>
                    <a:pt x="152" y="133"/>
                  </a:cubicBezTo>
                  <a:moveTo>
                    <a:pt x="141" y="276"/>
                  </a:moveTo>
                  <a:cubicBezTo>
                    <a:pt x="132" y="277"/>
                    <a:pt x="124" y="271"/>
                    <a:pt x="122" y="263"/>
                  </a:cubicBezTo>
                  <a:cubicBezTo>
                    <a:pt x="120" y="254"/>
                    <a:pt x="126" y="245"/>
                    <a:pt x="135" y="244"/>
                  </a:cubicBezTo>
                  <a:cubicBezTo>
                    <a:pt x="144" y="242"/>
                    <a:pt x="152" y="248"/>
                    <a:pt x="154" y="257"/>
                  </a:cubicBezTo>
                  <a:cubicBezTo>
                    <a:pt x="156" y="266"/>
                    <a:pt x="150" y="274"/>
                    <a:pt x="141" y="276"/>
                  </a:cubicBezTo>
                  <a:close/>
                  <a:moveTo>
                    <a:pt x="154" y="238"/>
                  </a:moveTo>
                  <a:cubicBezTo>
                    <a:pt x="167" y="218"/>
                    <a:pt x="167" y="218"/>
                    <a:pt x="167" y="218"/>
                  </a:cubicBezTo>
                  <a:moveTo>
                    <a:pt x="225" y="122"/>
                  </a:moveTo>
                  <a:cubicBezTo>
                    <a:pt x="254" y="61"/>
                    <a:pt x="254" y="61"/>
                    <a:pt x="254" y="61"/>
                  </a:cubicBezTo>
                  <a:moveTo>
                    <a:pt x="315" y="172"/>
                  </a:moveTo>
                  <a:cubicBezTo>
                    <a:pt x="327" y="169"/>
                    <a:pt x="339" y="175"/>
                    <a:pt x="343" y="187"/>
                  </a:cubicBezTo>
                  <a:cubicBezTo>
                    <a:pt x="346" y="199"/>
                    <a:pt x="339" y="212"/>
                    <a:pt x="328" y="215"/>
                  </a:cubicBezTo>
                  <a:cubicBezTo>
                    <a:pt x="316" y="218"/>
                    <a:pt x="304" y="211"/>
                    <a:pt x="300" y="199"/>
                  </a:cubicBezTo>
                  <a:cubicBezTo>
                    <a:pt x="297" y="188"/>
                    <a:pt x="304" y="175"/>
                    <a:pt x="315" y="172"/>
                  </a:cubicBezTo>
                  <a:close/>
                  <a:moveTo>
                    <a:pt x="251" y="180"/>
                  </a:moveTo>
                  <a:cubicBezTo>
                    <a:pt x="288" y="186"/>
                    <a:pt x="288" y="186"/>
                    <a:pt x="288" y="186"/>
                  </a:cubicBezTo>
                  <a:moveTo>
                    <a:pt x="287" y="290"/>
                  </a:moveTo>
                  <a:cubicBezTo>
                    <a:pt x="300" y="299"/>
                    <a:pt x="302" y="316"/>
                    <a:pt x="294" y="329"/>
                  </a:cubicBezTo>
                  <a:cubicBezTo>
                    <a:pt x="285" y="341"/>
                    <a:pt x="268" y="344"/>
                    <a:pt x="255" y="335"/>
                  </a:cubicBezTo>
                  <a:cubicBezTo>
                    <a:pt x="243" y="327"/>
                    <a:pt x="240" y="309"/>
                    <a:pt x="249" y="297"/>
                  </a:cubicBezTo>
                  <a:cubicBezTo>
                    <a:pt x="258" y="285"/>
                    <a:pt x="275" y="282"/>
                    <a:pt x="287" y="290"/>
                  </a:cubicBezTo>
                  <a:close/>
                  <a:moveTo>
                    <a:pt x="220" y="219"/>
                  </a:moveTo>
                  <a:cubicBezTo>
                    <a:pt x="253" y="278"/>
                    <a:pt x="253" y="278"/>
                    <a:pt x="253" y="278"/>
                  </a:cubicBezTo>
                </a:path>
              </a:pathLst>
            </a:custGeom>
            <a:noFill/>
            <a:ln w="28575" cap="rnd">
              <a:solidFill>
                <a:schemeClr val="accent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5" name="קבוצה 4"/>
          <p:cNvGrpSpPr/>
          <p:nvPr/>
        </p:nvGrpSpPr>
        <p:grpSpPr>
          <a:xfrm>
            <a:off x="3897835" y="1419427"/>
            <a:ext cx="2122339" cy="4019146"/>
            <a:chOff x="2798913" y="1452746"/>
            <a:chExt cx="2122339" cy="4019146"/>
          </a:xfrm>
        </p:grpSpPr>
        <p:sp>
          <p:nvSpPr>
            <p:cNvPr id="121" name="מלבן 120"/>
            <p:cNvSpPr/>
            <p:nvPr/>
          </p:nvSpPr>
          <p:spPr>
            <a:xfrm>
              <a:off x="2798913" y="1940914"/>
              <a:ext cx="2122339" cy="829554"/>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tIns="46800" rtlCol="1" anchor="ctr"/>
            <a:lstStyle/>
            <a:p>
              <a:pPr algn="ctr" rtl="0"/>
              <a:endPar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0" name="מלבן 119">
              <a:hlinkClick r:id="rId3" action="ppaction://hlinksldjump"/>
            </p:cNvPr>
            <p:cNvSpPr/>
            <p:nvPr/>
          </p:nvSpPr>
          <p:spPr>
            <a:xfrm>
              <a:off x="2798913" y="1452746"/>
              <a:ext cx="2122339" cy="488167"/>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46800" rtlCol="1" anchor="ctr"/>
            <a:lstStyle/>
            <a:p>
              <a:pPr algn="ctr" rtl="0"/>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ENERGY</a:t>
              </a:r>
            </a:p>
          </p:txBody>
        </p:sp>
        <p:sp>
          <p:nvSpPr>
            <p:cNvPr id="40" name="מלבן 39">
              <a:hlinkClick r:id="rId3" action="ppaction://hlinksldjump"/>
            </p:cNvPr>
            <p:cNvSpPr/>
            <p:nvPr/>
          </p:nvSpPr>
          <p:spPr>
            <a:xfrm>
              <a:off x="2798913" y="2757720"/>
              <a:ext cx="2122339" cy="2714172"/>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144000" rtlCol="1" anchor="t"/>
            <a:lstStyle/>
            <a:p>
              <a:pPr marL="285750" indent="-144000" algn="l" rtl="0">
                <a:buFont typeface="Arial" panose="020B0604020202020204" pitchFamily="34" charset="0"/>
                <a:buChar char="•"/>
              </a:pPr>
              <a:r>
                <a:rPr lang="en-US" sz="1500" dirty="0">
                  <a:solidFill>
                    <a:schemeClr val="bg1"/>
                  </a:solidFill>
                </a:rPr>
                <a:t>Waste to Energy</a:t>
              </a:r>
            </a:p>
            <a:p>
              <a:pPr marL="285750" indent="-144000" algn="l" rtl="0">
                <a:buFont typeface="Arial" panose="020B0604020202020204" pitchFamily="34" charset="0"/>
                <a:buChar char="•"/>
              </a:pPr>
              <a:r>
                <a:rPr lang="en-US" sz="1500" dirty="0">
                  <a:solidFill>
                    <a:schemeClr val="bg1"/>
                  </a:solidFill>
                </a:rPr>
                <a:t>Renewables </a:t>
              </a:r>
            </a:p>
            <a:p>
              <a:pPr marL="285750" indent="-144000" algn="l" rtl="0">
                <a:buFont typeface="Arial" panose="020B0604020202020204" pitchFamily="34" charset="0"/>
                <a:buChar char="•"/>
              </a:pPr>
              <a:r>
                <a:rPr lang="en-US" sz="1500" dirty="0">
                  <a:solidFill>
                    <a:schemeClr val="bg1"/>
                  </a:solidFill>
                </a:rPr>
                <a:t>Co-Generation</a:t>
              </a:r>
            </a:p>
            <a:p>
              <a:pPr marL="285750" indent="-144000" algn="l" rtl="0">
                <a:buFont typeface="Arial" panose="020B0604020202020204" pitchFamily="34" charset="0"/>
                <a:buChar char="•"/>
              </a:pPr>
              <a:r>
                <a:rPr lang="en-US" sz="1500" dirty="0">
                  <a:solidFill>
                    <a:schemeClr val="bg1"/>
                  </a:solidFill>
                </a:rPr>
                <a:t>Gas</a:t>
              </a:r>
            </a:p>
            <a:p>
              <a:pPr marL="87313" indent="-144000" algn="l" rtl="0">
                <a:buFont typeface="Arial" panose="020B0604020202020204" pitchFamily="34" charset="0"/>
                <a:buChar char="•"/>
              </a:pPr>
              <a:endParaRPr lang="en-US" sz="1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94" name="Group 329"/>
            <p:cNvGrpSpPr>
              <a:grpSpLocks noChangeAspect="1"/>
            </p:cNvGrpSpPr>
            <p:nvPr/>
          </p:nvGrpSpPr>
          <p:grpSpPr>
            <a:xfrm>
              <a:off x="3659377" y="2063981"/>
              <a:ext cx="390117" cy="540604"/>
              <a:chOff x="10029826" y="9782175"/>
              <a:chExt cx="1050925" cy="1456315"/>
            </a:xfrm>
          </p:grpSpPr>
          <p:sp>
            <p:nvSpPr>
              <p:cNvPr id="95" name="Freeform 108"/>
              <p:cNvSpPr>
                <a:spLocks/>
              </p:cNvSpPr>
              <p:nvPr/>
            </p:nvSpPr>
            <p:spPr bwMode="auto">
              <a:xfrm>
                <a:off x="10340976" y="10547927"/>
                <a:ext cx="160338" cy="690563"/>
              </a:xfrm>
              <a:custGeom>
                <a:avLst/>
                <a:gdLst>
                  <a:gd name="T0" fmla="*/ 32 w 32"/>
                  <a:gd name="T1" fmla="*/ 0 h 138"/>
                  <a:gd name="T2" fmla="*/ 32 w 32"/>
                  <a:gd name="T3" fmla="*/ 126 h 138"/>
                  <a:gd name="T4" fmla="*/ 20 w 32"/>
                  <a:gd name="T5" fmla="*/ 138 h 138"/>
                  <a:gd name="T6" fmla="*/ 12 w 32"/>
                  <a:gd name="T7" fmla="*/ 138 h 138"/>
                  <a:gd name="T8" fmla="*/ 0 w 32"/>
                  <a:gd name="T9" fmla="*/ 126 h 138"/>
                  <a:gd name="T10" fmla="*/ 0 w 32"/>
                  <a:gd name="T11" fmla="*/ 27 h 138"/>
                </a:gdLst>
                <a:ahLst/>
                <a:cxnLst>
                  <a:cxn ang="0">
                    <a:pos x="T0" y="T1"/>
                  </a:cxn>
                  <a:cxn ang="0">
                    <a:pos x="T2" y="T3"/>
                  </a:cxn>
                  <a:cxn ang="0">
                    <a:pos x="T4" y="T5"/>
                  </a:cxn>
                  <a:cxn ang="0">
                    <a:pos x="T6" y="T7"/>
                  </a:cxn>
                  <a:cxn ang="0">
                    <a:pos x="T8" y="T9"/>
                  </a:cxn>
                  <a:cxn ang="0">
                    <a:pos x="T10" y="T11"/>
                  </a:cxn>
                </a:cxnLst>
                <a:rect l="0" t="0" r="r" b="b"/>
                <a:pathLst>
                  <a:path w="32" h="138">
                    <a:moveTo>
                      <a:pt x="32" y="0"/>
                    </a:moveTo>
                    <a:cubicBezTo>
                      <a:pt x="32" y="126"/>
                      <a:pt x="32" y="126"/>
                      <a:pt x="32" y="126"/>
                    </a:cubicBezTo>
                    <a:cubicBezTo>
                      <a:pt x="32" y="133"/>
                      <a:pt x="26" y="138"/>
                      <a:pt x="20" y="138"/>
                    </a:cubicBezTo>
                    <a:cubicBezTo>
                      <a:pt x="12" y="138"/>
                      <a:pt x="12" y="138"/>
                      <a:pt x="12" y="138"/>
                    </a:cubicBezTo>
                    <a:cubicBezTo>
                      <a:pt x="5" y="138"/>
                      <a:pt x="0" y="133"/>
                      <a:pt x="0" y="126"/>
                    </a:cubicBezTo>
                    <a:cubicBezTo>
                      <a:pt x="0" y="27"/>
                      <a:pt x="0" y="27"/>
                      <a:pt x="0" y="27"/>
                    </a:cubicBezTo>
                  </a:path>
                </a:pathLst>
              </a:custGeom>
              <a:noFill/>
              <a:ln w="28575"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6" name="Freeform 109"/>
              <p:cNvSpPr>
                <a:spLocks noEditPoints="1"/>
              </p:cNvSpPr>
              <p:nvPr/>
            </p:nvSpPr>
            <p:spPr bwMode="auto">
              <a:xfrm>
                <a:off x="10029826" y="9782175"/>
                <a:ext cx="1050925" cy="1131887"/>
              </a:xfrm>
              <a:custGeom>
                <a:avLst/>
                <a:gdLst>
                  <a:gd name="T0" fmla="*/ 78 w 210"/>
                  <a:gd name="T1" fmla="*/ 146 h 226"/>
                  <a:gd name="T2" fmla="*/ 13 w 210"/>
                  <a:gd name="T3" fmla="*/ 223 h 226"/>
                  <a:gd name="T4" fmla="*/ 7 w 210"/>
                  <a:gd name="T5" fmla="*/ 226 h 226"/>
                  <a:gd name="T6" fmla="*/ 4 w 210"/>
                  <a:gd name="T7" fmla="*/ 225 h 226"/>
                  <a:gd name="T8" fmla="*/ 1 w 210"/>
                  <a:gd name="T9" fmla="*/ 217 h 226"/>
                  <a:gd name="T10" fmla="*/ 9 w 210"/>
                  <a:gd name="T11" fmla="*/ 189 h 226"/>
                  <a:gd name="T12" fmla="*/ 52 w 210"/>
                  <a:gd name="T13" fmla="*/ 125 h 226"/>
                  <a:gd name="T14" fmla="*/ 103 w 210"/>
                  <a:gd name="T15" fmla="*/ 105 h 226"/>
                  <a:gd name="T16" fmla="*/ 173 w 210"/>
                  <a:gd name="T17" fmla="*/ 118 h 226"/>
                  <a:gd name="T18" fmla="*/ 204 w 210"/>
                  <a:gd name="T19" fmla="*/ 125 h 226"/>
                  <a:gd name="T20" fmla="*/ 210 w 210"/>
                  <a:gd name="T21" fmla="*/ 131 h 226"/>
                  <a:gd name="T22" fmla="*/ 205 w 210"/>
                  <a:gd name="T23" fmla="*/ 137 h 226"/>
                  <a:gd name="T24" fmla="*/ 175 w 210"/>
                  <a:gd name="T25" fmla="*/ 145 h 226"/>
                  <a:gd name="T26" fmla="*/ 170 w 210"/>
                  <a:gd name="T27" fmla="*/ 145 h 226"/>
                  <a:gd name="T28" fmla="*/ 170 w 210"/>
                  <a:gd name="T29" fmla="*/ 145 h 226"/>
                  <a:gd name="T30" fmla="*/ 98 w 210"/>
                  <a:gd name="T31" fmla="*/ 138 h 226"/>
                  <a:gd name="T32" fmla="*/ 54 w 210"/>
                  <a:gd name="T33" fmla="*/ 101 h 226"/>
                  <a:gd name="T34" fmla="*/ 22 w 210"/>
                  <a:gd name="T35" fmla="*/ 9 h 226"/>
                  <a:gd name="T36" fmla="*/ 25 w 210"/>
                  <a:gd name="T37" fmla="*/ 1 h 226"/>
                  <a:gd name="T38" fmla="*/ 28 w 210"/>
                  <a:gd name="T39" fmla="*/ 0 h 226"/>
                  <a:gd name="T40" fmla="*/ 33 w 210"/>
                  <a:gd name="T41" fmla="*/ 2 h 226"/>
                  <a:gd name="T42" fmla="*/ 54 w 210"/>
                  <a:gd name="T43" fmla="*/ 23 h 226"/>
                  <a:gd name="T44" fmla="*/ 86 w 210"/>
                  <a:gd name="T45" fmla="*/ 9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0" h="226">
                    <a:moveTo>
                      <a:pt x="78" y="146"/>
                    </a:moveTo>
                    <a:cubicBezTo>
                      <a:pt x="13" y="223"/>
                      <a:pt x="13" y="223"/>
                      <a:pt x="13" y="223"/>
                    </a:cubicBezTo>
                    <a:cubicBezTo>
                      <a:pt x="11" y="225"/>
                      <a:pt x="9" y="226"/>
                      <a:pt x="7" y="226"/>
                    </a:cubicBezTo>
                    <a:cubicBezTo>
                      <a:pt x="6" y="226"/>
                      <a:pt x="5" y="225"/>
                      <a:pt x="4" y="225"/>
                    </a:cubicBezTo>
                    <a:cubicBezTo>
                      <a:pt x="2" y="223"/>
                      <a:pt x="0" y="220"/>
                      <a:pt x="1" y="217"/>
                    </a:cubicBezTo>
                    <a:cubicBezTo>
                      <a:pt x="5" y="202"/>
                      <a:pt x="8" y="192"/>
                      <a:pt x="9" y="189"/>
                    </a:cubicBezTo>
                    <a:cubicBezTo>
                      <a:pt x="12" y="179"/>
                      <a:pt x="39" y="143"/>
                      <a:pt x="52" y="125"/>
                    </a:cubicBezTo>
                    <a:moveTo>
                      <a:pt x="103" y="105"/>
                    </a:moveTo>
                    <a:cubicBezTo>
                      <a:pt x="120" y="108"/>
                      <a:pt x="149" y="114"/>
                      <a:pt x="173" y="118"/>
                    </a:cubicBezTo>
                    <a:cubicBezTo>
                      <a:pt x="204" y="125"/>
                      <a:pt x="204" y="125"/>
                      <a:pt x="204" y="125"/>
                    </a:cubicBezTo>
                    <a:cubicBezTo>
                      <a:pt x="207" y="125"/>
                      <a:pt x="209" y="128"/>
                      <a:pt x="210" y="131"/>
                    </a:cubicBezTo>
                    <a:cubicBezTo>
                      <a:pt x="210" y="134"/>
                      <a:pt x="208" y="136"/>
                      <a:pt x="205" y="137"/>
                    </a:cubicBezTo>
                    <a:cubicBezTo>
                      <a:pt x="196" y="140"/>
                      <a:pt x="183" y="143"/>
                      <a:pt x="175" y="145"/>
                    </a:cubicBezTo>
                    <a:cubicBezTo>
                      <a:pt x="174" y="145"/>
                      <a:pt x="172" y="145"/>
                      <a:pt x="170" y="145"/>
                    </a:cubicBezTo>
                    <a:cubicBezTo>
                      <a:pt x="170" y="145"/>
                      <a:pt x="170" y="145"/>
                      <a:pt x="170" y="145"/>
                    </a:cubicBezTo>
                    <a:cubicBezTo>
                      <a:pt x="155" y="145"/>
                      <a:pt x="116" y="141"/>
                      <a:pt x="98" y="138"/>
                    </a:cubicBezTo>
                    <a:moveTo>
                      <a:pt x="54" y="101"/>
                    </a:moveTo>
                    <a:cubicBezTo>
                      <a:pt x="22" y="9"/>
                      <a:pt x="22" y="9"/>
                      <a:pt x="22" y="9"/>
                    </a:cubicBezTo>
                    <a:cubicBezTo>
                      <a:pt x="21" y="6"/>
                      <a:pt x="22" y="3"/>
                      <a:pt x="25" y="1"/>
                    </a:cubicBezTo>
                    <a:cubicBezTo>
                      <a:pt x="26" y="0"/>
                      <a:pt x="27" y="0"/>
                      <a:pt x="28" y="0"/>
                    </a:cubicBezTo>
                    <a:cubicBezTo>
                      <a:pt x="30" y="0"/>
                      <a:pt x="32" y="1"/>
                      <a:pt x="33" y="2"/>
                    </a:cubicBezTo>
                    <a:cubicBezTo>
                      <a:pt x="45" y="13"/>
                      <a:pt x="52" y="20"/>
                      <a:pt x="54" y="23"/>
                    </a:cubicBezTo>
                    <a:cubicBezTo>
                      <a:pt x="60" y="30"/>
                      <a:pt x="78" y="70"/>
                      <a:pt x="86" y="90"/>
                    </a:cubicBezTo>
                  </a:path>
                </a:pathLst>
              </a:custGeom>
              <a:noFill/>
              <a:ln w="28575"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7" name="Oval 110"/>
              <p:cNvSpPr>
                <a:spLocks noChangeArrowheads="1"/>
              </p:cNvSpPr>
              <p:nvPr/>
            </p:nvSpPr>
            <p:spPr bwMode="auto">
              <a:xfrm>
                <a:off x="10350501" y="10298113"/>
                <a:ext cx="150813" cy="155575"/>
              </a:xfrm>
              <a:prstGeom prst="ellipse">
                <a:avLst/>
              </a:prstGeom>
              <a:noFill/>
              <a:ln w="28575"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2" name="קבוצה 1"/>
          <p:cNvGrpSpPr/>
          <p:nvPr/>
        </p:nvGrpSpPr>
        <p:grpSpPr>
          <a:xfrm>
            <a:off x="1592413" y="1419427"/>
            <a:ext cx="2122339" cy="4019146"/>
            <a:chOff x="493491" y="1452746"/>
            <a:chExt cx="2122339" cy="4019146"/>
          </a:xfrm>
        </p:grpSpPr>
        <p:sp>
          <p:nvSpPr>
            <p:cNvPr id="123" name="מלבן 122"/>
            <p:cNvSpPr/>
            <p:nvPr/>
          </p:nvSpPr>
          <p:spPr>
            <a:xfrm>
              <a:off x="493491" y="1940913"/>
              <a:ext cx="2122339" cy="829555"/>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tIns="46800" rtlCol="1" anchor="ctr"/>
            <a:lstStyle/>
            <a:p>
              <a:pPr algn="ctr" rtl="0"/>
              <a:endPar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6" name="מלבן 115">
              <a:hlinkClick r:id="rId4" action="ppaction://hlinksldjump"/>
            </p:cNvPr>
            <p:cNvSpPr/>
            <p:nvPr/>
          </p:nvSpPr>
          <p:spPr>
            <a:xfrm>
              <a:off x="493491" y="1452746"/>
              <a:ext cx="2122339" cy="488167"/>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46800" rtlCol="1" anchor="ctr"/>
            <a:lstStyle/>
            <a:p>
              <a:pPr algn="ctr" rtl="0"/>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WATER</a:t>
              </a:r>
            </a:p>
          </p:txBody>
        </p:sp>
        <p:sp>
          <p:nvSpPr>
            <p:cNvPr id="29" name="מלבן 28">
              <a:hlinkClick r:id="rId4" action="ppaction://hlinksldjump"/>
            </p:cNvPr>
            <p:cNvSpPr/>
            <p:nvPr/>
          </p:nvSpPr>
          <p:spPr>
            <a:xfrm>
              <a:off x="493491" y="2757720"/>
              <a:ext cx="2122339" cy="2714172"/>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144000" rtlCol="1" anchor="t"/>
            <a:lstStyle/>
            <a:p>
              <a:pPr marL="285750" indent="-144000" algn="l" rtl="0">
                <a:buFont typeface="Arial" panose="020B0604020202020204" pitchFamily="34" charset="0"/>
                <a:buChar char="•"/>
              </a:pPr>
              <a:r>
                <a:rPr lang="en-US" sz="1500" dirty="0">
                  <a:solidFill>
                    <a:schemeClr val="bg1"/>
                  </a:solidFill>
                </a:rPr>
                <a:t>Wastewater Treatment Plants</a:t>
              </a:r>
            </a:p>
            <a:p>
              <a:pPr marL="285750" indent="-144000" algn="l" rtl="0">
                <a:buFont typeface="Arial" panose="020B0604020202020204" pitchFamily="34" charset="0"/>
                <a:buChar char="•"/>
              </a:pPr>
              <a:r>
                <a:rPr lang="en-US" sz="1500" dirty="0">
                  <a:solidFill>
                    <a:schemeClr val="bg1"/>
                  </a:solidFill>
                </a:rPr>
                <a:t>Water Treatment Plants</a:t>
              </a:r>
            </a:p>
            <a:p>
              <a:pPr marL="285750" indent="-144000" algn="l" rtl="0">
                <a:buFont typeface="Arial" panose="020B0604020202020204" pitchFamily="34" charset="0"/>
                <a:buChar char="•"/>
              </a:pPr>
              <a:r>
                <a:rPr lang="en-US" sz="1500" dirty="0">
                  <a:solidFill>
                    <a:schemeClr val="bg1"/>
                  </a:solidFill>
                </a:rPr>
                <a:t>Irrigation</a:t>
              </a:r>
            </a:p>
            <a:p>
              <a:pPr marL="285750" indent="-144000" algn="l" rtl="0">
                <a:buFont typeface="Arial" panose="020B0604020202020204" pitchFamily="34" charset="0"/>
                <a:buChar char="•"/>
              </a:pPr>
              <a:r>
                <a:rPr lang="en-US" sz="1500" dirty="0">
                  <a:solidFill>
                    <a:schemeClr val="bg1"/>
                  </a:solidFill>
                </a:rPr>
                <a:t>Pipe jacking</a:t>
              </a:r>
            </a:p>
            <a:p>
              <a:pPr marL="285750" indent="-144000" algn="l" rtl="0">
                <a:buFont typeface="Arial" panose="020B0604020202020204" pitchFamily="34" charset="0"/>
                <a:buChar char="•"/>
              </a:pPr>
              <a:r>
                <a:rPr lang="en-US" sz="1500" dirty="0">
                  <a:solidFill>
                    <a:schemeClr val="bg1"/>
                  </a:solidFill>
                </a:rPr>
                <a:t>Sewage line restoration</a:t>
              </a:r>
            </a:p>
            <a:p>
              <a:pPr marL="285750" indent="-144000" algn="l" rtl="0">
                <a:buFont typeface="Arial" panose="020B0604020202020204" pitchFamily="34" charset="0"/>
                <a:buChar char="•"/>
              </a:pPr>
              <a:r>
                <a:rPr lang="en-US" sz="1500" dirty="0">
                  <a:solidFill>
                    <a:schemeClr val="bg1"/>
                  </a:solidFill>
                </a:rPr>
                <a:t>Water Conveyance </a:t>
              </a:r>
            </a:p>
          </p:txBody>
        </p:sp>
        <p:grpSp>
          <p:nvGrpSpPr>
            <p:cNvPr id="6" name="קבוצה 5"/>
            <p:cNvGrpSpPr/>
            <p:nvPr/>
          </p:nvGrpSpPr>
          <p:grpSpPr>
            <a:xfrm>
              <a:off x="1385173" y="2094661"/>
              <a:ext cx="327720" cy="460206"/>
              <a:chOff x="1400070" y="2115580"/>
              <a:chExt cx="297927" cy="418369"/>
            </a:xfrm>
          </p:grpSpPr>
          <p:sp>
            <p:nvSpPr>
              <p:cNvPr id="41" name="Freeform 358"/>
              <p:cNvSpPr>
                <a:spLocks noEditPoints="1"/>
              </p:cNvSpPr>
              <p:nvPr/>
            </p:nvSpPr>
            <p:spPr bwMode="auto">
              <a:xfrm flipV="1">
                <a:off x="1400070" y="2115580"/>
                <a:ext cx="297927" cy="418369"/>
              </a:xfrm>
              <a:custGeom>
                <a:avLst/>
                <a:gdLst>
                  <a:gd name="T0" fmla="*/ 546 w 1092"/>
                  <a:gd name="T1" fmla="*/ 0 h 1529"/>
                  <a:gd name="T2" fmla="*/ 0 w 1092"/>
                  <a:gd name="T3" fmla="*/ 546 h 1529"/>
                  <a:gd name="T4" fmla="*/ 114 w 1092"/>
                  <a:gd name="T5" fmla="*/ 889 h 1529"/>
                  <a:gd name="T6" fmla="*/ 523 w 1092"/>
                  <a:gd name="T7" fmla="*/ 1517 h 1529"/>
                  <a:gd name="T8" fmla="*/ 546 w 1092"/>
                  <a:gd name="T9" fmla="*/ 1529 h 1529"/>
                  <a:gd name="T10" fmla="*/ 569 w 1092"/>
                  <a:gd name="T11" fmla="*/ 1517 h 1529"/>
                  <a:gd name="T12" fmla="*/ 977 w 1092"/>
                  <a:gd name="T13" fmla="*/ 891 h 1529"/>
                  <a:gd name="T14" fmla="*/ 1092 w 1092"/>
                  <a:gd name="T15" fmla="*/ 546 h 1529"/>
                  <a:gd name="T16" fmla="*/ 546 w 1092"/>
                  <a:gd name="T17" fmla="*/ 0 h 1529"/>
                  <a:gd name="T18" fmla="*/ 932 w 1092"/>
                  <a:gd name="T19" fmla="*/ 861 h 1529"/>
                  <a:gd name="T20" fmla="*/ 546 w 1092"/>
                  <a:gd name="T21" fmla="*/ 1452 h 1529"/>
                  <a:gd name="T22" fmla="*/ 159 w 1092"/>
                  <a:gd name="T23" fmla="*/ 859 h 1529"/>
                  <a:gd name="T24" fmla="*/ 55 w 1092"/>
                  <a:gd name="T25" fmla="*/ 546 h 1529"/>
                  <a:gd name="T26" fmla="*/ 546 w 1092"/>
                  <a:gd name="T27" fmla="*/ 55 h 1529"/>
                  <a:gd name="T28" fmla="*/ 1038 w 1092"/>
                  <a:gd name="T29" fmla="*/ 546 h 1529"/>
                  <a:gd name="T30" fmla="*/ 932 w 1092"/>
                  <a:gd name="T31" fmla="*/ 861 h 1529"/>
                  <a:gd name="T32" fmla="*/ 932 w 1092"/>
                  <a:gd name="T33" fmla="*/ 861 h 1529"/>
                  <a:gd name="T34" fmla="*/ 932 w 1092"/>
                  <a:gd name="T35" fmla="*/ 861 h 1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2" h="1529">
                    <a:moveTo>
                      <a:pt x="546" y="0"/>
                    </a:moveTo>
                    <a:cubicBezTo>
                      <a:pt x="245" y="0"/>
                      <a:pt x="0" y="245"/>
                      <a:pt x="0" y="546"/>
                    </a:cubicBezTo>
                    <a:cubicBezTo>
                      <a:pt x="0" y="716"/>
                      <a:pt x="109" y="882"/>
                      <a:pt x="114" y="889"/>
                    </a:cubicBezTo>
                    <a:cubicBezTo>
                      <a:pt x="523" y="1517"/>
                      <a:pt x="523" y="1517"/>
                      <a:pt x="523" y="1517"/>
                    </a:cubicBezTo>
                    <a:cubicBezTo>
                      <a:pt x="528" y="1524"/>
                      <a:pt x="537" y="1529"/>
                      <a:pt x="546" y="1529"/>
                    </a:cubicBezTo>
                    <a:cubicBezTo>
                      <a:pt x="555" y="1529"/>
                      <a:pt x="564" y="1524"/>
                      <a:pt x="569" y="1517"/>
                    </a:cubicBezTo>
                    <a:cubicBezTo>
                      <a:pt x="977" y="891"/>
                      <a:pt x="977" y="891"/>
                      <a:pt x="977" y="891"/>
                    </a:cubicBezTo>
                    <a:cubicBezTo>
                      <a:pt x="982" y="884"/>
                      <a:pt x="1092" y="716"/>
                      <a:pt x="1092" y="546"/>
                    </a:cubicBezTo>
                    <a:cubicBezTo>
                      <a:pt x="1092" y="245"/>
                      <a:pt x="847" y="0"/>
                      <a:pt x="546" y="0"/>
                    </a:cubicBezTo>
                    <a:close/>
                    <a:moveTo>
                      <a:pt x="932" y="861"/>
                    </a:moveTo>
                    <a:cubicBezTo>
                      <a:pt x="546" y="1452"/>
                      <a:pt x="546" y="1452"/>
                      <a:pt x="546" y="1452"/>
                    </a:cubicBezTo>
                    <a:cubicBezTo>
                      <a:pt x="159" y="859"/>
                      <a:pt x="159" y="859"/>
                      <a:pt x="159" y="859"/>
                    </a:cubicBezTo>
                    <a:cubicBezTo>
                      <a:pt x="158" y="857"/>
                      <a:pt x="55" y="700"/>
                      <a:pt x="55" y="546"/>
                    </a:cubicBezTo>
                    <a:cubicBezTo>
                      <a:pt x="55" y="275"/>
                      <a:pt x="275" y="55"/>
                      <a:pt x="546" y="55"/>
                    </a:cubicBezTo>
                    <a:cubicBezTo>
                      <a:pt x="817" y="55"/>
                      <a:pt x="1038" y="275"/>
                      <a:pt x="1038" y="546"/>
                    </a:cubicBezTo>
                    <a:cubicBezTo>
                      <a:pt x="1038" y="700"/>
                      <a:pt x="933" y="859"/>
                      <a:pt x="932" y="861"/>
                    </a:cubicBezTo>
                    <a:close/>
                    <a:moveTo>
                      <a:pt x="932" y="861"/>
                    </a:moveTo>
                    <a:cubicBezTo>
                      <a:pt x="932" y="861"/>
                      <a:pt x="932" y="861"/>
                      <a:pt x="932" y="861"/>
                    </a:cubicBezTo>
                  </a:path>
                </a:pathLst>
              </a:custGeom>
              <a:solidFill>
                <a:schemeClr val="accent5"/>
              </a:solidFill>
              <a:ln>
                <a:solidFill>
                  <a:schemeClr val="accent5"/>
                </a:solidFill>
              </a:ln>
              <a:extLst/>
            </p:spPr>
            <p:txBody>
              <a:bodyPr vert="horz" wrap="square" lIns="91440" tIns="45720" rIns="91440" bIns="45720" numCol="1" anchor="t" anchorCtr="0" compatLnSpc="1">
                <a:prstTxWarp prst="textNoShape">
                  <a:avLst/>
                </a:prstTxWarp>
              </a:bodyPr>
              <a:lstStyle/>
              <a:p>
                <a:pPr>
                  <a:lnSpc>
                    <a:spcPct val="85000"/>
                  </a:lnSpc>
                </a:pPr>
                <a:endParaRPr lang="en-US"/>
              </a:p>
            </p:txBody>
          </p:sp>
          <p:sp>
            <p:nvSpPr>
              <p:cNvPr id="3" name="קשת 2"/>
              <p:cNvSpPr/>
              <p:nvPr/>
            </p:nvSpPr>
            <p:spPr>
              <a:xfrm rot="10800000">
                <a:off x="1454931" y="2240092"/>
                <a:ext cx="240690" cy="240690"/>
              </a:xfrm>
              <a:prstGeom prst="arc">
                <a:avLst>
                  <a:gd name="adj1" fmla="val 16200000"/>
                  <a:gd name="adj2" fmla="val 20372841"/>
                </a:avLst>
              </a:prstGeom>
              <a:ln w="28575" cap="rnd">
                <a:solidFill>
                  <a:schemeClr val="accent5"/>
                </a:solidFill>
                <a:prstDash val="solid"/>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p>
            </p:txBody>
          </p:sp>
        </p:grpSp>
      </p:grpSp>
      <p:grpSp>
        <p:nvGrpSpPr>
          <p:cNvPr id="14" name="קבוצה 13"/>
          <p:cNvGrpSpPr/>
          <p:nvPr/>
        </p:nvGrpSpPr>
        <p:grpSpPr>
          <a:xfrm>
            <a:off x="8565115" y="1419427"/>
            <a:ext cx="2122339" cy="4019146"/>
            <a:chOff x="9646005" y="1452746"/>
            <a:chExt cx="2122339" cy="4019146"/>
          </a:xfrm>
        </p:grpSpPr>
        <p:sp>
          <p:nvSpPr>
            <p:cNvPr id="126" name="מלבן 125"/>
            <p:cNvSpPr/>
            <p:nvPr/>
          </p:nvSpPr>
          <p:spPr>
            <a:xfrm>
              <a:off x="9646005" y="1940913"/>
              <a:ext cx="2122339" cy="829555"/>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tIns="46800" rtlCol="1" anchor="ctr"/>
            <a:lstStyle/>
            <a:p>
              <a:pPr algn="ctr" rtl="0"/>
              <a:endPar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9" name="מלבן 118">
              <a:hlinkClick r:id="rId5" action="ppaction://hlinksldjump"/>
            </p:cNvPr>
            <p:cNvSpPr/>
            <p:nvPr/>
          </p:nvSpPr>
          <p:spPr>
            <a:xfrm>
              <a:off x="9646005" y="1452746"/>
              <a:ext cx="2122339" cy="488167"/>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46800" rtlCol="1" anchor="ctr"/>
            <a:lstStyle/>
            <a:p>
              <a:pPr algn="ctr" rtl="0"/>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O&amp;M</a:t>
              </a:r>
            </a:p>
          </p:txBody>
        </p:sp>
        <p:sp>
          <p:nvSpPr>
            <p:cNvPr id="39" name="מלבן 38">
              <a:hlinkClick r:id="rId5" action="ppaction://hlinksldjump"/>
            </p:cNvPr>
            <p:cNvSpPr/>
            <p:nvPr/>
          </p:nvSpPr>
          <p:spPr>
            <a:xfrm>
              <a:off x="9646005" y="2757720"/>
              <a:ext cx="2122339" cy="2714172"/>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144000" rtlCol="1" anchor="t"/>
            <a:lstStyle/>
            <a:p>
              <a:pPr marL="285750" lvl="1" indent="-144000" algn="l" rtl="0">
                <a:lnSpc>
                  <a:spcPct val="100000"/>
                </a:lnSpc>
                <a:spcBef>
                  <a:spcPts val="155"/>
                </a:spcBef>
                <a:buFont typeface="Arial" panose="020B0604020202020204" pitchFamily="34" charset="0"/>
                <a:buChar char="•"/>
                <a:tabLst>
                  <a:tab pos="885825" algn="l"/>
                  <a:tab pos="886460" algn="l"/>
                </a:tabLst>
              </a:pPr>
              <a:r>
                <a:rPr lang="en-US" sz="1500" dirty="0">
                  <a:solidFill>
                    <a:schemeClr val="bg1"/>
                  </a:solidFill>
                </a:rPr>
                <a:t>Municipalities</a:t>
              </a:r>
            </a:p>
            <a:p>
              <a:pPr marL="285750" lvl="1" indent="-144000" algn="l" rtl="0">
                <a:lnSpc>
                  <a:spcPct val="100000"/>
                </a:lnSpc>
                <a:spcBef>
                  <a:spcPts val="140"/>
                </a:spcBef>
                <a:buFont typeface="Arial" panose="020B0604020202020204" pitchFamily="34" charset="0"/>
                <a:buChar char="•"/>
                <a:tabLst>
                  <a:tab pos="885825" algn="l"/>
                  <a:tab pos="886460" algn="l"/>
                </a:tabLst>
              </a:pPr>
              <a:r>
                <a:rPr lang="en-US" sz="1500" dirty="0">
                  <a:solidFill>
                    <a:schemeClr val="bg1"/>
                  </a:solidFill>
                </a:rPr>
                <a:t>WWTP</a:t>
              </a:r>
            </a:p>
            <a:p>
              <a:pPr marL="285750" lvl="1" indent="-144000" algn="l" rtl="0">
                <a:lnSpc>
                  <a:spcPct val="100000"/>
                </a:lnSpc>
                <a:spcBef>
                  <a:spcPts val="155"/>
                </a:spcBef>
                <a:buFont typeface="Arial" panose="020B0604020202020204" pitchFamily="34" charset="0"/>
                <a:buChar char="•"/>
                <a:tabLst>
                  <a:tab pos="885825" algn="l"/>
                  <a:tab pos="886460" algn="l"/>
                </a:tabLst>
              </a:pPr>
              <a:r>
                <a:rPr lang="en-US" sz="1500" dirty="0">
                  <a:solidFill>
                    <a:schemeClr val="bg1"/>
                  </a:solidFill>
                </a:rPr>
                <a:t>Roads</a:t>
              </a:r>
            </a:p>
            <a:p>
              <a:pPr marL="285750" lvl="1" indent="-144000" algn="l" rtl="0">
                <a:lnSpc>
                  <a:spcPct val="100000"/>
                </a:lnSpc>
                <a:spcBef>
                  <a:spcPts val="150"/>
                </a:spcBef>
                <a:buFont typeface="Arial" panose="020B0604020202020204" pitchFamily="34" charset="0"/>
                <a:buChar char="•"/>
                <a:tabLst>
                  <a:tab pos="885825" algn="l"/>
                  <a:tab pos="886460" algn="l"/>
                </a:tabLst>
              </a:pPr>
              <a:r>
                <a:rPr lang="en-US" sz="1500" dirty="0">
                  <a:solidFill>
                    <a:schemeClr val="bg1"/>
                  </a:solidFill>
                </a:rPr>
                <a:t>Parks</a:t>
              </a:r>
            </a:p>
            <a:p>
              <a:pPr marL="285750" lvl="1" indent="-144000" algn="l" rtl="0">
                <a:lnSpc>
                  <a:spcPct val="100000"/>
                </a:lnSpc>
                <a:spcBef>
                  <a:spcPts val="150"/>
                </a:spcBef>
                <a:buFont typeface="Arial" panose="020B0604020202020204" pitchFamily="34" charset="0"/>
                <a:buChar char="•"/>
                <a:tabLst>
                  <a:tab pos="885825" algn="l"/>
                  <a:tab pos="886460" algn="l"/>
                </a:tabLst>
              </a:pPr>
              <a:r>
                <a:rPr lang="en-US" sz="1500" dirty="0">
                  <a:solidFill>
                    <a:schemeClr val="bg1"/>
                  </a:solidFill>
                </a:rPr>
                <a:t>Lighting, Electricity, Supervision</a:t>
              </a:r>
            </a:p>
          </p:txBody>
        </p:sp>
        <p:grpSp>
          <p:nvGrpSpPr>
            <p:cNvPr id="143" name="Group 2323"/>
            <p:cNvGrpSpPr>
              <a:grpSpLocks noChangeAspect="1"/>
            </p:cNvGrpSpPr>
            <p:nvPr/>
          </p:nvGrpSpPr>
          <p:grpSpPr>
            <a:xfrm>
              <a:off x="10491302" y="2108941"/>
              <a:ext cx="477408" cy="478596"/>
              <a:chOff x="14022388" y="5721350"/>
              <a:chExt cx="638175" cy="639763"/>
            </a:xfrm>
          </p:grpSpPr>
          <p:sp>
            <p:nvSpPr>
              <p:cNvPr id="148" name="Freeform 25"/>
              <p:cNvSpPr>
                <a:spLocks noEditPoints="1"/>
              </p:cNvSpPr>
              <p:nvPr/>
            </p:nvSpPr>
            <p:spPr bwMode="auto">
              <a:xfrm>
                <a:off x="14022388" y="5721350"/>
                <a:ext cx="638175" cy="639763"/>
              </a:xfrm>
              <a:custGeom>
                <a:avLst/>
                <a:gdLst>
                  <a:gd name="T0" fmla="*/ 81 w 132"/>
                  <a:gd name="T1" fmla="*/ 18 h 132"/>
                  <a:gd name="T2" fmla="*/ 81 w 132"/>
                  <a:gd name="T3" fmla="*/ 2 h 132"/>
                  <a:gd name="T4" fmla="*/ 79 w 132"/>
                  <a:gd name="T5" fmla="*/ 1 h 132"/>
                  <a:gd name="T6" fmla="*/ 53 w 132"/>
                  <a:gd name="T7" fmla="*/ 1 h 132"/>
                  <a:gd name="T8" fmla="*/ 51 w 132"/>
                  <a:gd name="T9" fmla="*/ 2 h 132"/>
                  <a:gd name="T10" fmla="*/ 51 w 132"/>
                  <a:gd name="T11" fmla="*/ 17 h 132"/>
                  <a:gd name="T12" fmla="*/ 111 w 132"/>
                  <a:gd name="T13" fmla="*/ 42 h 132"/>
                  <a:gd name="T14" fmla="*/ 122 w 132"/>
                  <a:gd name="T15" fmla="*/ 31 h 132"/>
                  <a:gd name="T16" fmla="*/ 121 w 132"/>
                  <a:gd name="T17" fmla="*/ 30 h 132"/>
                  <a:gd name="T18" fmla="*/ 113 w 132"/>
                  <a:gd name="T19" fmla="*/ 19 h 132"/>
                  <a:gd name="T20" fmla="*/ 113 w 132"/>
                  <a:gd name="T21" fmla="*/ 19 h 132"/>
                  <a:gd name="T22" fmla="*/ 103 w 132"/>
                  <a:gd name="T23" fmla="*/ 11 h 132"/>
                  <a:gd name="T24" fmla="*/ 101 w 132"/>
                  <a:gd name="T25" fmla="*/ 10 h 132"/>
                  <a:gd name="T26" fmla="*/ 90 w 132"/>
                  <a:gd name="T27" fmla="*/ 20 h 132"/>
                  <a:gd name="T28" fmla="*/ 115 w 132"/>
                  <a:gd name="T29" fmla="*/ 81 h 132"/>
                  <a:gd name="T30" fmla="*/ 130 w 132"/>
                  <a:gd name="T31" fmla="*/ 81 h 132"/>
                  <a:gd name="T32" fmla="*/ 131 w 132"/>
                  <a:gd name="T33" fmla="*/ 79 h 132"/>
                  <a:gd name="T34" fmla="*/ 132 w 132"/>
                  <a:gd name="T35" fmla="*/ 66 h 132"/>
                  <a:gd name="T36" fmla="*/ 131 w 132"/>
                  <a:gd name="T37" fmla="*/ 53 h 132"/>
                  <a:gd name="T38" fmla="*/ 130 w 132"/>
                  <a:gd name="T39" fmla="*/ 51 h 132"/>
                  <a:gd name="T40" fmla="*/ 115 w 132"/>
                  <a:gd name="T41" fmla="*/ 51 h 132"/>
                  <a:gd name="T42" fmla="*/ 90 w 132"/>
                  <a:gd name="T43" fmla="*/ 111 h 132"/>
                  <a:gd name="T44" fmla="*/ 101 w 132"/>
                  <a:gd name="T45" fmla="*/ 122 h 132"/>
                  <a:gd name="T46" fmla="*/ 103 w 132"/>
                  <a:gd name="T47" fmla="*/ 121 h 132"/>
                  <a:gd name="T48" fmla="*/ 113 w 132"/>
                  <a:gd name="T49" fmla="*/ 113 h 132"/>
                  <a:gd name="T50" fmla="*/ 113 w 132"/>
                  <a:gd name="T51" fmla="*/ 113 h 132"/>
                  <a:gd name="T52" fmla="*/ 121 w 132"/>
                  <a:gd name="T53" fmla="*/ 102 h 132"/>
                  <a:gd name="T54" fmla="*/ 122 w 132"/>
                  <a:gd name="T55" fmla="*/ 100 h 132"/>
                  <a:gd name="T56" fmla="*/ 111 w 132"/>
                  <a:gd name="T57" fmla="*/ 89 h 132"/>
                  <a:gd name="T58" fmla="*/ 51 w 132"/>
                  <a:gd name="T59" fmla="*/ 114 h 132"/>
                  <a:gd name="T60" fmla="*/ 51 w 132"/>
                  <a:gd name="T61" fmla="*/ 130 h 132"/>
                  <a:gd name="T62" fmla="*/ 53 w 132"/>
                  <a:gd name="T63" fmla="*/ 131 h 132"/>
                  <a:gd name="T64" fmla="*/ 66 w 132"/>
                  <a:gd name="T65" fmla="*/ 132 h 132"/>
                  <a:gd name="T66" fmla="*/ 66 w 132"/>
                  <a:gd name="T67" fmla="*/ 132 h 132"/>
                  <a:gd name="T68" fmla="*/ 79 w 132"/>
                  <a:gd name="T69" fmla="*/ 131 h 132"/>
                  <a:gd name="T70" fmla="*/ 81 w 132"/>
                  <a:gd name="T71" fmla="*/ 130 h 132"/>
                  <a:gd name="T72" fmla="*/ 81 w 132"/>
                  <a:gd name="T73" fmla="*/ 114 h 132"/>
                  <a:gd name="T74" fmla="*/ 21 w 132"/>
                  <a:gd name="T75" fmla="*/ 89 h 132"/>
                  <a:gd name="T76" fmla="*/ 10 w 132"/>
                  <a:gd name="T77" fmla="*/ 100 h 132"/>
                  <a:gd name="T78" fmla="*/ 11 w 132"/>
                  <a:gd name="T79" fmla="*/ 102 h 132"/>
                  <a:gd name="T80" fmla="*/ 20 w 132"/>
                  <a:gd name="T81" fmla="*/ 113 h 132"/>
                  <a:gd name="T82" fmla="*/ 30 w 132"/>
                  <a:gd name="T83" fmla="*/ 121 h 132"/>
                  <a:gd name="T84" fmla="*/ 32 w 132"/>
                  <a:gd name="T85" fmla="*/ 122 h 132"/>
                  <a:gd name="T86" fmla="*/ 43 w 132"/>
                  <a:gd name="T87" fmla="*/ 111 h 132"/>
                  <a:gd name="T88" fmla="*/ 18 w 132"/>
                  <a:gd name="T89" fmla="*/ 51 h 132"/>
                  <a:gd name="T90" fmla="*/ 2 w 132"/>
                  <a:gd name="T91" fmla="*/ 51 h 132"/>
                  <a:gd name="T92" fmla="*/ 2 w 132"/>
                  <a:gd name="T93" fmla="*/ 53 h 132"/>
                  <a:gd name="T94" fmla="*/ 0 w 132"/>
                  <a:gd name="T95" fmla="*/ 66 h 132"/>
                  <a:gd name="T96" fmla="*/ 2 w 132"/>
                  <a:gd name="T97" fmla="*/ 79 h 132"/>
                  <a:gd name="T98" fmla="*/ 2 w 132"/>
                  <a:gd name="T99" fmla="*/ 81 h 132"/>
                  <a:gd name="T100" fmla="*/ 18 w 132"/>
                  <a:gd name="T101" fmla="*/ 81 h 132"/>
                  <a:gd name="T102" fmla="*/ 43 w 132"/>
                  <a:gd name="T103" fmla="*/ 21 h 132"/>
                  <a:gd name="T104" fmla="*/ 32 w 132"/>
                  <a:gd name="T105" fmla="*/ 10 h 132"/>
                  <a:gd name="T106" fmla="*/ 30 w 132"/>
                  <a:gd name="T107" fmla="*/ 11 h 132"/>
                  <a:gd name="T108" fmla="*/ 11 w 132"/>
                  <a:gd name="T109" fmla="*/ 30 h 132"/>
                  <a:gd name="T110" fmla="*/ 10 w 132"/>
                  <a:gd name="T111" fmla="*/ 31 h 132"/>
                  <a:gd name="T112" fmla="*/ 21 w 132"/>
                  <a:gd name="T113" fmla="*/ 4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2" h="132">
                    <a:moveTo>
                      <a:pt x="81" y="18"/>
                    </a:moveTo>
                    <a:cubicBezTo>
                      <a:pt x="81" y="2"/>
                      <a:pt x="81" y="2"/>
                      <a:pt x="81" y="2"/>
                    </a:cubicBezTo>
                    <a:cubicBezTo>
                      <a:pt x="79" y="1"/>
                      <a:pt x="79" y="1"/>
                      <a:pt x="79" y="1"/>
                    </a:cubicBezTo>
                    <a:cubicBezTo>
                      <a:pt x="71" y="0"/>
                      <a:pt x="62" y="0"/>
                      <a:pt x="53" y="1"/>
                    </a:cubicBezTo>
                    <a:cubicBezTo>
                      <a:pt x="51" y="2"/>
                      <a:pt x="51" y="2"/>
                      <a:pt x="51" y="2"/>
                    </a:cubicBezTo>
                    <a:cubicBezTo>
                      <a:pt x="51" y="17"/>
                      <a:pt x="51" y="17"/>
                      <a:pt x="51" y="17"/>
                    </a:cubicBezTo>
                    <a:moveTo>
                      <a:pt x="111" y="42"/>
                    </a:moveTo>
                    <a:cubicBezTo>
                      <a:pt x="122" y="31"/>
                      <a:pt x="122" y="31"/>
                      <a:pt x="122" y="31"/>
                    </a:cubicBezTo>
                    <a:cubicBezTo>
                      <a:pt x="121" y="30"/>
                      <a:pt x="121" y="30"/>
                      <a:pt x="121" y="30"/>
                    </a:cubicBezTo>
                    <a:cubicBezTo>
                      <a:pt x="119" y="26"/>
                      <a:pt x="116" y="22"/>
                      <a:pt x="113" y="19"/>
                    </a:cubicBezTo>
                    <a:cubicBezTo>
                      <a:pt x="113" y="19"/>
                      <a:pt x="113" y="19"/>
                      <a:pt x="113" y="19"/>
                    </a:cubicBezTo>
                    <a:cubicBezTo>
                      <a:pt x="110" y="16"/>
                      <a:pt x="106" y="13"/>
                      <a:pt x="103" y="11"/>
                    </a:cubicBezTo>
                    <a:cubicBezTo>
                      <a:pt x="101" y="10"/>
                      <a:pt x="101" y="10"/>
                      <a:pt x="101" y="10"/>
                    </a:cubicBezTo>
                    <a:cubicBezTo>
                      <a:pt x="90" y="20"/>
                      <a:pt x="90" y="20"/>
                      <a:pt x="90" y="20"/>
                    </a:cubicBezTo>
                    <a:moveTo>
                      <a:pt x="115" y="81"/>
                    </a:moveTo>
                    <a:cubicBezTo>
                      <a:pt x="130" y="81"/>
                      <a:pt x="130" y="81"/>
                      <a:pt x="130" y="81"/>
                    </a:cubicBezTo>
                    <a:cubicBezTo>
                      <a:pt x="131" y="79"/>
                      <a:pt x="131" y="79"/>
                      <a:pt x="131" y="79"/>
                    </a:cubicBezTo>
                    <a:cubicBezTo>
                      <a:pt x="132" y="75"/>
                      <a:pt x="132" y="70"/>
                      <a:pt x="132" y="66"/>
                    </a:cubicBezTo>
                    <a:cubicBezTo>
                      <a:pt x="132" y="62"/>
                      <a:pt x="132" y="57"/>
                      <a:pt x="131" y="53"/>
                    </a:cubicBezTo>
                    <a:cubicBezTo>
                      <a:pt x="130" y="51"/>
                      <a:pt x="130" y="51"/>
                      <a:pt x="130" y="51"/>
                    </a:cubicBezTo>
                    <a:cubicBezTo>
                      <a:pt x="115" y="51"/>
                      <a:pt x="115" y="51"/>
                      <a:pt x="115" y="51"/>
                    </a:cubicBezTo>
                    <a:moveTo>
                      <a:pt x="90" y="111"/>
                    </a:moveTo>
                    <a:cubicBezTo>
                      <a:pt x="101" y="122"/>
                      <a:pt x="101" y="122"/>
                      <a:pt x="101" y="122"/>
                    </a:cubicBezTo>
                    <a:cubicBezTo>
                      <a:pt x="103" y="121"/>
                      <a:pt x="103" y="121"/>
                      <a:pt x="103" y="121"/>
                    </a:cubicBezTo>
                    <a:cubicBezTo>
                      <a:pt x="106" y="118"/>
                      <a:pt x="110" y="116"/>
                      <a:pt x="113" y="113"/>
                    </a:cubicBezTo>
                    <a:cubicBezTo>
                      <a:pt x="113" y="113"/>
                      <a:pt x="113" y="113"/>
                      <a:pt x="113" y="113"/>
                    </a:cubicBezTo>
                    <a:cubicBezTo>
                      <a:pt x="116" y="109"/>
                      <a:pt x="119" y="106"/>
                      <a:pt x="121" y="102"/>
                    </a:cubicBezTo>
                    <a:cubicBezTo>
                      <a:pt x="122" y="100"/>
                      <a:pt x="122" y="100"/>
                      <a:pt x="122" y="100"/>
                    </a:cubicBezTo>
                    <a:cubicBezTo>
                      <a:pt x="111" y="89"/>
                      <a:pt x="111" y="89"/>
                      <a:pt x="111" y="89"/>
                    </a:cubicBezTo>
                    <a:moveTo>
                      <a:pt x="51" y="114"/>
                    </a:moveTo>
                    <a:cubicBezTo>
                      <a:pt x="51" y="130"/>
                      <a:pt x="51" y="130"/>
                      <a:pt x="51" y="130"/>
                    </a:cubicBezTo>
                    <a:cubicBezTo>
                      <a:pt x="53" y="131"/>
                      <a:pt x="53" y="131"/>
                      <a:pt x="53" y="131"/>
                    </a:cubicBezTo>
                    <a:cubicBezTo>
                      <a:pt x="57" y="131"/>
                      <a:pt x="62" y="132"/>
                      <a:pt x="66" y="132"/>
                    </a:cubicBezTo>
                    <a:cubicBezTo>
                      <a:pt x="66" y="132"/>
                      <a:pt x="66" y="132"/>
                      <a:pt x="66" y="132"/>
                    </a:cubicBezTo>
                    <a:cubicBezTo>
                      <a:pt x="71" y="132"/>
                      <a:pt x="75" y="131"/>
                      <a:pt x="79" y="131"/>
                    </a:cubicBezTo>
                    <a:cubicBezTo>
                      <a:pt x="81" y="130"/>
                      <a:pt x="81" y="130"/>
                      <a:pt x="81" y="130"/>
                    </a:cubicBezTo>
                    <a:cubicBezTo>
                      <a:pt x="81" y="114"/>
                      <a:pt x="81" y="114"/>
                      <a:pt x="81" y="114"/>
                    </a:cubicBezTo>
                    <a:moveTo>
                      <a:pt x="21" y="89"/>
                    </a:moveTo>
                    <a:cubicBezTo>
                      <a:pt x="10" y="100"/>
                      <a:pt x="10" y="100"/>
                      <a:pt x="10" y="100"/>
                    </a:cubicBezTo>
                    <a:cubicBezTo>
                      <a:pt x="11" y="102"/>
                      <a:pt x="11" y="102"/>
                      <a:pt x="11" y="102"/>
                    </a:cubicBezTo>
                    <a:cubicBezTo>
                      <a:pt x="14" y="106"/>
                      <a:pt x="17" y="109"/>
                      <a:pt x="20" y="113"/>
                    </a:cubicBezTo>
                    <a:cubicBezTo>
                      <a:pt x="23" y="116"/>
                      <a:pt x="26" y="118"/>
                      <a:pt x="30" y="121"/>
                    </a:cubicBezTo>
                    <a:cubicBezTo>
                      <a:pt x="32" y="122"/>
                      <a:pt x="32" y="122"/>
                      <a:pt x="32" y="122"/>
                    </a:cubicBezTo>
                    <a:cubicBezTo>
                      <a:pt x="43" y="111"/>
                      <a:pt x="43" y="111"/>
                      <a:pt x="43" y="111"/>
                    </a:cubicBezTo>
                    <a:moveTo>
                      <a:pt x="18" y="51"/>
                    </a:moveTo>
                    <a:cubicBezTo>
                      <a:pt x="2" y="51"/>
                      <a:pt x="2" y="51"/>
                      <a:pt x="2" y="51"/>
                    </a:cubicBezTo>
                    <a:cubicBezTo>
                      <a:pt x="2" y="53"/>
                      <a:pt x="2" y="53"/>
                      <a:pt x="2" y="53"/>
                    </a:cubicBezTo>
                    <a:cubicBezTo>
                      <a:pt x="1" y="57"/>
                      <a:pt x="0" y="62"/>
                      <a:pt x="0" y="66"/>
                    </a:cubicBezTo>
                    <a:cubicBezTo>
                      <a:pt x="0" y="70"/>
                      <a:pt x="1" y="75"/>
                      <a:pt x="2" y="79"/>
                    </a:cubicBezTo>
                    <a:cubicBezTo>
                      <a:pt x="2" y="81"/>
                      <a:pt x="2" y="81"/>
                      <a:pt x="2" y="81"/>
                    </a:cubicBezTo>
                    <a:cubicBezTo>
                      <a:pt x="18" y="81"/>
                      <a:pt x="18" y="81"/>
                      <a:pt x="18" y="81"/>
                    </a:cubicBezTo>
                    <a:moveTo>
                      <a:pt x="43" y="21"/>
                    </a:moveTo>
                    <a:cubicBezTo>
                      <a:pt x="32" y="10"/>
                      <a:pt x="32" y="10"/>
                      <a:pt x="32" y="10"/>
                    </a:cubicBezTo>
                    <a:cubicBezTo>
                      <a:pt x="30" y="11"/>
                      <a:pt x="30" y="11"/>
                      <a:pt x="30" y="11"/>
                    </a:cubicBezTo>
                    <a:cubicBezTo>
                      <a:pt x="22" y="16"/>
                      <a:pt x="16" y="22"/>
                      <a:pt x="11" y="30"/>
                    </a:cubicBezTo>
                    <a:cubicBezTo>
                      <a:pt x="10" y="31"/>
                      <a:pt x="10" y="31"/>
                      <a:pt x="10" y="31"/>
                    </a:cubicBezTo>
                    <a:cubicBezTo>
                      <a:pt x="21" y="43"/>
                      <a:pt x="21" y="43"/>
                      <a:pt x="21" y="43"/>
                    </a:cubicBezTo>
                  </a:path>
                </a:pathLst>
              </a:custGeom>
              <a:noFill/>
              <a:ln w="28575" cap="rnd">
                <a:solidFill>
                  <a:schemeClr val="accent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9" name="Oval 26"/>
              <p:cNvSpPr>
                <a:spLocks noChangeArrowheads="1"/>
              </p:cNvSpPr>
              <p:nvPr/>
            </p:nvSpPr>
            <p:spPr bwMode="auto">
              <a:xfrm>
                <a:off x="14201775" y="5900738"/>
                <a:ext cx="280987" cy="280988"/>
              </a:xfrm>
              <a:prstGeom prst="ellipse">
                <a:avLst/>
              </a:prstGeom>
              <a:noFill/>
              <a:ln w="28575" cap="rnd">
                <a:solidFill>
                  <a:schemeClr val="accent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sp>
        <p:nvSpPr>
          <p:cNvPr id="46" name="מציין מיקום של מספר שקופית 5"/>
          <p:cNvSpPr>
            <a:spLocks noGrp="1"/>
          </p:cNvSpPr>
          <p:nvPr>
            <p:ph type="sldNum" sz="quarter" idx="12"/>
          </p:nvPr>
        </p:nvSpPr>
        <p:spPr>
          <a:xfrm>
            <a:off x="129165" y="6496485"/>
            <a:ext cx="336992" cy="301756"/>
          </a:xfrm>
        </p:spPr>
        <p:txBody>
          <a:bodyPr/>
          <a:lstStyle/>
          <a:p>
            <a:fld id="{E1F767F5-0C98-4706-8AFB-FCD5A80B5AF3}" type="slidenum">
              <a:rPr lang="he-IL" sz="1000" b="1" smtClean="0">
                <a:solidFill>
                  <a:schemeClr val="accent1"/>
                </a:solidFill>
              </a:rPr>
              <a:t>3</a:t>
            </a:fld>
            <a:endParaRPr lang="he-IL" sz="1000" b="1" dirty="0">
              <a:solidFill>
                <a:schemeClr val="accent1"/>
              </a:solidFill>
            </a:endParaRPr>
          </a:p>
        </p:txBody>
      </p:sp>
      <p:grpSp>
        <p:nvGrpSpPr>
          <p:cNvPr id="49" name="Group 2213"/>
          <p:cNvGrpSpPr>
            <a:grpSpLocks noChangeAspect="1"/>
          </p:cNvGrpSpPr>
          <p:nvPr/>
        </p:nvGrpSpPr>
        <p:grpSpPr>
          <a:xfrm flipH="1">
            <a:off x="4333112" y="5799421"/>
            <a:ext cx="353537" cy="435886"/>
            <a:chOff x="9342438" y="7715250"/>
            <a:chExt cx="1185863" cy="1462088"/>
          </a:xfrm>
        </p:grpSpPr>
        <p:sp>
          <p:nvSpPr>
            <p:cNvPr id="50" name="Freeform 163"/>
            <p:cNvSpPr>
              <a:spLocks/>
            </p:cNvSpPr>
            <p:nvPr/>
          </p:nvSpPr>
          <p:spPr bwMode="auto">
            <a:xfrm>
              <a:off x="9729788" y="8094663"/>
              <a:ext cx="152400" cy="266700"/>
            </a:xfrm>
            <a:custGeom>
              <a:avLst/>
              <a:gdLst>
                <a:gd name="T0" fmla="*/ 0 w 30"/>
                <a:gd name="T1" fmla="*/ 52 h 52"/>
                <a:gd name="T2" fmla="*/ 0 w 30"/>
                <a:gd name="T3" fmla="*/ 18 h 52"/>
                <a:gd name="T4" fmla="*/ 18 w 30"/>
                <a:gd name="T5" fmla="*/ 0 h 52"/>
                <a:gd name="T6" fmla="*/ 20 w 30"/>
                <a:gd name="T7" fmla="*/ 0 h 52"/>
                <a:gd name="T8" fmla="*/ 30 w 30"/>
                <a:gd name="T9" fmla="*/ 3 h 52"/>
              </a:gdLst>
              <a:ahLst/>
              <a:cxnLst>
                <a:cxn ang="0">
                  <a:pos x="T0" y="T1"/>
                </a:cxn>
                <a:cxn ang="0">
                  <a:pos x="T2" y="T3"/>
                </a:cxn>
                <a:cxn ang="0">
                  <a:pos x="T4" y="T5"/>
                </a:cxn>
                <a:cxn ang="0">
                  <a:pos x="T6" y="T7"/>
                </a:cxn>
                <a:cxn ang="0">
                  <a:pos x="T8" y="T9"/>
                </a:cxn>
              </a:cxnLst>
              <a:rect l="0" t="0" r="r" b="b"/>
              <a:pathLst>
                <a:path w="30" h="52">
                  <a:moveTo>
                    <a:pt x="0" y="52"/>
                  </a:moveTo>
                  <a:cubicBezTo>
                    <a:pt x="0" y="18"/>
                    <a:pt x="0" y="18"/>
                    <a:pt x="0" y="18"/>
                  </a:cubicBezTo>
                  <a:cubicBezTo>
                    <a:pt x="0" y="8"/>
                    <a:pt x="8" y="0"/>
                    <a:pt x="18" y="0"/>
                  </a:cubicBezTo>
                  <a:cubicBezTo>
                    <a:pt x="20" y="0"/>
                    <a:pt x="20" y="0"/>
                    <a:pt x="20" y="0"/>
                  </a:cubicBezTo>
                  <a:cubicBezTo>
                    <a:pt x="24" y="0"/>
                    <a:pt x="27" y="1"/>
                    <a:pt x="30" y="3"/>
                  </a:cubicBezTo>
                </a:path>
              </a:pathLst>
            </a:custGeom>
            <a:noFill/>
            <a:ln w="19050" cap="rnd">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164"/>
            <p:cNvSpPr>
              <a:spLocks/>
            </p:cNvSpPr>
            <p:nvPr/>
          </p:nvSpPr>
          <p:spPr bwMode="auto">
            <a:xfrm>
              <a:off x="9536113" y="8188325"/>
              <a:ext cx="147638" cy="234950"/>
            </a:xfrm>
            <a:custGeom>
              <a:avLst/>
              <a:gdLst>
                <a:gd name="T0" fmla="*/ 0 w 29"/>
                <a:gd name="T1" fmla="*/ 46 h 46"/>
                <a:gd name="T2" fmla="*/ 0 w 29"/>
                <a:gd name="T3" fmla="*/ 34 h 46"/>
                <a:gd name="T4" fmla="*/ 0 w 29"/>
                <a:gd name="T5" fmla="*/ 31 h 46"/>
                <a:gd name="T6" fmla="*/ 0 w 29"/>
                <a:gd name="T7" fmla="*/ 16 h 46"/>
                <a:gd name="T8" fmla="*/ 18 w 29"/>
                <a:gd name="T9" fmla="*/ 0 h 46"/>
                <a:gd name="T10" fmla="*/ 20 w 29"/>
                <a:gd name="T11" fmla="*/ 0 h 46"/>
                <a:gd name="T12" fmla="*/ 29 w 29"/>
                <a:gd name="T13" fmla="*/ 2 h 46"/>
              </a:gdLst>
              <a:ahLst/>
              <a:cxnLst>
                <a:cxn ang="0">
                  <a:pos x="T0" y="T1"/>
                </a:cxn>
                <a:cxn ang="0">
                  <a:pos x="T2" y="T3"/>
                </a:cxn>
                <a:cxn ang="0">
                  <a:pos x="T4" y="T5"/>
                </a:cxn>
                <a:cxn ang="0">
                  <a:pos x="T6" y="T7"/>
                </a:cxn>
                <a:cxn ang="0">
                  <a:pos x="T8" y="T9"/>
                </a:cxn>
                <a:cxn ang="0">
                  <a:pos x="T10" y="T11"/>
                </a:cxn>
                <a:cxn ang="0">
                  <a:pos x="T12" y="T13"/>
                </a:cxn>
              </a:cxnLst>
              <a:rect l="0" t="0" r="r" b="b"/>
              <a:pathLst>
                <a:path w="29" h="46">
                  <a:moveTo>
                    <a:pt x="0" y="46"/>
                  </a:moveTo>
                  <a:cubicBezTo>
                    <a:pt x="0" y="34"/>
                    <a:pt x="0" y="34"/>
                    <a:pt x="0" y="34"/>
                  </a:cubicBezTo>
                  <a:cubicBezTo>
                    <a:pt x="0" y="31"/>
                    <a:pt x="0" y="31"/>
                    <a:pt x="0" y="31"/>
                  </a:cubicBezTo>
                  <a:cubicBezTo>
                    <a:pt x="0" y="16"/>
                    <a:pt x="0" y="16"/>
                    <a:pt x="0" y="16"/>
                  </a:cubicBezTo>
                  <a:cubicBezTo>
                    <a:pt x="0" y="6"/>
                    <a:pt x="8" y="0"/>
                    <a:pt x="18" y="0"/>
                  </a:cubicBezTo>
                  <a:cubicBezTo>
                    <a:pt x="20" y="0"/>
                    <a:pt x="20" y="0"/>
                    <a:pt x="20" y="0"/>
                  </a:cubicBezTo>
                  <a:cubicBezTo>
                    <a:pt x="23" y="0"/>
                    <a:pt x="26" y="1"/>
                    <a:pt x="29" y="2"/>
                  </a:cubicBezTo>
                </a:path>
              </a:pathLst>
            </a:custGeom>
            <a:noFill/>
            <a:ln w="19050"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Freeform 165"/>
            <p:cNvSpPr>
              <a:spLocks/>
            </p:cNvSpPr>
            <p:nvPr/>
          </p:nvSpPr>
          <p:spPr bwMode="auto">
            <a:xfrm>
              <a:off x="9480551" y="8326438"/>
              <a:ext cx="15875" cy="9525"/>
            </a:xfrm>
            <a:custGeom>
              <a:avLst/>
              <a:gdLst>
                <a:gd name="T0" fmla="*/ 0 w 3"/>
                <a:gd name="T1" fmla="*/ 0 h 2"/>
                <a:gd name="T2" fmla="*/ 3 w 3"/>
                <a:gd name="T3" fmla="*/ 2 h 2"/>
              </a:gdLst>
              <a:ahLst/>
              <a:cxnLst>
                <a:cxn ang="0">
                  <a:pos x="T0" y="T1"/>
                </a:cxn>
                <a:cxn ang="0">
                  <a:pos x="T2" y="T3"/>
                </a:cxn>
              </a:cxnLst>
              <a:rect l="0" t="0" r="r" b="b"/>
              <a:pathLst>
                <a:path w="3" h="2">
                  <a:moveTo>
                    <a:pt x="0" y="0"/>
                  </a:moveTo>
                  <a:cubicBezTo>
                    <a:pt x="1" y="1"/>
                    <a:pt x="2" y="2"/>
                    <a:pt x="3" y="2"/>
                  </a:cubicBezTo>
                </a:path>
              </a:pathLst>
            </a:custGeom>
            <a:noFill/>
            <a:ln w="19050"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Freeform 166"/>
            <p:cNvSpPr>
              <a:spLocks/>
            </p:cNvSpPr>
            <p:nvPr/>
          </p:nvSpPr>
          <p:spPr bwMode="auto">
            <a:xfrm>
              <a:off x="9342438" y="7715250"/>
              <a:ext cx="1185863" cy="1462088"/>
            </a:xfrm>
            <a:custGeom>
              <a:avLst/>
              <a:gdLst>
                <a:gd name="T0" fmla="*/ 114 w 233"/>
                <a:gd name="T1" fmla="*/ 147 h 285"/>
                <a:gd name="T2" fmla="*/ 114 w 233"/>
                <a:gd name="T3" fmla="*/ 18 h 285"/>
                <a:gd name="T4" fmla="*/ 132 w 233"/>
                <a:gd name="T5" fmla="*/ 0 h 285"/>
                <a:gd name="T6" fmla="*/ 134 w 233"/>
                <a:gd name="T7" fmla="*/ 0 h 285"/>
                <a:gd name="T8" fmla="*/ 152 w 233"/>
                <a:gd name="T9" fmla="*/ 18 h 285"/>
                <a:gd name="T10" fmla="*/ 152 w 233"/>
                <a:gd name="T11" fmla="*/ 178 h 285"/>
                <a:gd name="T12" fmla="*/ 158 w 233"/>
                <a:gd name="T13" fmla="*/ 187 h 285"/>
                <a:gd name="T14" fmla="*/ 158 w 233"/>
                <a:gd name="T15" fmla="*/ 187 h 285"/>
                <a:gd name="T16" fmla="*/ 170 w 233"/>
                <a:gd name="T17" fmla="*/ 182 h 285"/>
                <a:gd name="T18" fmla="*/ 193 w 233"/>
                <a:gd name="T19" fmla="*/ 137 h 285"/>
                <a:gd name="T20" fmla="*/ 218 w 233"/>
                <a:gd name="T21" fmla="*/ 130 h 285"/>
                <a:gd name="T22" fmla="*/ 220 w 233"/>
                <a:gd name="T23" fmla="*/ 131 h 285"/>
                <a:gd name="T24" fmla="*/ 228 w 233"/>
                <a:gd name="T25" fmla="*/ 155 h 285"/>
                <a:gd name="T26" fmla="*/ 202 w 233"/>
                <a:gd name="T27" fmla="*/ 206 h 285"/>
                <a:gd name="T28" fmla="*/ 167 w 233"/>
                <a:gd name="T29" fmla="*/ 258 h 285"/>
                <a:gd name="T30" fmla="*/ 99 w 233"/>
                <a:gd name="T31" fmla="*/ 284 h 285"/>
                <a:gd name="T32" fmla="*/ 0 w 233"/>
                <a:gd name="T33" fmla="*/ 185 h 285"/>
                <a:gd name="T34" fmla="*/ 0 w 233"/>
                <a:gd name="T35" fmla="*/ 138 h 285"/>
                <a:gd name="T36" fmla="*/ 18 w 233"/>
                <a:gd name="T37" fmla="*/ 118 h 285"/>
                <a:gd name="T38" fmla="*/ 20 w 233"/>
                <a:gd name="T39" fmla="*/ 118 h 285"/>
                <a:gd name="T40" fmla="*/ 27 w 233"/>
                <a:gd name="T41" fmla="*/ 119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3" h="285">
                  <a:moveTo>
                    <a:pt x="114" y="147"/>
                  </a:moveTo>
                  <a:cubicBezTo>
                    <a:pt x="114" y="18"/>
                    <a:pt x="114" y="18"/>
                    <a:pt x="114" y="18"/>
                  </a:cubicBezTo>
                  <a:cubicBezTo>
                    <a:pt x="114" y="8"/>
                    <a:pt x="122" y="0"/>
                    <a:pt x="132" y="0"/>
                  </a:cubicBezTo>
                  <a:cubicBezTo>
                    <a:pt x="134" y="0"/>
                    <a:pt x="134" y="0"/>
                    <a:pt x="134" y="0"/>
                  </a:cubicBezTo>
                  <a:cubicBezTo>
                    <a:pt x="144" y="0"/>
                    <a:pt x="152" y="8"/>
                    <a:pt x="152" y="18"/>
                  </a:cubicBezTo>
                  <a:cubicBezTo>
                    <a:pt x="152" y="178"/>
                    <a:pt x="152" y="178"/>
                    <a:pt x="152" y="178"/>
                  </a:cubicBezTo>
                  <a:cubicBezTo>
                    <a:pt x="152" y="182"/>
                    <a:pt x="154" y="186"/>
                    <a:pt x="158" y="187"/>
                  </a:cubicBezTo>
                  <a:cubicBezTo>
                    <a:pt x="158" y="187"/>
                    <a:pt x="158" y="187"/>
                    <a:pt x="158" y="187"/>
                  </a:cubicBezTo>
                  <a:cubicBezTo>
                    <a:pt x="162" y="189"/>
                    <a:pt x="167" y="187"/>
                    <a:pt x="170" y="182"/>
                  </a:cubicBezTo>
                  <a:cubicBezTo>
                    <a:pt x="193" y="137"/>
                    <a:pt x="193" y="137"/>
                    <a:pt x="193" y="137"/>
                  </a:cubicBezTo>
                  <a:cubicBezTo>
                    <a:pt x="197" y="128"/>
                    <a:pt x="208" y="125"/>
                    <a:pt x="218" y="130"/>
                  </a:cubicBezTo>
                  <a:cubicBezTo>
                    <a:pt x="220" y="131"/>
                    <a:pt x="220" y="131"/>
                    <a:pt x="220" y="131"/>
                  </a:cubicBezTo>
                  <a:cubicBezTo>
                    <a:pt x="229" y="136"/>
                    <a:pt x="233" y="147"/>
                    <a:pt x="228" y="155"/>
                  </a:cubicBezTo>
                  <a:cubicBezTo>
                    <a:pt x="228" y="155"/>
                    <a:pt x="209" y="194"/>
                    <a:pt x="202" y="206"/>
                  </a:cubicBezTo>
                  <a:cubicBezTo>
                    <a:pt x="194" y="220"/>
                    <a:pt x="184" y="238"/>
                    <a:pt x="167" y="258"/>
                  </a:cubicBezTo>
                  <a:cubicBezTo>
                    <a:pt x="151" y="276"/>
                    <a:pt x="125" y="285"/>
                    <a:pt x="99" y="284"/>
                  </a:cubicBezTo>
                  <a:cubicBezTo>
                    <a:pt x="44" y="284"/>
                    <a:pt x="0" y="240"/>
                    <a:pt x="0" y="185"/>
                  </a:cubicBezTo>
                  <a:cubicBezTo>
                    <a:pt x="0" y="138"/>
                    <a:pt x="0" y="138"/>
                    <a:pt x="0" y="138"/>
                  </a:cubicBezTo>
                  <a:cubicBezTo>
                    <a:pt x="0" y="128"/>
                    <a:pt x="8" y="118"/>
                    <a:pt x="18" y="118"/>
                  </a:cubicBezTo>
                  <a:cubicBezTo>
                    <a:pt x="20" y="118"/>
                    <a:pt x="20" y="118"/>
                    <a:pt x="20" y="118"/>
                  </a:cubicBezTo>
                  <a:cubicBezTo>
                    <a:pt x="23" y="118"/>
                    <a:pt x="25" y="119"/>
                    <a:pt x="27" y="119"/>
                  </a:cubicBezTo>
                </a:path>
              </a:pathLst>
            </a:custGeom>
            <a:noFill/>
            <a:ln w="19050"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5" name="מלבן 14"/>
          <p:cNvSpPr/>
          <p:nvPr/>
        </p:nvSpPr>
        <p:spPr>
          <a:xfrm>
            <a:off x="4575077" y="5890520"/>
            <a:ext cx="3031279" cy="323165"/>
          </a:xfrm>
          <a:prstGeom prst="rect">
            <a:avLst/>
          </a:prstGeom>
        </p:spPr>
        <p:txBody>
          <a:bodyPr wrap="none">
            <a:spAutoFit/>
          </a:bodyPr>
          <a:lstStyle/>
          <a:p>
            <a:pPr marL="141750" lvl="0" algn="ctr" rtl="0"/>
            <a:r>
              <a:rPr lang="en-US" sz="1500" dirty="0">
                <a:solidFill>
                  <a:schemeClr val="accent3"/>
                </a:solidFill>
              </a:rPr>
              <a:t>Click on subject to learn more</a:t>
            </a:r>
          </a:p>
        </p:txBody>
      </p:sp>
    </p:spTree>
    <p:extLst>
      <p:ext uri="{BB962C8B-B14F-4D97-AF65-F5344CB8AC3E}">
        <p14:creationId xmlns:p14="http://schemas.microsoft.com/office/powerpoint/2010/main" val="81437011"/>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49"/>
                                        </p:tgtEl>
                                        <p:attrNameLst>
                                          <p:attrName>style.visibility</p:attrName>
                                        </p:attrNameLst>
                                      </p:cBhvr>
                                      <p:to>
                                        <p:strVal val="visible"/>
                                      </p:to>
                                    </p:set>
                                    <p:animEffect transition="in" filter="fade">
                                      <p:cBhvr>
                                        <p:cTn id="23" dur="500"/>
                                        <p:tgtEl>
                                          <p:spTgt spid="4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osmat\Desktop\Wasserfall-iStock_©-kolosigor-.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29147" y="0"/>
            <a:ext cx="12221147" cy="6271846"/>
          </a:xfrm>
          <a:prstGeom prst="rect">
            <a:avLst/>
          </a:prstGeom>
          <a:noFill/>
          <a:extLst>
            <a:ext uri="{909E8E84-426E-40DD-AFC4-6F175D3DCCD1}">
              <a14:hiddenFill xmlns:a14="http://schemas.microsoft.com/office/drawing/2010/main">
                <a:solidFill>
                  <a:srgbClr val="FFFFFF"/>
                </a:solidFill>
              </a14:hiddenFill>
            </a:ext>
          </a:extLst>
        </p:spPr>
      </p:pic>
      <p:sp>
        <p:nvSpPr>
          <p:cNvPr id="42" name="מלבן 41"/>
          <p:cNvSpPr/>
          <p:nvPr/>
        </p:nvSpPr>
        <p:spPr>
          <a:xfrm>
            <a:off x="-29147" y="0"/>
            <a:ext cx="12221147" cy="6271846"/>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מציין מיקום של מספר שקופית 5"/>
          <p:cNvSpPr>
            <a:spLocks noGrp="1"/>
          </p:cNvSpPr>
          <p:nvPr>
            <p:ph type="sldNum" sz="quarter" idx="12"/>
          </p:nvPr>
        </p:nvSpPr>
        <p:spPr>
          <a:xfrm>
            <a:off x="129165" y="6496485"/>
            <a:ext cx="336992" cy="301756"/>
          </a:xfrm>
        </p:spPr>
        <p:txBody>
          <a:bodyPr/>
          <a:lstStyle/>
          <a:p>
            <a:fld id="{E1F767F5-0C98-4706-8AFB-FCD5A80B5AF3}" type="slidenum">
              <a:rPr lang="he-IL" sz="1000" b="1" smtClean="0">
                <a:solidFill>
                  <a:schemeClr val="accent1"/>
                </a:solidFill>
              </a:rPr>
              <a:t>4</a:t>
            </a:fld>
            <a:endParaRPr lang="he-IL" sz="1000" b="1" dirty="0">
              <a:solidFill>
                <a:schemeClr val="accent1"/>
              </a:solidFill>
            </a:endParaRPr>
          </a:p>
        </p:txBody>
      </p:sp>
      <p:grpSp>
        <p:nvGrpSpPr>
          <p:cNvPr id="5" name="קבוצה 4"/>
          <p:cNvGrpSpPr/>
          <p:nvPr/>
        </p:nvGrpSpPr>
        <p:grpSpPr>
          <a:xfrm>
            <a:off x="11432840" y="104738"/>
            <a:ext cx="632862" cy="632862"/>
            <a:chOff x="8329133" y="1191232"/>
            <a:chExt cx="791688" cy="791688"/>
          </a:xfrm>
          <a:effectLst/>
        </p:grpSpPr>
        <p:sp>
          <p:nvSpPr>
            <p:cNvPr id="3" name="מלבן 2">
              <a:hlinkClick r:id="rId3" action="ppaction://hlinksldjump"/>
            </p:cNvPr>
            <p:cNvSpPr/>
            <p:nvPr/>
          </p:nvSpPr>
          <p:spPr>
            <a:xfrm>
              <a:off x="8329133" y="1191232"/>
              <a:ext cx="791688" cy="7916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11" name="קבוצה 10"/>
            <p:cNvGrpSpPr/>
            <p:nvPr/>
          </p:nvGrpSpPr>
          <p:grpSpPr>
            <a:xfrm>
              <a:off x="8561465" y="1353273"/>
              <a:ext cx="327720" cy="460206"/>
              <a:chOff x="1400070" y="2115580"/>
              <a:chExt cx="297927" cy="418369"/>
            </a:xfrm>
            <a:solidFill>
              <a:schemeClr val="bg1"/>
            </a:solidFill>
          </p:grpSpPr>
          <p:sp>
            <p:nvSpPr>
              <p:cNvPr id="12" name="Freeform 358"/>
              <p:cNvSpPr>
                <a:spLocks noEditPoints="1"/>
              </p:cNvSpPr>
              <p:nvPr/>
            </p:nvSpPr>
            <p:spPr bwMode="auto">
              <a:xfrm flipV="1">
                <a:off x="1400070" y="2115580"/>
                <a:ext cx="297927" cy="418369"/>
              </a:xfrm>
              <a:custGeom>
                <a:avLst/>
                <a:gdLst>
                  <a:gd name="T0" fmla="*/ 546 w 1092"/>
                  <a:gd name="T1" fmla="*/ 0 h 1529"/>
                  <a:gd name="T2" fmla="*/ 0 w 1092"/>
                  <a:gd name="T3" fmla="*/ 546 h 1529"/>
                  <a:gd name="T4" fmla="*/ 114 w 1092"/>
                  <a:gd name="T5" fmla="*/ 889 h 1529"/>
                  <a:gd name="T6" fmla="*/ 523 w 1092"/>
                  <a:gd name="T7" fmla="*/ 1517 h 1529"/>
                  <a:gd name="T8" fmla="*/ 546 w 1092"/>
                  <a:gd name="T9" fmla="*/ 1529 h 1529"/>
                  <a:gd name="T10" fmla="*/ 569 w 1092"/>
                  <a:gd name="T11" fmla="*/ 1517 h 1529"/>
                  <a:gd name="T12" fmla="*/ 977 w 1092"/>
                  <a:gd name="T13" fmla="*/ 891 h 1529"/>
                  <a:gd name="T14" fmla="*/ 1092 w 1092"/>
                  <a:gd name="T15" fmla="*/ 546 h 1529"/>
                  <a:gd name="T16" fmla="*/ 546 w 1092"/>
                  <a:gd name="T17" fmla="*/ 0 h 1529"/>
                  <a:gd name="T18" fmla="*/ 932 w 1092"/>
                  <a:gd name="T19" fmla="*/ 861 h 1529"/>
                  <a:gd name="T20" fmla="*/ 546 w 1092"/>
                  <a:gd name="T21" fmla="*/ 1452 h 1529"/>
                  <a:gd name="T22" fmla="*/ 159 w 1092"/>
                  <a:gd name="T23" fmla="*/ 859 h 1529"/>
                  <a:gd name="T24" fmla="*/ 55 w 1092"/>
                  <a:gd name="T25" fmla="*/ 546 h 1529"/>
                  <a:gd name="T26" fmla="*/ 546 w 1092"/>
                  <a:gd name="T27" fmla="*/ 55 h 1529"/>
                  <a:gd name="T28" fmla="*/ 1038 w 1092"/>
                  <a:gd name="T29" fmla="*/ 546 h 1529"/>
                  <a:gd name="T30" fmla="*/ 932 w 1092"/>
                  <a:gd name="T31" fmla="*/ 861 h 1529"/>
                  <a:gd name="T32" fmla="*/ 932 w 1092"/>
                  <a:gd name="T33" fmla="*/ 861 h 1529"/>
                  <a:gd name="T34" fmla="*/ 932 w 1092"/>
                  <a:gd name="T35" fmla="*/ 861 h 1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2" h="1529">
                    <a:moveTo>
                      <a:pt x="546" y="0"/>
                    </a:moveTo>
                    <a:cubicBezTo>
                      <a:pt x="245" y="0"/>
                      <a:pt x="0" y="245"/>
                      <a:pt x="0" y="546"/>
                    </a:cubicBezTo>
                    <a:cubicBezTo>
                      <a:pt x="0" y="716"/>
                      <a:pt x="109" y="882"/>
                      <a:pt x="114" y="889"/>
                    </a:cubicBezTo>
                    <a:cubicBezTo>
                      <a:pt x="523" y="1517"/>
                      <a:pt x="523" y="1517"/>
                      <a:pt x="523" y="1517"/>
                    </a:cubicBezTo>
                    <a:cubicBezTo>
                      <a:pt x="528" y="1524"/>
                      <a:pt x="537" y="1529"/>
                      <a:pt x="546" y="1529"/>
                    </a:cubicBezTo>
                    <a:cubicBezTo>
                      <a:pt x="555" y="1529"/>
                      <a:pt x="564" y="1524"/>
                      <a:pt x="569" y="1517"/>
                    </a:cubicBezTo>
                    <a:cubicBezTo>
                      <a:pt x="977" y="891"/>
                      <a:pt x="977" y="891"/>
                      <a:pt x="977" y="891"/>
                    </a:cubicBezTo>
                    <a:cubicBezTo>
                      <a:pt x="982" y="884"/>
                      <a:pt x="1092" y="716"/>
                      <a:pt x="1092" y="546"/>
                    </a:cubicBezTo>
                    <a:cubicBezTo>
                      <a:pt x="1092" y="245"/>
                      <a:pt x="847" y="0"/>
                      <a:pt x="546" y="0"/>
                    </a:cubicBezTo>
                    <a:close/>
                    <a:moveTo>
                      <a:pt x="932" y="861"/>
                    </a:moveTo>
                    <a:cubicBezTo>
                      <a:pt x="546" y="1452"/>
                      <a:pt x="546" y="1452"/>
                      <a:pt x="546" y="1452"/>
                    </a:cubicBezTo>
                    <a:cubicBezTo>
                      <a:pt x="159" y="859"/>
                      <a:pt x="159" y="859"/>
                      <a:pt x="159" y="859"/>
                    </a:cubicBezTo>
                    <a:cubicBezTo>
                      <a:pt x="158" y="857"/>
                      <a:pt x="55" y="700"/>
                      <a:pt x="55" y="546"/>
                    </a:cubicBezTo>
                    <a:cubicBezTo>
                      <a:pt x="55" y="275"/>
                      <a:pt x="275" y="55"/>
                      <a:pt x="546" y="55"/>
                    </a:cubicBezTo>
                    <a:cubicBezTo>
                      <a:pt x="817" y="55"/>
                      <a:pt x="1038" y="275"/>
                      <a:pt x="1038" y="546"/>
                    </a:cubicBezTo>
                    <a:cubicBezTo>
                      <a:pt x="1038" y="700"/>
                      <a:pt x="933" y="859"/>
                      <a:pt x="932" y="861"/>
                    </a:cubicBezTo>
                    <a:close/>
                    <a:moveTo>
                      <a:pt x="932" y="861"/>
                    </a:moveTo>
                    <a:cubicBezTo>
                      <a:pt x="932" y="861"/>
                      <a:pt x="932" y="861"/>
                      <a:pt x="932" y="861"/>
                    </a:cubicBezTo>
                  </a:path>
                </a:pathLst>
              </a:custGeom>
              <a:grpFill/>
              <a:ln>
                <a:solidFill>
                  <a:schemeClr val="bg1"/>
                </a:solidFill>
              </a:ln>
              <a:extLst/>
            </p:spPr>
            <p:txBody>
              <a:bodyPr vert="horz" wrap="square" lIns="91440" tIns="45720" rIns="91440" bIns="45720" numCol="1" anchor="t" anchorCtr="0" compatLnSpc="1">
                <a:prstTxWarp prst="textNoShape">
                  <a:avLst/>
                </a:prstTxWarp>
              </a:bodyPr>
              <a:lstStyle/>
              <a:p>
                <a:pPr>
                  <a:lnSpc>
                    <a:spcPct val="85000"/>
                  </a:lnSpc>
                </a:pPr>
                <a:endParaRPr lang="en-US"/>
              </a:p>
            </p:txBody>
          </p:sp>
          <p:sp>
            <p:nvSpPr>
              <p:cNvPr id="14" name="קשת 13"/>
              <p:cNvSpPr/>
              <p:nvPr/>
            </p:nvSpPr>
            <p:spPr>
              <a:xfrm rot="10800000">
                <a:off x="1454931" y="2240092"/>
                <a:ext cx="240690" cy="240690"/>
              </a:xfrm>
              <a:prstGeom prst="arc">
                <a:avLst>
                  <a:gd name="adj1" fmla="val 16200000"/>
                  <a:gd name="adj2" fmla="val 20372841"/>
                </a:avLst>
              </a:prstGeom>
              <a:noFill/>
              <a:ln w="28575" cap="rnd">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p>
            </p:txBody>
          </p:sp>
        </p:grpSp>
      </p:grpSp>
      <p:sp>
        <p:nvSpPr>
          <p:cNvPr id="43" name="TextBox 42"/>
          <p:cNvSpPr txBox="1"/>
          <p:nvPr/>
        </p:nvSpPr>
        <p:spPr>
          <a:xfrm>
            <a:off x="3051415" y="224165"/>
            <a:ext cx="6060141" cy="523220"/>
          </a:xfrm>
          <a:prstGeom prst="rect">
            <a:avLst/>
          </a:prstGeom>
          <a:noFill/>
        </p:spPr>
        <p:txBody>
          <a:bodyPr wrap="square" rtlCol="1">
            <a:spAutoFit/>
          </a:bodyPr>
          <a:lstStyle/>
          <a:p>
            <a:pPr algn="ctr"/>
            <a:r>
              <a:rPr lang="en-US" sz="2800" b="1" dirty="0">
                <a:solidFill>
                  <a:schemeClr val="accent1"/>
                </a:solidFill>
              </a:rPr>
              <a:t>SHTANG WASTEWATER</a:t>
            </a:r>
            <a:endParaRPr lang="he-IL" sz="2800" b="1" dirty="0">
              <a:solidFill>
                <a:schemeClr val="accent1"/>
              </a:solidFill>
            </a:endParaRPr>
          </a:p>
        </p:txBody>
      </p:sp>
      <p:grpSp>
        <p:nvGrpSpPr>
          <p:cNvPr id="57" name="קבוצה 56"/>
          <p:cNvGrpSpPr/>
          <p:nvPr/>
        </p:nvGrpSpPr>
        <p:grpSpPr>
          <a:xfrm>
            <a:off x="690144" y="751704"/>
            <a:ext cx="10807829" cy="145493"/>
            <a:chOff x="690144" y="751704"/>
            <a:chExt cx="10807829" cy="145493"/>
          </a:xfrm>
        </p:grpSpPr>
        <p:sp>
          <p:nvSpPr>
            <p:cNvPr id="58" name="מלבן 57"/>
            <p:cNvSpPr/>
            <p:nvPr/>
          </p:nvSpPr>
          <p:spPr>
            <a:xfrm rot="5400000">
              <a:off x="6020175" y="751704"/>
              <a:ext cx="145493" cy="1454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59" name="קבוצה 58"/>
            <p:cNvGrpSpPr/>
            <p:nvPr/>
          </p:nvGrpSpPr>
          <p:grpSpPr>
            <a:xfrm>
              <a:off x="690144" y="827316"/>
              <a:ext cx="10807829" cy="0"/>
              <a:chOff x="687486" y="827316"/>
              <a:chExt cx="10807829" cy="0"/>
            </a:xfrm>
          </p:grpSpPr>
          <p:cxnSp>
            <p:nvCxnSpPr>
              <p:cNvPr id="60" name="מחבר ישר 59"/>
              <p:cNvCxnSpPr/>
              <p:nvPr/>
            </p:nvCxnSpPr>
            <p:spPr>
              <a:xfrm flipH="1">
                <a:off x="687486"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1" name="מחבר ישר 60"/>
              <p:cNvCxnSpPr/>
              <p:nvPr/>
            </p:nvCxnSpPr>
            <p:spPr>
              <a:xfrm flipH="1">
                <a:off x="6270171"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nvGrpSpPr>
          <p:cNvPr id="310" name="קבוצה 309"/>
          <p:cNvGrpSpPr/>
          <p:nvPr/>
        </p:nvGrpSpPr>
        <p:grpSpPr>
          <a:xfrm>
            <a:off x="-15788" y="2014271"/>
            <a:ext cx="11513761" cy="701103"/>
            <a:chOff x="-15788" y="2014271"/>
            <a:chExt cx="11513761" cy="701103"/>
          </a:xfrm>
        </p:grpSpPr>
        <p:sp>
          <p:nvSpPr>
            <p:cNvPr id="105" name="מלבן 104"/>
            <p:cNvSpPr/>
            <p:nvPr/>
          </p:nvSpPr>
          <p:spPr>
            <a:xfrm>
              <a:off x="899411" y="2014271"/>
              <a:ext cx="10598562" cy="7011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sz="1600" dirty="0"/>
                <a:t>Whether using  Activated Sludge, SBR, MBR, MSBS and  other cutting-edge technologies, we  design, build, operate and maintain the  most efficient solutions for wastewater  treatment.</a:t>
              </a:r>
            </a:p>
          </p:txBody>
        </p:sp>
        <p:sp>
          <p:nvSpPr>
            <p:cNvPr id="111" name="מלבן 110"/>
            <p:cNvSpPr/>
            <p:nvPr/>
          </p:nvSpPr>
          <p:spPr>
            <a:xfrm>
              <a:off x="-15788" y="2014271"/>
              <a:ext cx="208558" cy="7011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7" name="מלבן 116"/>
            <p:cNvSpPr/>
            <p:nvPr/>
          </p:nvSpPr>
          <p:spPr>
            <a:xfrm>
              <a:off x="196776" y="2014271"/>
              <a:ext cx="702000" cy="701103"/>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165" name="Group 16"/>
            <p:cNvGrpSpPr/>
            <p:nvPr/>
          </p:nvGrpSpPr>
          <p:grpSpPr>
            <a:xfrm>
              <a:off x="344296" y="2196457"/>
              <a:ext cx="359834" cy="360236"/>
              <a:chOff x="10782250" y="5472471"/>
              <a:chExt cx="1366472" cy="1368000"/>
            </a:xfrm>
          </p:grpSpPr>
          <p:sp>
            <p:nvSpPr>
              <p:cNvPr id="166" name="Oval 29"/>
              <p:cNvSpPr>
                <a:spLocks noChangeAspect="1" noChangeArrowheads="1"/>
              </p:cNvSpPr>
              <p:nvPr/>
            </p:nvSpPr>
            <p:spPr bwMode="auto">
              <a:xfrm>
                <a:off x="10782250" y="5472471"/>
                <a:ext cx="1366472" cy="1368000"/>
              </a:xfrm>
              <a:prstGeom prst="ellipse">
                <a:avLst/>
              </a:prstGeom>
              <a:noFill/>
              <a:ln w="19050" cap="rnd">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7" name="Freeform 30"/>
              <p:cNvSpPr>
                <a:spLocks/>
              </p:cNvSpPr>
              <p:nvPr/>
            </p:nvSpPr>
            <p:spPr bwMode="auto">
              <a:xfrm>
                <a:off x="11161688" y="5987502"/>
                <a:ext cx="681788" cy="420559"/>
              </a:xfrm>
              <a:custGeom>
                <a:avLst/>
                <a:gdLst>
                  <a:gd name="T0" fmla="*/ 0 w 117"/>
                  <a:gd name="T1" fmla="*/ 39 h 72"/>
                  <a:gd name="T2" fmla="*/ 33 w 117"/>
                  <a:gd name="T3" fmla="*/ 68 h 72"/>
                  <a:gd name="T4" fmla="*/ 50 w 117"/>
                  <a:gd name="T5" fmla="*/ 67 h 72"/>
                  <a:gd name="T6" fmla="*/ 117 w 117"/>
                  <a:gd name="T7" fmla="*/ 0 h 72"/>
                </a:gdLst>
                <a:ahLst/>
                <a:cxnLst>
                  <a:cxn ang="0">
                    <a:pos x="T0" y="T1"/>
                  </a:cxn>
                  <a:cxn ang="0">
                    <a:pos x="T2" y="T3"/>
                  </a:cxn>
                  <a:cxn ang="0">
                    <a:pos x="T4" y="T5"/>
                  </a:cxn>
                  <a:cxn ang="0">
                    <a:pos x="T6" y="T7"/>
                  </a:cxn>
                </a:cxnLst>
                <a:rect l="0" t="0" r="r" b="b"/>
                <a:pathLst>
                  <a:path w="117" h="72">
                    <a:moveTo>
                      <a:pt x="0" y="39"/>
                    </a:moveTo>
                    <a:cubicBezTo>
                      <a:pt x="33" y="68"/>
                      <a:pt x="33" y="68"/>
                      <a:pt x="33" y="68"/>
                    </a:cubicBezTo>
                    <a:cubicBezTo>
                      <a:pt x="38" y="72"/>
                      <a:pt x="45" y="72"/>
                      <a:pt x="50" y="67"/>
                    </a:cubicBezTo>
                    <a:cubicBezTo>
                      <a:pt x="117" y="0"/>
                      <a:pt x="117" y="0"/>
                      <a:pt x="117" y="0"/>
                    </a:cubicBezTo>
                  </a:path>
                </a:pathLst>
              </a:custGeom>
              <a:noFill/>
              <a:ln w="19050" cap="rnd">
                <a:solidFill>
                  <a:schemeClr val="accent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283" name="קבוצה 282"/>
          <p:cNvGrpSpPr/>
          <p:nvPr/>
        </p:nvGrpSpPr>
        <p:grpSpPr>
          <a:xfrm>
            <a:off x="-15788" y="1176366"/>
            <a:ext cx="11513761" cy="701103"/>
            <a:chOff x="-15788" y="1176366"/>
            <a:chExt cx="11513761" cy="701103"/>
          </a:xfrm>
        </p:grpSpPr>
        <p:sp>
          <p:nvSpPr>
            <p:cNvPr id="104" name="מלבן 103"/>
            <p:cNvSpPr/>
            <p:nvPr/>
          </p:nvSpPr>
          <p:spPr>
            <a:xfrm>
              <a:off x="899411" y="1176366"/>
              <a:ext cx="10598562" cy="7011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sz="1600" b="1" dirty="0"/>
                <a:t>SHTANG </a:t>
              </a:r>
              <a:r>
                <a:rPr lang="en-US" sz="1600" dirty="0"/>
                <a:t>provides government entities, municipalities, local councils and the  private sector state-of-the-art waste water treatment plants,  tailoring the selected technology to each  individual project. </a:t>
              </a:r>
            </a:p>
          </p:txBody>
        </p:sp>
        <p:sp>
          <p:nvSpPr>
            <p:cNvPr id="110" name="מלבן 109"/>
            <p:cNvSpPr/>
            <p:nvPr/>
          </p:nvSpPr>
          <p:spPr>
            <a:xfrm>
              <a:off x="-15788" y="1176366"/>
              <a:ext cx="208558" cy="7011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6" name="מלבן 115"/>
            <p:cNvSpPr/>
            <p:nvPr/>
          </p:nvSpPr>
          <p:spPr>
            <a:xfrm>
              <a:off x="196776" y="1176366"/>
              <a:ext cx="702000" cy="701103"/>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168" name="קבוצה 167"/>
            <p:cNvGrpSpPr/>
            <p:nvPr/>
          </p:nvGrpSpPr>
          <p:grpSpPr>
            <a:xfrm>
              <a:off x="321985" y="1300040"/>
              <a:ext cx="447980" cy="448485"/>
              <a:chOff x="616446" y="2105636"/>
              <a:chExt cx="793625" cy="794518"/>
            </a:xfrm>
          </p:grpSpPr>
          <p:grpSp>
            <p:nvGrpSpPr>
              <p:cNvPr id="169" name="קבוצה 168"/>
              <p:cNvGrpSpPr/>
              <p:nvPr/>
            </p:nvGrpSpPr>
            <p:grpSpPr>
              <a:xfrm>
                <a:off x="616446" y="2105636"/>
                <a:ext cx="793625" cy="794518"/>
                <a:chOff x="-1511102" y="2067390"/>
                <a:chExt cx="1278141" cy="1279581"/>
              </a:xfrm>
            </p:grpSpPr>
            <p:grpSp>
              <p:nvGrpSpPr>
                <p:cNvPr id="189" name="קבוצה 188"/>
                <p:cNvGrpSpPr/>
                <p:nvPr/>
              </p:nvGrpSpPr>
              <p:grpSpPr>
                <a:xfrm flipH="1" flipV="1">
                  <a:off x="-693398" y="2880771"/>
                  <a:ext cx="460437" cy="466200"/>
                  <a:chOff x="-649304" y="2924867"/>
                  <a:chExt cx="460437" cy="466200"/>
                </a:xfrm>
              </p:grpSpPr>
              <p:sp>
                <p:nvSpPr>
                  <p:cNvPr id="199" name="Freeform 23"/>
                  <p:cNvSpPr>
                    <a:spLocks/>
                  </p:cNvSpPr>
                  <p:nvPr/>
                </p:nvSpPr>
                <p:spPr bwMode="auto">
                  <a:xfrm>
                    <a:off x="-649304" y="2924867"/>
                    <a:ext cx="190022" cy="190021"/>
                  </a:xfrm>
                  <a:custGeom>
                    <a:avLst/>
                    <a:gdLst>
                      <a:gd name="T0" fmla="*/ 58 w 58"/>
                      <a:gd name="T1" fmla="*/ 6 h 58"/>
                      <a:gd name="T2" fmla="*/ 7 w 58"/>
                      <a:gd name="T3" fmla="*/ 1 h 58"/>
                      <a:gd name="T4" fmla="*/ 0 w 58"/>
                      <a:gd name="T5" fmla="*/ 8 h 58"/>
                      <a:gd name="T6" fmla="*/ 5 w 58"/>
                      <a:gd name="T7" fmla="*/ 58 h 58"/>
                    </a:gdLst>
                    <a:ahLst/>
                    <a:cxnLst>
                      <a:cxn ang="0">
                        <a:pos x="T0" y="T1"/>
                      </a:cxn>
                      <a:cxn ang="0">
                        <a:pos x="T2" y="T3"/>
                      </a:cxn>
                      <a:cxn ang="0">
                        <a:pos x="T4" y="T5"/>
                      </a:cxn>
                      <a:cxn ang="0">
                        <a:pos x="T6" y="T7"/>
                      </a:cxn>
                    </a:cxnLst>
                    <a:rect l="0" t="0" r="r" b="b"/>
                    <a:pathLst>
                      <a:path w="58" h="58">
                        <a:moveTo>
                          <a:pt x="58" y="6"/>
                        </a:moveTo>
                        <a:cubicBezTo>
                          <a:pt x="7" y="1"/>
                          <a:pt x="7" y="1"/>
                          <a:pt x="7" y="1"/>
                        </a:cubicBezTo>
                        <a:cubicBezTo>
                          <a:pt x="3" y="0"/>
                          <a:pt x="0" y="4"/>
                          <a:pt x="0" y="8"/>
                        </a:cubicBezTo>
                        <a:cubicBezTo>
                          <a:pt x="5" y="58"/>
                          <a:pt x="5" y="58"/>
                          <a:pt x="5" y="58"/>
                        </a:cubicBezTo>
                      </a:path>
                    </a:pathLst>
                  </a:custGeom>
                  <a:noFill/>
                  <a:ln w="19050" cap="rnd">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0" name="Line 24"/>
                  <p:cNvSpPr>
                    <a:spLocks noChangeShapeType="1"/>
                  </p:cNvSpPr>
                  <p:nvPr/>
                </p:nvSpPr>
                <p:spPr bwMode="auto">
                  <a:xfrm>
                    <a:off x="-578077" y="3000416"/>
                    <a:ext cx="389210" cy="390651"/>
                  </a:xfrm>
                  <a:prstGeom prst="line">
                    <a:avLst/>
                  </a:prstGeom>
                  <a:noFill/>
                  <a:ln w="19050" cap="rnd">
                    <a:solidFill>
                      <a:schemeClr val="accent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90" name="קבוצה 189"/>
                <p:cNvGrpSpPr/>
                <p:nvPr/>
              </p:nvGrpSpPr>
              <p:grpSpPr>
                <a:xfrm flipH="1" flipV="1">
                  <a:off x="-693398" y="2067390"/>
                  <a:ext cx="460437" cy="465974"/>
                  <a:chOff x="-649304" y="2023067"/>
                  <a:chExt cx="460437" cy="465974"/>
                </a:xfrm>
              </p:grpSpPr>
              <p:sp>
                <p:nvSpPr>
                  <p:cNvPr id="197" name="Freeform 25"/>
                  <p:cNvSpPr>
                    <a:spLocks/>
                  </p:cNvSpPr>
                  <p:nvPr/>
                </p:nvSpPr>
                <p:spPr bwMode="auto">
                  <a:xfrm>
                    <a:off x="-649304" y="2298033"/>
                    <a:ext cx="190022" cy="191008"/>
                  </a:xfrm>
                  <a:custGeom>
                    <a:avLst/>
                    <a:gdLst>
                      <a:gd name="T0" fmla="*/ 5 w 58"/>
                      <a:gd name="T1" fmla="*/ 0 h 58"/>
                      <a:gd name="T2" fmla="*/ 0 w 58"/>
                      <a:gd name="T3" fmla="*/ 51 h 58"/>
                      <a:gd name="T4" fmla="*/ 7 w 58"/>
                      <a:gd name="T5" fmla="*/ 58 h 58"/>
                      <a:gd name="T6" fmla="*/ 58 w 58"/>
                      <a:gd name="T7" fmla="*/ 53 h 58"/>
                    </a:gdLst>
                    <a:ahLst/>
                    <a:cxnLst>
                      <a:cxn ang="0">
                        <a:pos x="T0" y="T1"/>
                      </a:cxn>
                      <a:cxn ang="0">
                        <a:pos x="T2" y="T3"/>
                      </a:cxn>
                      <a:cxn ang="0">
                        <a:pos x="T4" y="T5"/>
                      </a:cxn>
                      <a:cxn ang="0">
                        <a:pos x="T6" y="T7"/>
                      </a:cxn>
                    </a:cxnLst>
                    <a:rect l="0" t="0" r="r" b="b"/>
                    <a:pathLst>
                      <a:path w="58" h="58">
                        <a:moveTo>
                          <a:pt x="5" y="0"/>
                        </a:moveTo>
                        <a:cubicBezTo>
                          <a:pt x="0" y="51"/>
                          <a:pt x="0" y="51"/>
                          <a:pt x="0" y="51"/>
                        </a:cubicBezTo>
                        <a:cubicBezTo>
                          <a:pt x="0" y="55"/>
                          <a:pt x="3" y="58"/>
                          <a:pt x="7" y="58"/>
                        </a:cubicBezTo>
                        <a:cubicBezTo>
                          <a:pt x="58" y="53"/>
                          <a:pt x="58" y="53"/>
                          <a:pt x="58" y="53"/>
                        </a:cubicBezTo>
                      </a:path>
                    </a:pathLst>
                  </a:custGeom>
                  <a:noFill/>
                  <a:ln w="19050" cap="rnd">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8" name="Line 26"/>
                  <p:cNvSpPr>
                    <a:spLocks noChangeShapeType="1"/>
                  </p:cNvSpPr>
                  <p:nvPr/>
                </p:nvSpPr>
                <p:spPr bwMode="auto">
                  <a:xfrm flipV="1">
                    <a:off x="-578077" y="2023067"/>
                    <a:ext cx="389210" cy="394976"/>
                  </a:xfrm>
                  <a:prstGeom prst="line">
                    <a:avLst/>
                  </a:prstGeom>
                  <a:noFill/>
                  <a:ln w="19050" cap="rnd">
                    <a:solidFill>
                      <a:schemeClr val="accent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91" name="קבוצה 190"/>
                <p:cNvGrpSpPr/>
                <p:nvPr/>
              </p:nvGrpSpPr>
              <p:grpSpPr>
                <a:xfrm flipH="1" flipV="1">
                  <a:off x="-1511102" y="2880771"/>
                  <a:ext cx="465973" cy="466200"/>
                  <a:chOff x="-1555426" y="2924867"/>
                  <a:chExt cx="465973" cy="466200"/>
                </a:xfrm>
              </p:grpSpPr>
              <p:sp>
                <p:nvSpPr>
                  <p:cNvPr id="195" name="Freeform 27"/>
                  <p:cNvSpPr>
                    <a:spLocks/>
                  </p:cNvSpPr>
                  <p:nvPr/>
                </p:nvSpPr>
                <p:spPr bwMode="auto">
                  <a:xfrm>
                    <a:off x="-1280459" y="2924867"/>
                    <a:ext cx="191006" cy="190021"/>
                  </a:xfrm>
                  <a:custGeom>
                    <a:avLst/>
                    <a:gdLst>
                      <a:gd name="T0" fmla="*/ 0 w 58"/>
                      <a:gd name="T1" fmla="*/ 6 h 58"/>
                      <a:gd name="T2" fmla="*/ 51 w 58"/>
                      <a:gd name="T3" fmla="*/ 1 h 58"/>
                      <a:gd name="T4" fmla="*/ 58 w 58"/>
                      <a:gd name="T5" fmla="*/ 8 h 58"/>
                      <a:gd name="T6" fmla="*/ 53 w 58"/>
                      <a:gd name="T7" fmla="*/ 58 h 58"/>
                    </a:gdLst>
                    <a:ahLst/>
                    <a:cxnLst>
                      <a:cxn ang="0">
                        <a:pos x="T0" y="T1"/>
                      </a:cxn>
                      <a:cxn ang="0">
                        <a:pos x="T2" y="T3"/>
                      </a:cxn>
                      <a:cxn ang="0">
                        <a:pos x="T4" y="T5"/>
                      </a:cxn>
                      <a:cxn ang="0">
                        <a:pos x="T6" y="T7"/>
                      </a:cxn>
                    </a:cxnLst>
                    <a:rect l="0" t="0" r="r" b="b"/>
                    <a:pathLst>
                      <a:path w="58" h="58">
                        <a:moveTo>
                          <a:pt x="0" y="6"/>
                        </a:moveTo>
                        <a:cubicBezTo>
                          <a:pt x="51" y="1"/>
                          <a:pt x="51" y="1"/>
                          <a:pt x="51" y="1"/>
                        </a:cubicBezTo>
                        <a:cubicBezTo>
                          <a:pt x="55" y="0"/>
                          <a:pt x="58" y="4"/>
                          <a:pt x="58" y="8"/>
                        </a:cubicBezTo>
                        <a:cubicBezTo>
                          <a:pt x="53" y="58"/>
                          <a:pt x="53" y="58"/>
                          <a:pt x="53" y="58"/>
                        </a:cubicBezTo>
                      </a:path>
                    </a:pathLst>
                  </a:custGeom>
                  <a:noFill/>
                  <a:ln w="19050" cap="rnd">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6" name="Line 28"/>
                  <p:cNvSpPr>
                    <a:spLocks noChangeShapeType="1"/>
                  </p:cNvSpPr>
                  <p:nvPr/>
                </p:nvSpPr>
                <p:spPr bwMode="auto">
                  <a:xfrm flipH="1">
                    <a:off x="-1555426" y="3000416"/>
                    <a:ext cx="394976" cy="390651"/>
                  </a:xfrm>
                  <a:prstGeom prst="line">
                    <a:avLst/>
                  </a:prstGeom>
                  <a:noFill/>
                  <a:ln w="19050" cap="rnd">
                    <a:solidFill>
                      <a:schemeClr val="accent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92" name="קבוצה 191"/>
                <p:cNvGrpSpPr/>
                <p:nvPr/>
              </p:nvGrpSpPr>
              <p:grpSpPr>
                <a:xfrm flipH="1" flipV="1">
                  <a:off x="-1511102" y="2067390"/>
                  <a:ext cx="465973" cy="465974"/>
                  <a:chOff x="-1555426" y="2023067"/>
                  <a:chExt cx="465973" cy="465974"/>
                </a:xfrm>
              </p:grpSpPr>
              <p:sp>
                <p:nvSpPr>
                  <p:cNvPr id="193" name="Freeform 29"/>
                  <p:cNvSpPr>
                    <a:spLocks/>
                  </p:cNvSpPr>
                  <p:nvPr/>
                </p:nvSpPr>
                <p:spPr bwMode="auto">
                  <a:xfrm>
                    <a:off x="-1280459" y="2298033"/>
                    <a:ext cx="191006" cy="191008"/>
                  </a:xfrm>
                  <a:custGeom>
                    <a:avLst/>
                    <a:gdLst>
                      <a:gd name="T0" fmla="*/ 53 w 58"/>
                      <a:gd name="T1" fmla="*/ 0 h 58"/>
                      <a:gd name="T2" fmla="*/ 58 w 58"/>
                      <a:gd name="T3" fmla="*/ 51 h 58"/>
                      <a:gd name="T4" fmla="*/ 51 w 58"/>
                      <a:gd name="T5" fmla="*/ 58 h 58"/>
                      <a:gd name="T6" fmla="*/ 0 w 58"/>
                      <a:gd name="T7" fmla="*/ 53 h 58"/>
                    </a:gdLst>
                    <a:ahLst/>
                    <a:cxnLst>
                      <a:cxn ang="0">
                        <a:pos x="T0" y="T1"/>
                      </a:cxn>
                      <a:cxn ang="0">
                        <a:pos x="T2" y="T3"/>
                      </a:cxn>
                      <a:cxn ang="0">
                        <a:pos x="T4" y="T5"/>
                      </a:cxn>
                      <a:cxn ang="0">
                        <a:pos x="T6" y="T7"/>
                      </a:cxn>
                    </a:cxnLst>
                    <a:rect l="0" t="0" r="r" b="b"/>
                    <a:pathLst>
                      <a:path w="58" h="58">
                        <a:moveTo>
                          <a:pt x="53" y="0"/>
                        </a:moveTo>
                        <a:cubicBezTo>
                          <a:pt x="58" y="51"/>
                          <a:pt x="58" y="51"/>
                          <a:pt x="58" y="51"/>
                        </a:cubicBezTo>
                        <a:cubicBezTo>
                          <a:pt x="58" y="55"/>
                          <a:pt x="55" y="58"/>
                          <a:pt x="51" y="58"/>
                        </a:cubicBezTo>
                        <a:cubicBezTo>
                          <a:pt x="0" y="53"/>
                          <a:pt x="0" y="53"/>
                          <a:pt x="0" y="53"/>
                        </a:cubicBezTo>
                      </a:path>
                    </a:pathLst>
                  </a:custGeom>
                  <a:noFill/>
                  <a:ln w="19050" cap="rnd">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4" name="Line 30"/>
                  <p:cNvSpPr>
                    <a:spLocks noChangeShapeType="1"/>
                  </p:cNvSpPr>
                  <p:nvPr/>
                </p:nvSpPr>
                <p:spPr bwMode="auto">
                  <a:xfrm flipH="1" flipV="1">
                    <a:off x="-1555426" y="2023067"/>
                    <a:ext cx="394976" cy="394976"/>
                  </a:xfrm>
                  <a:prstGeom prst="line">
                    <a:avLst/>
                  </a:prstGeom>
                  <a:noFill/>
                  <a:ln w="19050" cap="rnd">
                    <a:solidFill>
                      <a:schemeClr val="accent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sp>
            <p:nvSpPr>
              <p:cNvPr id="170" name="אליפסה 169"/>
              <p:cNvSpPr/>
              <p:nvPr/>
            </p:nvSpPr>
            <p:spPr>
              <a:xfrm>
                <a:off x="718932" y="2228249"/>
                <a:ext cx="576409" cy="576409"/>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171" name="קבוצה 170"/>
              <p:cNvGrpSpPr/>
              <p:nvPr/>
            </p:nvGrpSpPr>
            <p:grpSpPr>
              <a:xfrm>
                <a:off x="787929" y="2296775"/>
                <a:ext cx="447885" cy="448640"/>
                <a:chOff x="-1925479" y="1796465"/>
                <a:chExt cx="872800" cy="874271"/>
              </a:xfrm>
              <a:solidFill>
                <a:schemeClr val="bg1"/>
              </a:solidFill>
            </p:grpSpPr>
            <p:sp>
              <p:nvSpPr>
                <p:cNvPr id="172" name="Oval 116"/>
                <p:cNvSpPr>
                  <a:spLocks noChangeArrowheads="1"/>
                </p:cNvSpPr>
                <p:nvPr/>
              </p:nvSpPr>
              <p:spPr bwMode="auto">
                <a:xfrm>
                  <a:off x="-1687041" y="2034903"/>
                  <a:ext cx="395924" cy="397396"/>
                </a:xfrm>
                <a:prstGeom prst="ellipse">
                  <a:avLst/>
                </a:prstGeom>
                <a:grpFill/>
                <a:ln w="19050" cap="flat">
                  <a:solidFill>
                    <a:schemeClr val="accent5"/>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en-US"/>
                </a:p>
              </p:txBody>
            </p:sp>
            <p:sp>
              <p:nvSpPr>
                <p:cNvPr id="173" name="Freeform 117"/>
                <p:cNvSpPr>
                  <a:spLocks/>
                </p:cNvSpPr>
                <p:nvPr/>
              </p:nvSpPr>
              <p:spPr bwMode="auto">
                <a:xfrm>
                  <a:off x="-1427998" y="1893606"/>
                  <a:ext cx="136880" cy="55930"/>
                </a:xfrm>
                <a:custGeom>
                  <a:avLst/>
                  <a:gdLst>
                    <a:gd name="T0" fmla="*/ 27 w 27"/>
                    <a:gd name="T1" fmla="*/ 11 h 11"/>
                    <a:gd name="T2" fmla="*/ 0 w 27"/>
                    <a:gd name="T3" fmla="*/ 0 h 11"/>
                  </a:gdLst>
                  <a:ahLst/>
                  <a:cxnLst>
                    <a:cxn ang="0">
                      <a:pos x="T0" y="T1"/>
                    </a:cxn>
                    <a:cxn ang="0">
                      <a:pos x="T2" y="T3"/>
                    </a:cxn>
                  </a:cxnLst>
                  <a:rect l="0" t="0" r="r" b="b"/>
                  <a:pathLst>
                    <a:path w="27" h="11">
                      <a:moveTo>
                        <a:pt x="27" y="11"/>
                      </a:moveTo>
                      <a:cubicBezTo>
                        <a:pt x="19" y="5"/>
                        <a:pt x="10" y="2"/>
                        <a:pt x="0" y="0"/>
                      </a:cubicBezTo>
                    </a:path>
                  </a:pathLst>
                </a:custGeom>
                <a:grpFill/>
                <a:ln w="19050" cap="rnd">
                  <a:solidFill>
                    <a:schemeClr val="accent5"/>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en-US"/>
                </a:p>
              </p:txBody>
            </p:sp>
            <p:sp>
              <p:nvSpPr>
                <p:cNvPr id="174" name="Freeform 118"/>
                <p:cNvSpPr>
                  <a:spLocks/>
                </p:cNvSpPr>
                <p:nvPr/>
              </p:nvSpPr>
              <p:spPr bwMode="auto">
                <a:xfrm>
                  <a:off x="-1199863" y="2034903"/>
                  <a:ext cx="55930" cy="138353"/>
                </a:xfrm>
                <a:custGeom>
                  <a:avLst/>
                  <a:gdLst>
                    <a:gd name="T0" fmla="*/ 11 w 11"/>
                    <a:gd name="T1" fmla="*/ 27 h 27"/>
                    <a:gd name="T2" fmla="*/ 0 w 11"/>
                    <a:gd name="T3" fmla="*/ 0 h 27"/>
                  </a:gdLst>
                  <a:ahLst/>
                  <a:cxnLst>
                    <a:cxn ang="0">
                      <a:pos x="T0" y="T1"/>
                    </a:cxn>
                    <a:cxn ang="0">
                      <a:pos x="T2" y="T3"/>
                    </a:cxn>
                  </a:cxnLst>
                  <a:rect l="0" t="0" r="r" b="b"/>
                  <a:pathLst>
                    <a:path w="11" h="27">
                      <a:moveTo>
                        <a:pt x="11" y="27"/>
                      </a:moveTo>
                      <a:cubicBezTo>
                        <a:pt x="9" y="17"/>
                        <a:pt x="5" y="8"/>
                        <a:pt x="0" y="0"/>
                      </a:cubicBezTo>
                    </a:path>
                  </a:pathLst>
                </a:custGeom>
                <a:grpFill/>
                <a:ln w="19050" cap="rnd">
                  <a:solidFill>
                    <a:schemeClr val="accent5"/>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en-US"/>
                </a:p>
              </p:txBody>
            </p:sp>
            <p:sp>
              <p:nvSpPr>
                <p:cNvPr id="175" name="Freeform 119"/>
                <p:cNvSpPr>
                  <a:spLocks/>
                </p:cNvSpPr>
                <p:nvPr/>
              </p:nvSpPr>
              <p:spPr bwMode="auto">
                <a:xfrm>
                  <a:off x="-1199863" y="2293946"/>
                  <a:ext cx="55930" cy="138353"/>
                </a:xfrm>
                <a:custGeom>
                  <a:avLst/>
                  <a:gdLst>
                    <a:gd name="T0" fmla="*/ 0 w 11"/>
                    <a:gd name="T1" fmla="*/ 27 h 27"/>
                    <a:gd name="T2" fmla="*/ 11 w 11"/>
                    <a:gd name="T3" fmla="*/ 0 h 27"/>
                  </a:gdLst>
                  <a:ahLst/>
                  <a:cxnLst>
                    <a:cxn ang="0">
                      <a:pos x="T0" y="T1"/>
                    </a:cxn>
                    <a:cxn ang="0">
                      <a:pos x="T2" y="T3"/>
                    </a:cxn>
                  </a:cxnLst>
                  <a:rect l="0" t="0" r="r" b="b"/>
                  <a:pathLst>
                    <a:path w="11" h="27">
                      <a:moveTo>
                        <a:pt x="0" y="27"/>
                      </a:moveTo>
                      <a:cubicBezTo>
                        <a:pt x="5" y="19"/>
                        <a:pt x="9" y="10"/>
                        <a:pt x="11" y="0"/>
                      </a:cubicBezTo>
                    </a:path>
                  </a:pathLst>
                </a:custGeom>
                <a:grpFill/>
                <a:ln w="19050" cap="rnd">
                  <a:solidFill>
                    <a:schemeClr val="accent5"/>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en-US"/>
                </a:p>
              </p:txBody>
            </p:sp>
            <p:sp>
              <p:nvSpPr>
                <p:cNvPr id="176" name="Freeform 120"/>
                <p:cNvSpPr>
                  <a:spLocks/>
                </p:cNvSpPr>
                <p:nvPr/>
              </p:nvSpPr>
              <p:spPr bwMode="auto">
                <a:xfrm>
                  <a:off x="-1427998" y="2517665"/>
                  <a:ext cx="136880" cy="61817"/>
                </a:xfrm>
                <a:custGeom>
                  <a:avLst/>
                  <a:gdLst>
                    <a:gd name="T0" fmla="*/ 0 w 27"/>
                    <a:gd name="T1" fmla="*/ 12 h 12"/>
                    <a:gd name="T2" fmla="*/ 27 w 27"/>
                    <a:gd name="T3" fmla="*/ 0 h 12"/>
                  </a:gdLst>
                  <a:ahLst/>
                  <a:cxnLst>
                    <a:cxn ang="0">
                      <a:pos x="T0" y="T1"/>
                    </a:cxn>
                    <a:cxn ang="0">
                      <a:pos x="T2" y="T3"/>
                    </a:cxn>
                  </a:cxnLst>
                  <a:rect l="0" t="0" r="r" b="b"/>
                  <a:pathLst>
                    <a:path w="27" h="12">
                      <a:moveTo>
                        <a:pt x="0" y="12"/>
                      </a:moveTo>
                      <a:cubicBezTo>
                        <a:pt x="10" y="10"/>
                        <a:pt x="19" y="6"/>
                        <a:pt x="27" y="0"/>
                      </a:cubicBezTo>
                    </a:path>
                  </a:pathLst>
                </a:custGeom>
                <a:grpFill/>
                <a:ln w="19050" cap="rnd">
                  <a:solidFill>
                    <a:schemeClr val="accent5"/>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en-US"/>
                </a:p>
              </p:txBody>
            </p:sp>
            <p:sp>
              <p:nvSpPr>
                <p:cNvPr id="177" name="Freeform 121"/>
                <p:cNvSpPr>
                  <a:spLocks/>
                </p:cNvSpPr>
                <p:nvPr/>
              </p:nvSpPr>
              <p:spPr bwMode="auto">
                <a:xfrm>
                  <a:off x="-1687041" y="2517665"/>
                  <a:ext cx="136880" cy="61817"/>
                </a:xfrm>
                <a:custGeom>
                  <a:avLst/>
                  <a:gdLst>
                    <a:gd name="T0" fmla="*/ 0 w 27"/>
                    <a:gd name="T1" fmla="*/ 0 h 12"/>
                    <a:gd name="T2" fmla="*/ 27 w 27"/>
                    <a:gd name="T3" fmla="*/ 12 h 12"/>
                  </a:gdLst>
                  <a:ahLst/>
                  <a:cxnLst>
                    <a:cxn ang="0">
                      <a:pos x="T0" y="T1"/>
                    </a:cxn>
                    <a:cxn ang="0">
                      <a:pos x="T2" y="T3"/>
                    </a:cxn>
                  </a:cxnLst>
                  <a:rect l="0" t="0" r="r" b="b"/>
                  <a:pathLst>
                    <a:path w="27" h="12">
                      <a:moveTo>
                        <a:pt x="0" y="0"/>
                      </a:moveTo>
                      <a:cubicBezTo>
                        <a:pt x="8" y="6"/>
                        <a:pt x="17" y="10"/>
                        <a:pt x="27" y="12"/>
                      </a:cubicBezTo>
                    </a:path>
                  </a:pathLst>
                </a:custGeom>
                <a:grpFill/>
                <a:ln w="19050" cap="rnd">
                  <a:solidFill>
                    <a:schemeClr val="accent5"/>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en-US"/>
                </a:p>
              </p:txBody>
            </p:sp>
            <p:sp>
              <p:nvSpPr>
                <p:cNvPr id="178" name="Freeform 122"/>
                <p:cNvSpPr>
                  <a:spLocks/>
                </p:cNvSpPr>
                <p:nvPr/>
              </p:nvSpPr>
              <p:spPr bwMode="auto">
                <a:xfrm>
                  <a:off x="-1829809" y="2293946"/>
                  <a:ext cx="55930" cy="138353"/>
                </a:xfrm>
                <a:custGeom>
                  <a:avLst/>
                  <a:gdLst>
                    <a:gd name="T0" fmla="*/ 0 w 11"/>
                    <a:gd name="T1" fmla="*/ 0 h 27"/>
                    <a:gd name="T2" fmla="*/ 11 w 11"/>
                    <a:gd name="T3" fmla="*/ 27 h 27"/>
                  </a:gdLst>
                  <a:ahLst/>
                  <a:cxnLst>
                    <a:cxn ang="0">
                      <a:pos x="T0" y="T1"/>
                    </a:cxn>
                    <a:cxn ang="0">
                      <a:pos x="T2" y="T3"/>
                    </a:cxn>
                  </a:cxnLst>
                  <a:rect l="0" t="0" r="r" b="b"/>
                  <a:pathLst>
                    <a:path w="11" h="27">
                      <a:moveTo>
                        <a:pt x="0" y="0"/>
                      </a:moveTo>
                      <a:cubicBezTo>
                        <a:pt x="2" y="10"/>
                        <a:pt x="6" y="19"/>
                        <a:pt x="11" y="27"/>
                      </a:cubicBezTo>
                    </a:path>
                  </a:pathLst>
                </a:custGeom>
                <a:grpFill/>
                <a:ln w="19050" cap="rnd">
                  <a:solidFill>
                    <a:schemeClr val="accent5"/>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en-US"/>
                </a:p>
              </p:txBody>
            </p:sp>
            <p:sp>
              <p:nvSpPr>
                <p:cNvPr id="179" name="Freeform 123"/>
                <p:cNvSpPr>
                  <a:spLocks/>
                </p:cNvSpPr>
                <p:nvPr/>
              </p:nvSpPr>
              <p:spPr bwMode="auto">
                <a:xfrm>
                  <a:off x="-1829809" y="2034903"/>
                  <a:ext cx="55930" cy="138353"/>
                </a:xfrm>
                <a:custGeom>
                  <a:avLst/>
                  <a:gdLst>
                    <a:gd name="T0" fmla="*/ 11 w 11"/>
                    <a:gd name="T1" fmla="*/ 0 h 27"/>
                    <a:gd name="T2" fmla="*/ 0 w 11"/>
                    <a:gd name="T3" fmla="*/ 27 h 27"/>
                  </a:gdLst>
                  <a:ahLst/>
                  <a:cxnLst>
                    <a:cxn ang="0">
                      <a:pos x="T0" y="T1"/>
                    </a:cxn>
                    <a:cxn ang="0">
                      <a:pos x="T2" y="T3"/>
                    </a:cxn>
                  </a:cxnLst>
                  <a:rect l="0" t="0" r="r" b="b"/>
                  <a:pathLst>
                    <a:path w="11" h="27">
                      <a:moveTo>
                        <a:pt x="11" y="0"/>
                      </a:moveTo>
                      <a:cubicBezTo>
                        <a:pt x="6" y="8"/>
                        <a:pt x="2" y="17"/>
                        <a:pt x="0" y="27"/>
                      </a:cubicBezTo>
                    </a:path>
                  </a:pathLst>
                </a:custGeom>
                <a:grpFill/>
                <a:ln w="19050" cap="rnd">
                  <a:solidFill>
                    <a:schemeClr val="accent5"/>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en-US"/>
                </a:p>
              </p:txBody>
            </p:sp>
            <p:sp>
              <p:nvSpPr>
                <p:cNvPr id="180" name="Freeform 124"/>
                <p:cNvSpPr>
                  <a:spLocks/>
                </p:cNvSpPr>
                <p:nvPr/>
              </p:nvSpPr>
              <p:spPr bwMode="auto">
                <a:xfrm>
                  <a:off x="-1687041" y="1893606"/>
                  <a:ext cx="136880" cy="55930"/>
                </a:xfrm>
                <a:custGeom>
                  <a:avLst/>
                  <a:gdLst>
                    <a:gd name="T0" fmla="*/ 27 w 27"/>
                    <a:gd name="T1" fmla="*/ 0 h 11"/>
                    <a:gd name="T2" fmla="*/ 0 w 27"/>
                    <a:gd name="T3" fmla="*/ 11 h 11"/>
                  </a:gdLst>
                  <a:ahLst/>
                  <a:cxnLst>
                    <a:cxn ang="0">
                      <a:pos x="T0" y="T1"/>
                    </a:cxn>
                    <a:cxn ang="0">
                      <a:pos x="T2" y="T3"/>
                    </a:cxn>
                  </a:cxnLst>
                  <a:rect l="0" t="0" r="r" b="b"/>
                  <a:pathLst>
                    <a:path w="27" h="11">
                      <a:moveTo>
                        <a:pt x="27" y="0"/>
                      </a:moveTo>
                      <a:cubicBezTo>
                        <a:pt x="17" y="2"/>
                        <a:pt x="8" y="5"/>
                        <a:pt x="0" y="11"/>
                      </a:cubicBezTo>
                    </a:path>
                  </a:pathLst>
                </a:custGeom>
                <a:grpFill/>
                <a:ln w="19050" cap="rnd">
                  <a:solidFill>
                    <a:schemeClr val="accent5"/>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en-US"/>
                </a:p>
              </p:txBody>
            </p:sp>
            <p:sp>
              <p:nvSpPr>
                <p:cNvPr id="181" name="Freeform 125"/>
                <p:cNvSpPr>
                  <a:spLocks/>
                </p:cNvSpPr>
                <p:nvPr/>
              </p:nvSpPr>
              <p:spPr bwMode="auto">
                <a:xfrm>
                  <a:off x="-1566350" y="1796465"/>
                  <a:ext cx="157486" cy="97141"/>
                </a:xfrm>
                <a:custGeom>
                  <a:avLst/>
                  <a:gdLst>
                    <a:gd name="T0" fmla="*/ 27 w 31"/>
                    <a:gd name="T1" fmla="*/ 19 h 19"/>
                    <a:gd name="T2" fmla="*/ 31 w 31"/>
                    <a:gd name="T3" fmla="*/ 19 h 19"/>
                    <a:gd name="T4" fmla="*/ 31 w 31"/>
                    <a:gd name="T5" fmla="*/ 3 h 19"/>
                    <a:gd name="T6" fmla="*/ 27 w 31"/>
                    <a:gd name="T7" fmla="*/ 0 h 19"/>
                    <a:gd name="T8" fmla="*/ 4 w 31"/>
                    <a:gd name="T9" fmla="*/ 0 h 19"/>
                    <a:gd name="T10" fmla="*/ 0 w 31"/>
                    <a:gd name="T11" fmla="*/ 3 h 19"/>
                    <a:gd name="T12" fmla="*/ 0 w 31"/>
                    <a:gd name="T13" fmla="*/ 19 h 19"/>
                    <a:gd name="T14" fmla="*/ 3 w 31"/>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19">
                      <a:moveTo>
                        <a:pt x="27" y="19"/>
                      </a:moveTo>
                      <a:cubicBezTo>
                        <a:pt x="31" y="19"/>
                        <a:pt x="31" y="19"/>
                        <a:pt x="31" y="19"/>
                      </a:cubicBezTo>
                      <a:cubicBezTo>
                        <a:pt x="31" y="3"/>
                        <a:pt x="31" y="3"/>
                        <a:pt x="31" y="3"/>
                      </a:cubicBezTo>
                      <a:cubicBezTo>
                        <a:pt x="31" y="2"/>
                        <a:pt x="29" y="0"/>
                        <a:pt x="27" y="0"/>
                      </a:cubicBezTo>
                      <a:cubicBezTo>
                        <a:pt x="4" y="0"/>
                        <a:pt x="4" y="0"/>
                        <a:pt x="4" y="0"/>
                      </a:cubicBezTo>
                      <a:cubicBezTo>
                        <a:pt x="2" y="0"/>
                        <a:pt x="0" y="2"/>
                        <a:pt x="0" y="3"/>
                      </a:cubicBezTo>
                      <a:cubicBezTo>
                        <a:pt x="0" y="19"/>
                        <a:pt x="0" y="19"/>
                        <a:pt x="0" y="19"/>
                      </a:cubicBezTo>
                      <a:cubicBezTo>
                        <a:pt x="3" y="19"/>
                        <a:pt x="3" y="19"/>
                        <a:pt x="3" y="19"/>
                      </a:cubicBezTo>
                    </a:path>
                  </a:pathLst>
                </a:custGeom>
                <a:grpFill/>
                <a:ln w="19050" cap="rnd">
                  <a:solidFill>
                    <a:schemeClr val="accent5"/>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en-US"/>
                </a:p>
              </p:txBody>
            </p:sp>
            <p:sp>
              <p:nvSpPr>
                <p:cNvPr id="182" name="Freeform 126"/>
                <p:cNvSpPr>
                  <a:spLocks/>
                </p:cNvSpPr>
                <p:nvPr/>
              </p:nvSpPr>
              <p:spPr bwMode="auto">
                <a:xfrm>
                  <a:off x="-1566350" y="2579482"/>
                  <a:ext cx="157486" cy="91254"/>
                </a:xfrm>
                <a:custGeom>
                  <a:avLst/>
                  <a:gdLst>
                    <a:gd name="T0" fmla="*/ 3 w 31"/>
                    <a:gd name="T1" fmla="*/ 0 h 18"/>
                    <a:gd name="T2" fmla="*/ 0 w 31"/>
                    <a:gd name="T3" fmla="*/ 0 h 18"/>
                    <a:gd name="T4" fmla="*/ 0 w 31"/>
                    <a:gd name="T5" fmla="*/ 15 h 18"/>
                    <a:gd name="T6" fmla="*/ 4 w 31"/>
                    <a:gd name="T7" fmla="*/ 18 h 18"/>
                    <a:gd name="T8" fmla="*/ 27 w 31"/>
                    <a:gd name="T9" fmla="*/ 18 h 18"/>
                    <a:gd name="T10" fmla="*/ 31 w 31"/>
                    <a:gd name="T11" fmla="*/ 15 h 18"/>
                    <a:gd name="T12" fmla="*/ 31 w 31"/>
                    <a:gd name="T13" fmla="*/ 0 h 18"/>
                    <a:gd name="T14" fmla="*/ 27 w 31"/>
                    <a:gd name="T15" fmla="*/ 0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18">
                      <a:moveTo>
                        <a:pt x="3" y="0"/>
                      </a:moveTo>
                      <a:cubicBezTo>
                        <a:pt x="0" y="0"/>
                        <a:pt x="0" y="0"/>
                        <a:pt x="0" y="0"/>
                      </a:cubicBezTo>
                      <a:cubicBezTo>
                        <a:pt x="0" y="15"/>
                        <a:pt x="0" y="15"/>
                        <a:pt x="0" y="15"/>
                      </a:cubicBezTo>
                      <a:cubicBezTo>
                        <a:pt x="0" y="17"/>
                        <a:pt x="2" y="18"/>
                        <a:pt x="4" y="18"/>
                      </a:cubicBezTo>
                      <a:cubicBezTo>
                        <a:pt x="27" y="18"/>
                        <a:pt x="27" y="18"/>
                        <a:pt x="27" y="18"/>
                      </a:cubicBezTo>
                      <a:cubicBezTo>
                        <a:pt x="29" y="18"/>
                        <a:pt x="31" y="17"/>
                        <a:pt x="31" y="15"/>
                      </a:cubicBezTo>
                      <a:cubicBezTo>
                        <a:pt x="31" y="0"/>
                        <a:pt x="31" y="0"/>
                        <a:pt x="31" y="0"/>
                      </a:cubicBezTo>
                      <a:cubicBezTo>
                        <a:pt x="27" y="0"/>
                        <a:pt x="27" y="0"/>
                        <a:pt x="27" y="0"/>
                      </a:cubicBezTo>
                    </a:path>
                  </a:pathLst>
                </a:custGeom>
                <a:grpFill/>
                <a:ln w="19050" cap="rnd">
                  <a:solidFill>
                    <a:schemeClr val="accent5"/>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en-US"/>
                </a:p>
              </p:txBody>
            </p:sp>
            <p:sp>
              <p:nvSpPr>
                <p:cNvPr id="183" name="Freeform 127"/>
                <p:cNvSpPr>
                  <a:spLocks/>
                </p:cNvSpPr>
                <p:nvPr/>
              </p:nvSpPr>
              <p:spPr bwMode="auto">
                <a:xfrm>
                  <a:off x="-1925479" y="2157065"/>
                  <a:ext cx="95669" cy="153071"/>
                </a:xfrm>
                <a:custGeom>
                  <a:avLst/>
                  <a:gdLst>
                    <a:gd name="T0" fmla="*/ 19 w 19"/>
                    <a:gd name="T1" fmla="*/ 3 h 30"/>
                    <a:gd name="T2" fmla="*/ 19 w 19"/>
                    <a:gd name="T3" fmla="*/ 0 h 30"/>
                    <a:gd name="T4" fmla="*/ 3 w 19"/>
                    <a:gd name="T5" fmla="*/ 0 h 30"/>
                    <a:gd name="T6" fmla="*/ 0 w 19"/>
                    <a:gd name="T7" fmla="*/ 4 h 30"/>
                    <a:gd name="T8" fmla="*/ 0 w 19"/>
                    <a:gd name="T9" fmla="*/ 27 h 30"/>
                    <a:gd name="T10" fmla="*/ 3 w 19"/>
                    <a:gd name="T11" fmla="*/ 30 h 30"/>
                    <a:gd name="T12" fmla="*/ 19 w 19"/>
                    <a:gd name="T13" fmla="*/ 30 h 30"/>
                    <a:gd name="T14" fmla="*/ 19 w 19"/>
                    <a:gd name="T15" fmla="*/ 27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30">
                      <a:moveTo>
                        <a:pt x="19" y="3"/>
                      </a:moveTo>
                      <a:cubicBezTo>
                        <a:pt x="19" y="0"/>
                        <a:pt x="19" y="0"/>
                        <a:pt x="19" y="0"/>
                      </a:cubicBezTo>
                      <a:cubicBezTo>
                        <a:pt x="3" y="0"/>
                        <a:pt x="3" y="0"/>
                        <a:pt x="3" y="0"/>
                      </a:cubicBezTo>
                      <a:cubicBezTo>
                        <a:pt x="2" y="0"/>
                        <a:pt x="0" y="2"/>
                        <a:pt x="0" y="4"/>
                      </a:cubicBezTo>
                      <a:cubicBezTo>
                        <a:pt x="0" y="27"/>
                        <a:pt x="0" y="27"/>
                        <a:pt x="0" y="27"/>
                      </a:cubicBezTo>
                      <a:cubicBezTo>
                        <a:pt x="0" y="29"/>
                        <a:pt x="2" y="30"/>
                        <a:pt x="3" y="30"/>
                      </a:cubicBezTo>
                      <a:cubicBezTo>
                        <a:pt x="19" y="30"/>
                        <a:pt x="19" y="30"/>
                        <a:pt x="19" y="30"/>
                      </a:cubicBezTo>
                      <a:cubicBezTo>
                        <a:pt x="19" y="27"/>
                        <a:pt x="19" y="27"/>
                        <a:pt x="19" y="27"/>
                      </a:cubicBezTo>
                    </a:path>
                  </a:pathLst>
                </a:custGeom>
                <a:grpFill/>
                <a:ln w="19050" cap="rnd">
                  <a:solidFill>
                    <a:schemeClr val="accent5"/>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en-US"/>
                </a:p>
              </p:txBody>
            </p:sp>
            <p:sp>
              <p:nvSpPr>
                <p:cNvPr id="184" name="Freeform 128"/>
                <p:cNvSpPr>
                  <a:spLocks/>
                </p:cNvSpPr>
                <p:nvPr/>
              </p:nvSpPr>
              <p:spPr bwMode="auto">
                <a:xfrm>
                  <a:off x="-1143933" y="2157065"/>
                  <a:ext cx="91254" cy="153071"/>
                </a:xfrm>
                <a:custGeom>
                  <a:avLst/>
                  <a:gdLst>
                    <a:gd name="T0" fmla="*/ 0 w 18"/>
                    <a:gd name="T1" fmla="*/ 27 h 30"/>
                    <a:gd name="T2" fmla="*/ 0 w 18"/>
                    <a:gd name="T3" fmla="*/ 30 h 30"/>
                    <a:gd name="T4" fmla="*/ 15 w 18"/>
                    <a:gd name="T5" fmla="*/ 30 h 30"/>
                    <a:gd name="T6" fmla="*/ 18 w 18"/>
                    <a:gd name="T7" fmla="*/ 27 h 30"/>
                    <a:gd name="T8" fmla="*/ 18 w 18"/>
                    <a:gd name="T9" fmla="*/ 4 h 30"/>
                    <a:gd name="T10" fmla="*/ 15 w 18"/>
                    <a:gd name="T11" fmla="*/ 0 h 30"/>
                    <a:gd name="T12" fmla="*/ 0 w 18"/>
                    <a:gd name="T13" fmla="*/ 0 h 30"/>
                    <a:gd name="T14" fmla="*/ 0 w 18"/>
                    <a:gd name="T15" fmla="*/ 3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30">
                      <a:moveTo>
                        <a:pt x="0" y="27"/>
                      </a:moveTo>
                      <a:cubicBezTo>
                        <a:pt x="0" y="30"/>
                        <a:pt x="0" y="30"/>
                        <a:pt x="0" y="30"/>
                      </a:cubicBezTo>
                      <a:cubicBezTo>
                        <a:pt x="15" y="30"/>
                        <a:pt x="15" y="30"/>
                        <a:pt x="15" y="30"/>
                      </a:cubicBezTo>
                      <a:cubicBezTo>
                        <a:pt x="17" y="30"/>
                        <a:pt x="18" y="29"/>
                        <a:pt x="18" y="27"/>
                      </a:cubicBezTo>
                      <a:cubicBezTo>
                        <a:pt x="18" y="4"/>
                        <a:pt x="18" y="4"/>
                        <a:pt x="18" y="4"/>
                      </a:cubicBezTo>
                      <a:cubicBezTo>
                        <a:pt x="18" y="2"/>
                        <a:pt x="17" y="0"/>
                        <a:pt x="15" y="0"/>
                      </a:cubicBezTo>
                      <a:cubicBezTo>
                        <a:pt x="0" y="0"/>
                        <a:pt x="0" y="0"/>
                        <a:pt x="0" y="0"/>
                      </a:cubicBezTo>
                      <a:cubicBezTo>
                        <a:pt x="0" y="3"/>
                        <a:pt x="0" y="3"/>
                        <a:pt x="0" y="3"/>
                      </a:cubicBezTo>
                    </a:path>
                  </a:pathLst>
                </a:custGeom>
                <a:grpFill/>
                <a:ln w="19050" cap="rnd">
                  <a:solidFill>
                    <a:schemeClr val="accent5"/>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en-US"/>
                </a:p>
              </p:txBody>
            </p:sp>
            <p:sp>
              <p:nvSpPr>
                <p:cNvPr id="185" name="Freeform 129"/>
                <p:cNvSpPr>
                  <a:spLocks/>
                </p:cNvSpPr>
                <p:nvPr/>
              </p:nvSpPr>
              <p:spPr bwMode="auto">
                <a:xfrm>
                  <a:off x="-1844527" y="1877416"/>
                  <a:ext cx="167789" cy="167789"/>
                </a:xfrm>
                <a:custGeom>
                  <a:avLst/>
                  <a:gdLst>
                    <a:gd name="T0" fmla="*/ 31 w 33"/>
                    <a:gd name="T1" fmla="*/ 14 h 33"/>
                    <a:gd name="T2" fmla="*/ 33 w 33"/>
                    <a:gd name="T3" fmla="*/ 12 h 33"/>
                    <a:gd name="T4" fmla="*/ 22 w 33"/>
                    <a:gd name="T5" fmla="*/ 1 h 33"/>
                    <a:gd name="T6" fmla="*/ 18 w 33"/>
                    <a:gd name="T7" fmla="*/ 1 h 33"/>
                    <a:gd name="T8" fmla="*/ 1 w 33"/>
                    <a:gd name="T9" fmla="*/ 17 h 33"/>
                    <a:gd name="T10" fmla="*/ 1 w 33"/>
                    <a:gd name="T11" fmla="*/ 22 h 33"/>
                    <a:gd name="T12" fmla="*/ 12 w 33"/>
                    <a:gd name="T13" fmla="*/ 33 h 33"/>
                    <a:gd name="T14" fmla="*/ 14 w 33"/>
                    <a:gd name="T15" fmla="*/ 31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33">
                      <a:moveTo>
                        <a:pt x="31" y="14"/>
                      </a:moveTo>
                      <a:cubicBezTo>
                        <a:pt x="33" y="12"/>
                        <a:pt x="33" y="12"/>
                        <a:pt x="33" y="12"/>
                      </a:cubicBezTo>
                      <a:cubicBezTo>
                        <a:pt x="22" y="1"/>
                        <a:pt x="22" y="1"/>
                        <a:pt x="22" y="1"/>
                      </a:cubicBezTo>
                      <a:cubicBezTo>
                        <a:pt x="21" y="0"/>
                        <a:pt x="19" y="0"/>
                        <a:pt x="18" y="1"/>
                      </a:cubicBezTo>
                      <a:cubicBezTo>
                        <a:pt x="1" y="17"/>
                        <a:pt x="1" y="17"/>
                        <a:pt x="1" y="17"/>
                      </a:cubicBezTo>
                      <a:cubicBezTo>
                        <a:pt x="0" y="19"/>
                        <a:pt x="0" y="21"/>
                        <a:pt x="1" y="22"/>
                      </a:cubicBezTo>
                      <a:cubicBezTo>
                        <a:pt x="12" y="33"/>
                        <a:pt x="12" y="33"/>
                        <a:pt x="12" y="33"/>
                      </a:cubicBezTo>
                      <a:cubicBezTo>
                        <a:pt x="14" y="31"/>
                        <a:pt x="14" y="31"/>
                        <a:pt x="14" y="31"/>
                      </a:cubicBezTo>
                    </a:path>
                  </a:pathLst>
                </a:custGeom>
                <a:grpFill/>
                <a:ln w="19050" cap="rnd">
                  <a:solidFill>
                    <a:schemeClr val="accent5"/>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en-US"/>
                </a:p>
              </p:txBody>
            </p:sp>
            <p:sp>
              <p:nvSpPr>
                <p:cNvPr id="186" name="Freeform 130"/>
                <p:cNvSpPr>
                  <a:spLocks/>
                </p:cNvSpPr>
                <p:nvPr/>
              </p:nvSpPr>
              <p:spPr bwMode="auto">
                <a:xfrm>
                  <a:off x="-1301420" y="2421995"/>
                  <a:ext cx="172204" cy="172205"/>
                </a:xfrm>
                <a:custGeom>
                  <a:avLst/>
                  <a:gdLst>
                    <a:gd name="T0" fmla="*/ 2 w 34"/>
                    <a:gd name="T1" fmla="*/ 19 h 34"/>
                    <a:gd name="T2" fmla="*/ 0 w 34"/>
                    <a:gd name="T3" fmla="*/ 22 h 34"/>
                    <a:gd name="T4" fmla="*/ 11 w 34"/>
                    <a:gd name="T5" fmla="*/ 33 h 34"/>
                    <a:gd name="T6" fmla="*/ 16 w 34"/>
                    <a:gd name="T7" fmla="*/ 32 h 34"/>
                    <a:gd name="T8" fmla="*/ 32 w 34"/>
                    <a:gd name="T9" fmla="*/ 16 h 34"/>
                    <a:gd name="T10" fmla="*/ 33 w 34"/>
                    <a:gd name="T11" fmla="*/ 11 h 34"/>
                    <a:gd name="T12" fmla="*/ 22 w 34"/>
                    <a:gd name="T13" fmla="*/ 0 h 34"/>
                    <a:gd name="T14" fmla="*/ 20 w 34"/>
                    <a:gd name="T15" fmla="*/ 2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34">
                      <a:moveTo>
                        <a:pt x="2" y="19"/>
                      </a:moveTo>
                      <a:cubicBezTo>
                        <a:pt x="0" y="22"/>
                        <a:pt x="0" y="22"/>
                        <a:pt x="0" y="22"/>
                      </a:cubicBezTo>
                      <a:cubicBezTo>
                        <a:pt x="11" y="33"/>
                        <a:pt x="11" y="33"/>
                        <a:pt x="11" y="33"/>
                      </a:cubicBezTo>
                      <a:cubicBezTo>
                        <a:pt x="12" y="34"/>
                        <a:pt x="15" y="34"/>
                        <a:pt x="16" y="32"/>
                      </a:cubicBezTo>
                      <a:cubicBezTo>
                        <a:pt x="32" y="16"/>
                        <a:pt x="32" y="16"/>
                        <a:pt x="32" y="16"/>
                      </a:cubicBezTo>
                      <a:cubicBezTo>
                        <a:pt x="34" y="15"/>
                        <a:pt x="34" y="12"/>
                        <a:pt x="33" y="11"/>
                      </a:cubicBezTo>
                      <a:cubicBezTo>
                        <a:pt x="22" y="0"/>
                        <a:pt x="22" y="0"/>
                        <a:pt x="22" y="0"/>
                      </a:cubicBezTo>
                      <a:cubicBezTo>
                        <a:pt x="20" y="2"/>
                        <a:pt x="20" y="2"/>
                        <a:pt x="20" y="2"/>
                      </a:cubicBezTo>
                    </a:path>
                  </a:pathLst>
                </a:custGeom>
                <a:grpFill/>
                <a:ln w="19050" cap="rnd">
                  <a:solidFill>
                    <a:schemeClr val="accent5"/>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en-US"/>
                </a:p>
              </p:txBody>
            </p:sp>
            <p:sp>
              <p:nvSpPr>
                <p:cNvPr id="187" name="Freeform 131"/>
                <p:cNvSpPr>
                  <a:spLocks/>
                </p:cNvSpPr>
                <p:nvPr/>
              </p:nvSpPr>
              <p:spPr bwMode="auto">
                <a:xfrm>
                  <a:off x="-1844527" y="2421995"/>
                  <a:ext cx="167789" cy="172205"/>
                </a:xfrm>
                <a:custGeom>
                  <a:avLst/>
                  <a:gdLst>
                    <a:gd name="T0" fmla="*/ 12 w 33"/>
                    <a:gd name="T1" fmla="*/ 0 h 34"/>
                    <a:gd name="T2" fmla="*/ 1 w 33"/>
                    <a:gd name="T3" fmla="*/ 11 h 34"/>
                    <a:gd name="T4" fmla="*/ 1 w 33"/>
                    <a:gd name="T5" fmla="*/ 16 h 34"/>
                    <a:gd name="T6" fmla="*/ 18 w 33"/>
                    <a:gd name="T7" fmla="*/ 32 h 34"/>
                    <a:gd name="T8" fmla="*/ 22 w 33"/>
                    <a:gd name="T9" fmla="*/ 33 h 34"/>
                    <a:gd name="T10" fmla="*/ 33 w 33"/>
                    <a:gd name="T11" fmla="*/ 22 h 34"/>
                  </a:gdLst>
                  <a:ahLst/>
                  <a:cxnLst>
                    <a:cxn ang="0">
                      <a:pos x="T0" y="T1"/>
                    </a:cxn>
                    <a:cxn ang="0">
                      <a:pos x="T2" y="T3"/>
                    </a:cxn>
                    <a:cxn ang="0">
                      <a:pos x="T4" y="T5"/>
                    </a:cxn>
                    <a:cxn ang="0">
                      <a:pos x="T6" y="T7"/>
                    </a:cxn>
                    <a:cxn ang="0">
                      <a:pos x="T8" y="T9"/>
                    </a:cxn>
                    <a:cxn ang="0">
                      <a:pos x="T10" y="T11"/>
                    </a:cxn>
                  </a:cxnLst>
                  <a:rect l="0" t="0" r="r" b="b"/>
                  <a:pathLst>
                    <a:path w="33" h="34">
                      <a:moveTo>
                        <a:pt x="12" y="0"/>
                      </a:moveTo>
                      <a:cubicBezTo>
                        <a:pt x="1" y="11"/>
                        <a:pt x="1" y="11"/>
                        <a:pt x="1" y="11"/>
                      </a:cubicBezTo>
                      <a:cubicBezTo>
                        <a:pt x="0" y="12"/>
                        <a:pt x="0" y="15"/>
                        <a:pt x="1" y="16"/>
                      </a:cubicBezTo>
                      <a:cubicBezTo>
                        <a:pt x="18" y="32"/>
                        <a:pt x="18" y="32"/>
                        <a:pt x="18" y="32"/>
                      </a:cubicBezTo>
                      <a:cubicBezTo>
                        <a:pt x="19" y="34"/>
                        <a:pt x="21" y="34"/>
                        <a:pt x="22" y="33"/>
                      </a:cubicBezTo>
                      <a:cubicBezTo>
                        <a:pt x="33" y="22"/>
                        <a:pt x="33" y="22"/>
                        <a:pt x="33" y="22"/>
                      </a:cubicBezTo>
                    </a:path>
                  </a:pathLst>
                </a:custGeom>
                <a:grpFill/>
                <a:ln w="19050" cap="rnd">
                  <a:solidFill>
                    <a:schemeClr val="accent5"/>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en-US"/>
                </a:p>
              </p:txBody>
            </p:sp>
            <p:sp>
              <p:nvSpPr>
                <p:cNvPr id="188" name="Freeform 132"/>
                <p:cNvSpPr>
                  <a:spLocks/>
                </p:cNvSpPr>
                <p:nvPr/>
              </p:nvSpPr>
              <p:spPr bwMode="auto">
                <a:xfrm>
                  <a:off x="-1301420" y="1877416"/>
                  <a:ext cx="172204" cy="167789"/>
                </a:xfrm>
                <a:custGeom>
                  <a:avLst/>
                  <a:gdLst>
                    <a:gd name="T0" fmla="*/ 22 w 34"/>
                    <a:gd name="T1" fmla="*/ 33 h 33"/>
                    <a:gd name="T2" fmla="*/ 33 w 34"/>
                    <a:gd name="T3" fmla="*/ 22 h 33"/>
                    <a:gd name="T4" fmla="*/ 32 w 34"/>
                    <a:gd name="T5" fmla="*/ 17 h 33"/>
                    <a:gd name="T6" fmla="*/ 16 w 34"/>
                    <a:gd name="T7" fmla="*/ 1 h 33"/>
                    <a:gd name="T8" fmla="*/ 11 w 34"/>
                    <a:gd name="T9" fmla="*/ 1 h 33"/>
                    <a:gd name="T10" fmla="*/ 0 w 34"/>
                    <a:gd name="T11" fmla="*/ 12 h 33"/>
                  </a:gdLst>
                  <a:ahLst/>
                  <a:cxnLst>
                    <a:cxn ang="0">
                      <a:pos x="T0" y="T1"/>
                    </a:cxn>
                    <a:cxn ang="0">
                      <a:pos x="T2" y="T3"/>
                    </a:cxn>
                    <a:cxn ang="0">
                      <a:pos x="T4" y="T5"/>
                    </a:cxn>
                    <a:cxn ang="0">
                      <a:pos x="T6" y="T7"/>
                    </a:cxn>
                    <a:cxn ang="0">
                      <a:pos x="T8" y="T9"/>
                    </a:cxn>
                    <a:cxn ang="0">
                      <a:pos x="T10" y="T11"/>
                    </a:cxn>
                  </a:cxnLst>
                  <a:rect l="0" t="0" r="r" b="b"/>
                  <a:pathLst>
                    <a:path w="34" h="33">
                      <a:moveTo>
                        <a:pt x="22" y="33"/>
                      </a:moveTo>
                      <a:cubicBezTo>
                        <a:pt x="33" y="22"/>
                        <a:pt x="33" y="22"/>
                        <a:pt x="33" y="22"/>
                      </a:cubicBezTo>
                      <a:cubicBezTo>
                        <a:pt x="34" y="21"/>
                        <a:pt x="34" y="19"/>
                        <a:pt x="32" y="17"/>
                      </a:cubicBezTo>
                      <a:cubicBezTo>
                        <a:pt x="16" y="1"/>
                        <a:pt x="16" y="1"/>
                        <a:pt x="16" y="1"/>
                      </a:cubicBezTo>
                      <a:cubicBezTo>
                        <a:pt x="15" y="0"/>
                        <a:pt x="12" y="0"/>
                        <a:pt x="11" y="1"/>
                      </a:cubicBezTo>
                      <a:cubicBezTo>
                        <a:pt x="0" y="12"/>
                        <a:pt x="0" y="12"/>
                        <a:pt x="0" y="12"/>
                      </a:cubicBezTo>
                    </a:path>
                  </a:pathLst>
                </a:custGeom>
                <a:grpFill/>
                <a:ln w="19050" cap="rnd">
                  <a:solidFill>
                    <a:schemeClr val="accent5"/>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en-US"/>
                </a:p>
              </p:txBody>
            </p:sp>
          </p:grpSp>
        </p:grpSp>
      </p:grpSp>
      <p:grpSp>
        <p:nvGrpSpPr>
          <p:cNvPr id="313" name="קבוצה 312"/>
          <p:cNvGrpSpPr/>
          <p:nvPr/>
        </p:nvGrpSpPr>
        <p:grpSpPr>
          <a:xfrm>
            <a:off x="-15788" y="4519128"/>
            <a:ext cx="11513761" cy="701103"/>
            <a:chOff x="-15788" y="4519128"/>
            <a:chExt cx="11513761" cy="701103"/>
          </a:xfrm>
        </p:grpSpPr>
        <p:sp>
          <p:nvSpPr>
            <p:cNvPr id="108" name="מלבן 107"/>
            <p:cNvSpPr/>
            <p:nvPr/>
          </p:nvSpPr>
          <p:spPr>
            <a:xfrm>
              <a:off x="899411" y="4519128"/>
              <a:ext cx="10598562" cy="7011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sz="1600" dirty="0"/>
                <a:t>We construct  pumping stations for waste water and sludge at all levels , from project management , design, engineering , installation, commissioning and maintenance .</a:t>
              </a:r>
            </a:p>
          </p:txBody>
        </p:sp>
        <p:sp>
          <p:nvSpPr>
            <p:cNvPr id="114" name="מלבן 113"/>
            <p:cNvSpPr/>
            <p:nvPr/>
          </p:nvSpPr>
          <p:spPr>
            <a:xfrm>
              <a:off x="-15788" y="4519128"/>
              <a:ext cx="208558" cy="7011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0" name="מלבן 119"/>
            <p:cNvSpPr/>
            <p:nvPr/>
          </p:nvSpPr>
          <p:spPr>
            <a:xfrm>
              <a:off x="196776" y="4519128"/>
              <a:ext cx="702000" cy="701103"/>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31" name="קבוצה 30"/>
            <p:cNvGrpSpPr/>
            <p:nvPr/>
          </p:nvGrpSpPr>
          <p:grpSpPr>
            <a:xfrm>
              <a:off x="228520" y="4651727"/>
              <a:ext cx="534648" cy="500034"/>
              <a:chOff x="181852" y="4646662"/>
              <a:chExt cx="588113" cy="550037"/>
            </a:xfrm>
          </p:grpSpPr>
          <p:grpSp>
            <p:nvGrpSpPr>
              <p:cNvPr id="30" name="קבוצה 29"/>
              <p:cNvGrpSpPr/>
              <p:nvPr/>
            </p:nvGrpSpPr>
            <p:grpSpPr>
              <a:xfrm>
                <a:off x="327547" y="4646662"/>
                <a:ext cx="442418" cy="442418"/>
                <a:chOff x="-812919" y="2164807"/>
                <a:chExt cx="783772" cy="783772"/>
              </a:xfrm>
              <a:solidFill>
                <a:schemeClr val="bg1"/>
              </a:solidFill>
            </p:grpSpPr>
            <p:sp>
              <p:nvSpPr>
                <p:cNvPr id="28" name="קשת מלאה 27"/>
                <p:cNvSpPr/>
                <p:nvPr/>
              </p:nvSpPr>
              <p:spPr>
                <a:xfrm>
                  <a:off x="-812919" y="2164807"/>
                  <a:ext cx="783772" cy="783772"/>
                </a:xfrm>
                <a:prstGeom prst="blockArc">
                  <a:avLst>
                    <a:gd name="adj1" fmla="val 16119005"/>
                    <a:gd name="adj2" fmla="val 0"/>
                    <a:gd name="adj3" fmla="val 25000"/>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sp>
              <p:nvSpPr>
                <p:cNvPr id="29" name="מלבן 28"/>
                <p:cNvSpPr/>
                <p:nvPr/>
              </p:nvSpPr>
              <p:spPr>
                <a:xfrm>
                  <a:off x="-201945" y="2556903"/>
                  <a:ext cx="144000" cy="290325"/>
                </a:xfrm>
                <a:prstGeom prst="rect">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65" name="מלבן 264"/>
                <p:cNvSpPr/>
                <p:nvPr/>
              </p:nvSpPr>
              <p:spPr>
                <a:xfrm rot="5400000">
                  <a:off x="-633518" y="2129728"/>
                  <a:ext cx="144000" cy="263862"/>
                </a:xfrm>
                <a:prstGeom prst="rect">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grpSp>
            <p:nvGrpSpPr>
              <p:cNvPr id="274" name="קבוצה 273"/>
              <p:cNvGrpSpPr/>
              <p:nvPr/>
            </p:nvGrpSpPr>
            <p:grpSpPr>
              <a:xfrm>
                <a:off x="253307" y="4710009"/>
                <a:ext cx="442418" cy="442418"/>
                <a:chOff x="-812919" y="2164807"/>
                <a:chExt cx="783772" cy="783772"/>
              </a:xfrm>
              <a:solidFill>
                <a:schemeClr val="bg1"/>
              </a:solidFill>
            </p:grpSpPr>
            <p:sp>
              <p:nvSpPr>
                <p:cNvPr id="275" name="קשת מלאה 274"/>
                <p:cNvSpPr/>
                <p:nvPr/>
              </p:nvSpPr>
              <p:spPr>
                <a:xfrm>
                  <a:off x="-812919" y="2164807"/>
                  <a:ext cx="783772" cy="783772"/>
                </a:xfrm>
                <a:prstGeom prst="blockArc">
                  <a:avLst>
                    <a:gd name="adj1" fmla="val 16119005"/>
                    <a:gd name="adj2" fmla="val 0"/>
                    <a:gd name="adj3" fmla="val 25000"/>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sp>
              <p:nvSpPr>
                <p:cNvPr id="276" name="מלבן 275"/>
                <p:cNvSpPr/>
                <p:nvPr/>
              </p:nvSpPr>
              <p:spPr>
                <a:xfrm>
                  <a:off x="-201945" y="2556903"/>
                  <a:ext cx="144000" cy="290325"/>
                </a:xfrm>
                <a:prstGeom prst="rect">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77" name="מלבן 276"/>
                <p:cNvSpPr/>
                <p:nvPr/>
              </p:nvSpPr>
              <p:spPr>
                <a:xfrm rot="5400000">
                  <a:off x="-633518" y="2129728"/>
                  <a:ext cx="144000" cy="263862"/>
                </a:xfrm>
                <a:prstGeom prst="rect">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grpSp>
            <p:nvGrpSpPr>
              <p:cNvPr id="278" name="קבוצה 277"/>
              <p:cNvGrpSpPr/>
              <p:nvPr/>
            </p:nvGrpSpPr>
            <p:grpSpPr>
              <a:xfrm>
                <a:off x="181852" y="4754281"/>
                <a:ext cx="442418" cy="442418"/>
                <a:chOff x="-812919" y="2164807"/>
                <a:chExt cx="783772" cy="783772"/>
              </a:xfrm>
              <a:solidFill>
                <a:schemeClr val="bg1"/>
              </a:solidFill>
            </p:grpSpPr>
            <p:sp>
              <p:nvSpPr>
                <p:cNvPr id="279" name="קשת מלאה 278"/>
                <p:cNvSpPr/>
                <p:nvPr/>
              </p:nvSpPr>
              <p:spPr>
                <a:xfrm>
                  <a:off x="-812919" y="2164807"/>
                  <a:ext cx="783772" cy="783772"/>
                </a:xfrm>
                <a:prstGeom prst="blockArc">
                  <a:avLst>
                    <a:gd name="adj1" fmla="val 16119005"/>
                    <a:gd name="adj2" fmla="val 0"/>
                    <a:gd name="adj3" fmla="val 25000"/>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sp>
              <p:nvSpPr>
                <p:cNvPr id="280" name="מלבן 279"/>
                <p:cNvSpPr/>
                <p:nvPr/>
              </p:nvSpPr>
              <p:spPr>
                <a:xfrm>
                  <a:off x="-201945" y="2556903"/>
                  <a:ext cx="144000" cy="290325"/>
                </a:xfrm>
                <a:prstGeom prst="rect">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81" name="מלבן 280"/>
                <p:cNvSpPr/>
                <p:nvPr/>
              </p:nvSpPr>
              <p:spPr>
                <a:xfrm rot="5400000">
                  <a:off x="-633518" y="2129728"/>
                  <a:ext cx="144000" cy="263862"/>
                </a:xfrm>
                <a:prstGeom prst="rect">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grpSp>
      </p:grpSp>
      <p:grpSp>
        <p:nvGrpSpPr>
          <p:cNvPr id="312" name="קבוצה 311"/>
          <p:cNvGrpSpPr/>
          <p:nvPr/>
        </p:nvGrpSpPr>
        <p:grpSpPr>
          <a:xfrm>
            <a:off x="-15788" y="3688530"/>
            <a:ext cx="11513761" cy="701103"/>
            <a:chOff x="-15788" y="3688530"/>
            <a:chExt cx="11513761" cy="701103"/>
          </a:xfrm>
        </p:grpSpPr>
        <p:sp>
          <p:nvSpPr>
            <p:cNvPr id="107" name="מלבן 106"/>
            <p:cNvSpPr/>
            <p:nvPr/>
          </p:nvSpPr>
          <p:spPr>
            <a:xfrm>
              <a:off x="899411" y="3688530"/>
              <a:ext cx="10598562" cy="7011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sz="1600" dirty="0"/>
                <a:t>From plants using secondary /biological treatment only, to cutting edge tertiary treatment, resulting in high level effluent suitable for unlimited irrigation and discharge to rivers. </a:t>
              </a:r>
            </a:p>
          </p:txBody>
        </p:sp>
        <p:sp>
          <p:nvSpPr>
            <p:cNvPr id="113" name="מלבן 112"/>
            <p:cNvSpPr/>
            <p:nvPr/>
          </p:nvSpPr>
          <p:spPr>
            <a:xfrm>
              <a:off x="-15788" y="3688530"/>
              <a:ext cx="208558" cy="7011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9" name="מלבן 118"/>
            <p:cNvSpPr/>
            <p:nvPr/>
          </p:nvSpPr>
          <p:spPr>
            <a:xfrm>
              <a:off x="196776" y="3688530"/>
              <a:ext cx="702000" cy="701103"/>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284" name="Group 2569"/>
            <p:cNvGrpSpPr>
              <a:grpSpLocks noChangeAspect="1"/>
            </p:cNvGrpSpPr>
            <p:nvPr/>
          </p:nvGrpSpPr>
          <p:grpSpPr>
            <a:xfrm>
              <a:off x="355039" y="3849153"/>
              <a:ext cx="374014" cy="435886"/>
              <a:chOff x="1559200" y="3001962"/>
              <a:chExt cx="1311275" cy="1579563"/>
            </a:xfrm>
          </p:grpSpPr>
          <p:sp>
            <p:nvSpPr>
              <p:cNvPr id="285" name="Oval 427"/>
              <p:cNvSpPr>
                <a:spLocks noChangeArrowheads="1"/>
              </p:cNvSpPr>
              <p:nvPr/>
            </p:nvSpPr>
            <p:spPr bwMode="auto">
              <a:xfrm>
                <a:off x="1559200" y="3001962"/>
                <a:ext cx="1311275" cy="211138"/>
              </a:xfrm>
              <a:prstGeom prst="ellipse">
                <a:avLst/>
              </a:prstGeom>
              <a:noFill/>
              <a:ln w="19050" cap="rnd">
                <a:solidFill>
                  <a:schemeClr val="accent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6" name="Freeform 428"/>
              <p:cNvSpPr>
                <a:spLocks/>
              </p:cNvSpPr>
              <p:nvPr/>
            </p:nvSpPr>
            <p:spPr bwMode="auto">
              <a:xfrm>
                <a:off x="2332313" y="3124200"/>
                <a:ext cx="527050" cy="1084263"/>
              </a:xfrm>
              <a:custGeom>
                <a:avLst/>
                <a:gdLst>
                  <a:gd name="T0" fmla="*/ 95 w 95"/>
                  <a:gd name="T1" fmla="*/ 0 h 195"/>
                  <a:gd name="T2" fmla="*/ 4 w 95"/>
                  <a:gd name="T3" fmla="*/ 112 h 195"/>
                  <a:gd name="T4" fmla="*/ 1 w 95"/>
                  <a:gd name="T5" fmla="*/ 155 h 195"/>
                  <a:gd name="T6" fmla="*/ 1 w 95"/>
                  <a:gd name="T7" fmla="*/ 195 h 195"/>
                </a:gdLst>
                <a:ahLst/>
                <a:cxnLst>
                  <a:cxn ang="0">
                    <a:pos x="T0" y="T1"/>
                  </a:cxn>
                  <a:cxn ang="0">
                    <a:pos x="T2" y="T3"/>
                  </a:cxn>
                  <a:cxn ang="0">
                    <a:pos x="T4" y="T5"/>
                  </a:cxn>
                  <a:cxn ang="0">
                    <a:pos x="T6" y="T7"/>
                  </a:cxn>
                </a:cxnLst>
                <a:rect l="0" t="0" r="r" b="b"/>
                <a:pathLst>
                  <a:path w="95" h="195">
                    <a:moveTo>
                      <a:pt x="95" y="0"/>
                    </a:moveTo>
                    <a:cubicBezTo>
                      <a:pt x="95" y="0"/>
                      <a:pt x="16" y="78"/>
                      <a:pt x="4" y="112"/>
                    </a:cubicBezTo>
                    <a:cubicBezTo>
                      <a:pt x="1" y="121"/>
                      <a:pt x="0" y="138"/>
                      <a:pt x="1" y="155"/>
                    </a:cubicBezTo>
                    <a:cubicBezTo>
                      <a:pt x="1" y="195"/>
                      <a:pt x="1" y="195"/>
                      <a:pt x="1" y="195"/>
                    </a:cubicBezTo>
                  </a:path>
                </a:pathLst>
              </a:custGeom>
              <a:noFill/>
              <a:ln w="19050" cap="rnd">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7" name="Freeform 429"/>
              <p:cNvSpPr>
                <a:spLocks/>
              </p:cNvSpPr>
              <p:nvPr/>
            </p:nvSpPr>
            <p:spPr bwMode="auto">
              <a:xfrm>
                <a:off x="1570313" y="3124200"/>
                <a:ext cx="528638" cy="1084263"/>
              </a:xfrm>
              <a:custGeom>
                <a:avLst/>
                <a:gdLst>
                  <a:gd name="T0" fmla="*/ 0 w 95"/>
                  <a:gd name="T1" fmla="*/ 0 h 195"/>
                  <a:gd name="T2" fmla="*/ 91 w 95"/>
                  <a:gd name="T3" fmla="*/ 112 h 195"/>
                  <a:gd name="T4" fmla="*/ 94 w 95"/>
                  <a:gd name="T5" fmla="*/ 155 h 195"/>
                  <a:gd name="T6" fmla="*/ 94 w 95"/>
                  <a:gd name="T7" fmla="*/ 195 h 195"/>
                </a:gdLst>
                <a:ahLst/>
                <a:cxnLst>
                  <a:cxn ang="0">
                    <a:pos x="T0" y="T1"/>
                  </a:cxn>
                  <a:cxn ang="0">
                    <a:pos x="T2" y="T3"/>
                  </a:cxn>
                  <a:cxn ang="0">
                    <a:pos x="T4" y="T5"/>
                  </a:cxn>
                  <a:cxn ang="0">
                    <a:pos x="T6" y="T7"/>
                  </a:cxn>
                </a:cxnLst>
                <a:rect l="0" t="0" r="r" b="b"/>
                <a:pathLst>
                  <a:path w="95" h="195">
                    <a:moveTo>
                      <a:pt x="0" y="0"/>
                    </a:moveTo>
                    <a:cubicBezTo>
                      <a:pt x="0" y="0"/>
                      <a:pt x="79" y="78"/>
                      <a:pt x="91" y="112"/>
                    </a:cubicBezTo>
                    <a:cubicBezTo>
                      <a:pt x="94" y="121"/>
                      <a:pt x="95" y="138"/>
                      <a:pt x="94" y="155"/>
                    </a:cubicBezTo>
                    <a:cubicBezTo>
                      <a:pt x="94" y="195"/>
                      <a:pt x="94" y="195"/>
                      <a:pt x="94" y="195"/>
                    </a:cubicBezTo>
                  </a:path>
                </a:pathLst>
              </a:custGeom>
              <a:noFill/>
              <a:ln w="19050" cap="rnd">
                <a:solidFill>
                  <a:schemeClr val="accent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8" name="Freeform 430"/>
              <p:cNvSpPr>
                <a:spLocks/>
              </p:cNvSpPr>
              <p:nvPr/>
            </p:nvSpPr>
            <p:spPr bwMode="auto">
              <a:xfrm>
                <a:off x="2110063" y="4219575"/>
                <a:ext cx="211138" cy="50800"/>
              </a:xfrm>
              <a:custGeom>
                <a:avLst/>
                <a:gdLst>
                  <a:gd name="T0" fmla="*/ 10 w 38"/>
                  <a:gd name="T1" fmla="*/ 9 h 9"/>
                  <a:gd name="T2" fmla="*/ 0 w 38"/>
                  <a:gd name="T3" fmla="*/ 5 h 9"/>
                  <a:gd name="T4" fmla="*/ 19 w 38"/>
                  <a:gd name="T5" fmla="*/ 0 h 9"/>
                  <a:gd name="T6" fmla="*/ 38 w 38"/>
                  <a:gd name="T7" fmla="*/ 5 h 9"/>
                  <a:gd name="T8" fmla="*/ 30 w 38"/>
                  <a:gd name="T9" fmla="*/ 9 h 9"/>
                </a:gdLst>
                <a:ahLst/>
                <a:cxnLst>
                  <a:cxn ang="0">
                    <a:pos x="T0" y="T1"/>
                  </a:cxn>
                  <a:cxn ang="0">
                    <a:pos x="T2" y="T3"/>
                  </a:cxn>
                  <a:cxn ang="0">
                    <a:pos x="T4" y="T5"/>
                  </a:cxn>
                  <a:cxn ang="0">
                    <a:pos x="T6" y="T7"/>
                  </a:cxn>
                  <a:cxn ang="0">
                    <a:pos x="T8" y="T9"/>
                  </a:cxn>
                </a:cxnLst>
                <a:rect l="0" t="0" r="r" b="b"/>
                <a:pathLst>
                  <a:path w="38" h="9">
                    <a:moveTo>
                      <a:pt x="10" y="9"/>
                    </a:moveTo>
                    <a:cubicBezTo>
                      <a:pt x="4" y="8"/>
                      <a:pt x="0" y="6"/>
                      <a:pt x="0" y="5"/>
                    </a:cubicBezTo>
                    <a:cubicBezTo>
                      <a:pt x="0" y="2"/>
                      <a:pt x="9" y="0"/>
                      <a:pt x="19" y="0"/>
                    </a:cubicBezTo>
                    <a:cubicBezTo>
                      <a:pt x="29" y="0"/>
                      <a:pt x="38" y="2"/>
                      <a:pt x="38" y="5"/>
                    </a:cubicBezTo>
                    <a:cubicBezTo>
                      <a:pt x="38" y="6"/>
                      <a:pt x="35" y="8"/>
                      <a:pt x="30" y="9"/>
                    </a:cubicBezTo>
                  </a:path>
                </a:pathLst>
              </a:custGeom>
              <a:noFill/>
              <a:ln w="19050" cap="rnd">
                <a:solidFill>
                  <a:schemeClr val="accent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9" name="Freeform 431"/>
              <p:cNvSpPr>
                <a:spLocks/>
              </p:cNvSpPr>
              <p:nvPr/>
            </p:nvSpPr>
            <p:spPr bwMode="auto">
              <a:xfrm>
                <a:off x="2143400" y="4308475"/>
                <a:ext cx="144463" cy="273050"/>
              </a:xfrm>
              <a:custGeom>
                <a:avLst/>
                <a:gdLst>
                  <a:gd name="T0" fmla="*/ 25 w 26"/>
                  <a:gd name="T1" fmla="*/ 24 h 49"/>
                  <a:gd name="T2" fmla="*/ 13 w 26"/>
                  <a:gd name="T3" fmla="*/ 49 h 49"/>
                  <a:gd name="T4" fmla="*/ 1 w 26"/>
                  <a:gd name="T5" fmla="*/ 24 h 49"/>
                  <a:gd name="T6" fmla="*/ 13 w 26"/>
                  <a:gd name="T7" fmla="*/ 0 h 49"/>
                  <a:gd name="T8" fmla="*/ 25 w 26"/>
                  <a:gd name="T9" fmla="*/ 24 h 49"/>
                </a:gdLst>
                <a:ahLst/>
                <a:cxnLst>
                  <a:cxn ang="0">
                    <a:pos x="T0" y="T1"/>
                  </a:cxn>
                  <a:cxn ang="0">
                    <a:pos x="T2" y="T3"/>
                  </a:cxn>
                  <a:cxn ang="0">
                    <a:pos x="T4" y="T5"/>
                  </a:cxn>
                  <a:cxn ang="0">
                    <a:pos x="T6" y="T7"/>
                  </a:cxn>
                  <a:cxn ang="0">
                    <a:pos x="T8" y="T9"/>
                  </a:cxn>
                </a:cxnLst>
                <a:rect l="0" t="0" r="r" b="b"/>
                <a:pathLst>
                  <a:path w="26" h="49">
                    <a:moveTo>
                      <a:pt x="25" y="24"/>
                    </a:moveTo>
                    <a:cubicBezTo>
                      <a:pt x="26" y="38"/>
                      <a:pt x="19" y="49"/>
                      <a:pt x="13" y="49"/>
                    </a:cubicBezTo>
                    <a:cubicBezTo>
                      <a:pt x="6" y="49"/>
                      <a:pt x="0" y="38"/>
                      <a:pt x="1" y="24"/>
                    </a:cubicBezTo>
                    <a:cubicBezTo>
                      <a:pt x="2" y="11"/>
                      <a:pt x="13" y="0"/>
                      <a:pt x="13" y="0"/>
                    </a:cubicBezTo>
                    <a:cubicBezTo>
                      <a:pt x="13" y="0"/>
                      <a:pt x="23" y="11"/>
                      <a:pt x="25" y="24"/>
                    </a:cubicBezTo>
                    <a:close/>
                  </a:path>
                </a:pathLst>
              </a:custGeom>
              <a:noFill/>
              <a:ln w="19050" cap="rnd">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0" name="Freeform 432"/>
              <p:cNvSpPr>
                <a:spLocks/>
              </p:cNvSpPr>
              <p:nvPr/>
            </p:nvSpPr>
            <p:spPr bwMode="auto">
              <a:xfrm>
                <a:off x="1787800" y="3068637"/>
                <a:ext cx="860425" cy="39688"/>
              </a:xfrm>
              <a:custGeom>
                <a:avLst/>
                <a:gdLst>
                  <a:gd name="T0" fmla="*/ 0 w 155"/>
                  <a:gd name="T1" fmla="*/ 6 h 7"/>
                  <a:gd name="T2" fmla="*/ 77 w 155"/>
                  <a:gd name="T3" fmla="*/ 0 h 7"/>
                  <a:gd name="T4" fmla="*/ 155 w 155"/>
                  <a:gd name="T5" fmla="*/ 7 h 7"/>
                </a:gdLst>
                <a:ahLst/>
                <a:cxnLst>
                  <a:cxn ang="0">
                    <a:pos x="T0" y="T1"/>
                  </a:cxn>
                  <a:cxn ang="0">
                    <a:pos x="T2" y="T3"/>
                  </a:cxn>
                  <a:cxn ang="0">
                    <a:pos x="T4" y="T5"/>
                  </a:cxn>
                </a:cxnLst>
                <a:rect l="0" t="0" r="r" b="b"/>
                <a:pathLst>
                  <a:path w="155" h="7">
                    <a:moveTo>
                      <a:pt x="0" y="6"/>
                    </a:moveTo>
                    <a:cubicBezTo>
                      <a:pt x="16" y="3"/>
                      <a:pt x="44" y="0"/>
                      <a:pt x="77" y="0"/>
                    </a:cubicBezTo>
                    <a:cubicBezTo>
                      <a:pt x="110" y="0"/>
                      <a:pt x="140" y="3"/>
                      <a:pt x="155" y="7"/>
                    </a:cubicBezTo>
                  </a:path>
                </a:pathLst>
              </a:custGeom>
              <a:noFill/>
              <a:ln w="19050" cap="rnd">
                <a:solidFill>
                  <a:schemeClr val="accent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314" name="קבוצה 313"/>
          <p:cNvGrpSpPr/>
          <p:nvPr/>
        </p:nvGrpSpPr>
        <p:grpSpPr>
          <a:xfrm>
            <a:off x="-15788" y="5339932"/>
            <a:ext cx="11513761" cy="701103"/>
            <a:chOff x="-15788" y="5339932"/>
            <a:chExt cx="11513761" cy="701103"/>
          </a:xfrm>
        </p:grpSpPr>
        <p:sp>
          <p:nvSpPr>
            <p:cNvPr id="109" name="מלבן 108"/>
            <p:cNvSpPr/>
            <p:nvPr/>
          </p:nvSpPr>
          <p:spPr>
            <a:xfrm>
              <a:off x="899411" y="5339932"/>
              <a:ext cx="10598562" cy="7011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sz="1600" b="1" dirty="0"/>
                <a:t>SHTANG</a:t>
              </a:r>
              <a:r>
                <a:rPr lang="en-US" sz="1600" dirty="0"/>
                <a:t> can take on any project , of any size, complexity and technology.</a:t>
              </a:r>
            </a:p>
          </p:txBody>
        </p:sp>
        <p:sp>
          <p:nvSpPr>
            <p:cNvPr id="115" name="מלבן 114"/>
            <p:cNvSpPr/>
            <p:nvPr/>
          </p:nvSpPr>
          <p:spPr>
            <a:xfrm>
              <a:off x="-15788" y="5339932"/>
              <a:ext cx="208558" cy="7011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1" name="מלבן 120"/>
            <p:cNvSpPr/>
            <p:nvPr/>
          </p:nvSpPr>
          <p:spPr>
            <a:xfrm>
              <a:off x="196776" y="5339932"/>
              <a:ext cx="702000" cy="701103"/>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291" name="קבוצה 290"/>
            <p:cNvGrpSpPr/>
            <p:nvPr/>
          </p:nvGrpSpPr>
          <p:grpSpPr>
            <a:xfrm>
              <a:off x="393566" y="5483518"/>
              <a:ext cx="241145" cy="470382"/>
              <a:chOff x="6338750" y="3458630"/>
              <a:chExt cx="1474828" cy="2876809"/>
            </a:xfrm>
          </p:grpSpPr>
          <p:sp>
            <p:nvSpPr>
              <p:cNvPr id="292" name="Freeform 254"/>
              <p:cNvSpPr>
                <a:spLocks/>
              </p:cNvSpPr>
              <p:nvPr/>
            </p:nvSpPr>
            <p:spPr bwMode="auto">
              <a:xfrm flipH="1">
                <a:off x="6852366" y="3458630"/>
                <a:ext cx="735013" cy="352425"/>
              </a:xfrm>
              <a:custGeom>
                <a:avLst/>
                <a:gdLst>
                  <a:gd name="T0" fmla="*/ 630 w 651"/>
                  <a:gd name="T1" fmla="*/ 273 h 313"/>
                  <a:gd name="T2" fmla="*/ 589 w 651"/>
                  <a:gd name="T3" fmla="*/ 273 h 313"/>
                  <a:gd name="T4" fmla="*/ 304 w 651"/>
                  <a:gd name="T5" fmla="*/ 0 h 313"/>
                  <a:gd name="T6" fmla="*/ 19 w 651"/>
                  <a:gd name="T7" fmla="*/ 271 h 313"/>
                  <a:gd name="T8" fmla="*/ 0 w 651"/>
                  <a:gd name="T9" fmla="*/ 292 h 313"/>
                  <a:gd name="T10" fmla="*/ 21 w 651"/>
                  <a:gd name="T11" fmla="*/ 313 h 313"/>
                  <a:gd name="T12" fmla="*/ 630 w 651"/>
                  <a:gd name="T13" fmla="*/ 313 h 313"/>
                  <a:gd name="T14" fmla="*/ 651 w 651"/>
                  <a:gd name="T15" fmla="*/ 293 h 313"/>
                  <a:gd name="T16" fmla="*/ 630 w 651"/>
                  <a:gd name="T17" fmla="*/ 273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1" h="313">
                    <a:moveTo>
                      <a:pt x="630" y="273"/>
                    </a:moveTo>
                    <a:cubicBezTo>
                      <a:pt x="589" y="273"/>
                      <a:pt x="589" y="273"/>
                      <a:pt x="589" y="273"/>
                    </a:cubicBezTo>
                    <a:cubicBezTo>
                      <a:pt x="578" y="113"/>
                      <a:pt x="454" y="0"/>
                      <a:pt x="304" y="0"/>
                    </a:cubicBezTo>
                    <a:cubicBezTo>
                      <a:pt x="153" y="0"/>
                      <a:pt x="30" y="116"/>
                      <a:pt x="19" y="271"/>
                    </a:cubicBezTo>
                    <a:cubicBezTo>
                      <a:pt x="9" y="272"/>
                      <a:pt x="0" y="281"/>
                      <a:pt x="0" y="292"/>
                    </a:cubicBezTo>
                    <a:cubicBezTo>
                      <a:pt x="0" y="303"/>
                      <a:pt x="10" y="313"/>
                      <a:pt x="21" y="313"/>
                    </a:cubicBezTo>
                    <a:cubicBezTo>
                      <a:pt x="630" y="313"/>
                      <a:pt x="630" y="313"/>
                      <a:pt x="630" y="313"/>
                    </a:cubicBezTo>
                    <a:cubicBezTo>
                      <a:pt x="642" y="313"/>
                      <a:pt x="651" y="304"/>
                      <a:pt x="651" y="293"/>
                    </a:cubicBezTo>
                    <a:cubicBezTo>
                      <a:pt x="651" y="282"/>
                      <a:pt x="642" y="273"/>
                      <a:pt x="630" y="273"/>
                    </a:cubicBezTo>
                    <a:close/>
                  </a:path>
                </a:pathLst>
              </a:custGeom>
              <a:noFill/>
              <a:ln w="19050">
                <a:solidFill>
                  <a:schemeClr val="accent5"/>
                </a:solidFill>
              </a:ln>
            </p:spPr>
            <p:txBody>
              <a:bodyPr vert="horz" wrap="square" lIns="91440" tIns="45720" rIns="91440" bIns="45720" numCol="1" anchor="t" anchorCtr="0" compatLnSpc="1">
                <a:prstTxWarp prst="textNoShape">
                  <a:avLst/>
                </a:prstTxWarp>
              </a:bodyPr>
              <a:lstStyle/>
              <a:p>
                <a:endParaRPr lang="id-ID"/>
              </a:p>
            </p:txBody>
          </p:sp>
          <p:sp>
            <p:nvSpPr>
              <p:cNvPr id="293" name="Freeform 255"/>
              <p:cNvSpPr>
                <a:spLocks/>
              </p:cNvSpPr>
              <p:nvPr/>
            </p:nvSpPr>
            <p:spPr bwMode="auto">
              <a:xfrm flipH="1">
                <a:off x="6338750" y="3508338"/>
                <a:ext cx="1474828" cy="2827101"/>
              </a:xfrm>
              <a:custGeom>
                <a:avLst/>
                <a:gdLst>
                  <a:gd name="T0" fmla="*/ 835 w 1488"/>
                  <a:gd name="T1" fmla="*/ 717 h 2854"/>
                  <a:gd name="T2" fmla="*/ 851 w 1488"/>
                  <a:gd name="T3" fmla="*/ 708 h 2854"/>
                  <a:gd name="T4" fmla="*/ 1249 w 1488"/>
                  <a:gd name="T5" fmla="*/ 68 h 2854"/>
                  <a:gd name="T6" fmla="*/ 1417 w 1488"/>
                  <a:gd name="T7" fmla="*/ 36 h 2854"/>
                  <a:gd name="T8" fmla="*/ 1451 w 1488"/>
                  <a:gd name="T9" fmla="*/ 199 h 2854"/>
                  <a:gd name="T10" fmla="*/ 890 w 1488"/>
                  <a:gd name="T11" fmla="*/ 1074 h 2854"/>
                  <a:gd name="T12" fmla="*/ 887 w 1488"/>
                  <a:gd name="T13" fmla="*/ 1085 h 2854"/>
                  <a:gd name="T14" fmla="*/ 887 w 1488"/>
                  <a:gd name="T15" fmla="*/ 1839 h 2854"/>
                  <a:gd name="T16" fmla="*/ 887 w 1488"/>
                  <a:gd name="T17" fmla="*/ 1906 h 2854"/>
                  <a:gd name="T18" fmla="*/ 887 w 1488"/>
                  <a:gd name="T19" fmla="*/ 2723 h 2854"/>
                  <a:gd name="T20" fmla="*/ 751 w 1488"/>
                  <a:gd name="T21" fmla="*/ 2854 h 2854"/>
                  <a:gd name="T22" fmla="*/ 749 w 1488"/>
                  <a:gd name="T23" fmla="*/ 2854 h 2854"/>
                  <a:gd name="T24" fmla="*/ 614 w 1488"/>
                  <a:gd name="T25" fmla="*/ 2723 h 2854"/>
                  <a:gd name="T26" fmla="*/ 614 w 1488"/>
                  <a:gd name="T27" fmla="*/ 1925 h 2854"/>
                  <a:gd name="T28" fmla="*/ 595 w 1488"/>
                  <a:gd name="T29" fmla="*/ 1906 h 2854"/>
                  <a:gd name="T30" fmla="*/ 576 w 1488"/>
                  <a:gd name="T31" fmla="*/ 1906 h 2854"/>
                  <a:gd name="T32" fmla="*/ 557 w 1488"/>
                  <a:gd name="T33" fmla="*/ 1925 h 2854"/>
                  <a:gd name="T34" fmla="*/ 557 w 1488"/>
                  <a:gd name="T35" fmla="*/ 2723 h 2854"/>
                  <a:gd name="T36" fmla="*/ 421 w 1488"/>
                  <a:gd name="T37" fmla="*/ 2854 h 2854"/>
                  <a:gd name="T38" fmla="*/ 419 w 1488"/>
                  <a:gd name="T39" fmla="*/ 2854 h 2854"/>
                  <a:gd name="T40" fmla="*/ 283 w 1488"/>
                  <a:gd name="T41" fmla="*/ 2723 h 2854"/>
                  <a:gd name="T42" fmla="*/ 283 w 1488"/>
                  <a:gd name="T43" fmla="*/ 1906 h 2854"/>
                  <a:gd name="T44" fmla="*/ 283 w 1488"/>
                  <a:gd name="T45" fmla="*/ 1839 h 2854"/>
                  <a:gd name="T46" fmla="*/ 283 w 1488"/>
                  <a:gd name="T47" fmla="*/ 1103 h 2854"/>
                  <a:gd name="T48" fmla="*/ 263 w 1488"/>
                  <a:gd name="T49" fmla="*/ 1085 h 2854"/>
                  <a:gd name="T50" fmla="*/ 263 w 1488"/>
                  <a:gd name="T51" fmla="*/ 1085 h 2854"/>
                  <a:gd name="T52" fmla="*/ 246 w 1488"/>
                  <a:gd name="T53" fmla="*/ 1103 h 2854"/>
                  <a:gd name="T54" fmla="*/ 246 w 1488"/>
                  <a:gd name="T55" fmla="*/ 1712 h 2854"/>
                  <a:gd name="T56" fmla="*/ 123 w 1488"/>
                  <a:gd name="T57" fmla="*/ 1830 h 2854"/>
                  <a:gd name="T58" fmla="*/ 0 w 1488"/>
                  <a:gd name="T59" fmla="*/ 1712 h 2854"/>
                  <a:gd name="T60" fmla="*/ 0 w 1488"/>
                  <a:gd name="T61" fmla="*/ 1170 h 2854"/>
                  <a:gd name="T62" fmla="*/ 0 w 1488"/>
                  <a:gd name="T63" fmla="*/ 1024 h 2854"/>
                  <a:gd name="T64" fmla="*/ 0 w 1488"/>
                  <a:gd name="T65" fmla="*/ 736 h 2854"/>
                  <a:gd name="T66" fmla="*/ 19 w 1488"/>
                  <a:gd name="T67" fmla="*/ 717 h 2854"/>
                  <a:gd name="T68" fmla="*/ 835 w 1488"/>
                  <a:gd name="T69" fmla="*/ 717 h 2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88" h="2854">
                    <a:moveTo>
                      <a:pt x="835" y="717"/>
                    </a:moveTo>
                    <a:cubicBezTo>
                      <a:pt x="841" y="717"/>
                      <a:pt x="847" y="714"/>
                      <a:pt x="851" y="708"/>
                    </a:cubicBezTo>
                    <a:cubicBezTo>
                      <a:pt x="1249" y="68"/>
                      <a:pt x="1249" y="68"/>
                      <a:pt x="1249" y="68"/>
                    </a:cubicBezTo>
                    <a:cubicBezTo>
                      <a:pt x="1286" y="14"/>
                      <a:pt x="1361" y="0"/>
                      <a:pt x="1417" y="36"/>
                    </a:cubicBezTo>
                    <a:cubicBezTo>
                      <a:pt x="1473" y="72"/>
                      <a:pt x="1488" y="145"/>
                      <a:pt x="1451" y="199"/>
                    </a:cubicBezTo>
                    <a:cubicBezTo>
                      <a:pt x="890" y="1074"/>
                      <a:pt x="890" y="1074"/>
                      <a:pt x="890" y="1074"/>
                    </a:cubicBezTo>
                    <a:cubicBezTo>
                      <a:pt x="888" y="1077"/>
                      <a:pt x="887" y="1081"/>
                      <a:pt x="887" y="1085"/>
                    </a:cubicBezTo>
                    <a:cubicBezTo>
                      <a:pt x="887" y="1839"/>
                      <a:pt x="887" y="1839"/>
                      <a:pt x="887" y="1839"/>
                    </a:cubicBezTo>
                    <a:cubicBezTo>
                      <a:pt x="887" y="1906"/>
                      <a:pt x="887" y="1906"/>
                      <a:pt x="887" y="1906"/>
                    </a:cubicBezTo>
                    <a:cubicBezTo>
                      <a:pt x="887" y="2723"/>
                      <a:pt x="887" y="2723"/>
                      <a:pt x="887" y="2723"/>
                    </a:cubicBezTo>
                    <a:cubicBezTo>
                      <a:pt x="887" y="2795"/>
                      <a:pt x="826" y="2854"/>
                      <a:pt x="751" y="2854"/>
                    </a:cubicBezTo>
                    <a:cubicBezTo>
                      <a:pt x="749" y="2854"/>
                      <a:pt x="749" y="2854"/>
                      <a:pt x="749" y="2854"/>
                    </a:cubicBezTo>
                    <a:cubicBezTo>
                      <a:pt x="675" y="2854"/>
                      <a:pt x="614" y="2795"/>
                      <a:pt x="614" y="2723"/>
                    </a:cubicBezTo>
                    <a:cubicBezTo>
                      <a:pt x="614" y="1925"/>
                      <a:pt x="614" y="1925"/>
                      <a:pt x="614" y="1925"/>
                    </a:cubicBezTo>
                    <a:cubicBezTo>
                      <a:pt x="614" y="1914"/>
                      <a:pt x="605" y="1906"/>
                      <a:pt x="595" y="1906"/>
                    </a:cubicBezTo>
                    <a:cubicBezTo>
                      <a:pt x="576" y="1906"/>
                      <a:pt x="576" y="1906"/>
                      <a:pt x="576" y="1906"/>
                    </a:cubicBezTo>
                    <a:cubicBezTo>
                      <a:pt x="565" y="1906"/>
                      <a:pt x="557" y="1914"/>
                      <a:pt x="557" y="1925"/>
                    </a:cubicBezTo>
                    <a:cubicBezTo>
                      <a:pt x="557" y="2723"/>
                      <a:pt x="557" y="2723"/>
                      <a:pt x="557" y="2723"/>
                    </a:cubicBezTo>
                    <a:cubicBezTo>
                      <a:pt x="557" y="2795"/>
                      <a:pt x="495" y="2854"/>
                      <a:pt x="421" y="2854"/>
                    </a:cubicBezTo>
                    <a:cubicBezTo>
                      <a:pt x="419" y="2854"/>
                      <a:pt x="419" y="2854"/>
                      <a:pt x="419" y="2854"/>
                    </a:cubicBezTo>
                    <a:cubicBezTo>
                      <a:pt x="344" y="2854"/>
                      <a:pt x="283" y="2795"/>
                      <a:pt x="283" y="2723"/>
                    </a:cubicBezTo>
                    <a:cubicBezTo>
                      <a:pt x="283" y="1906"/>
                      <a:pt x="283" y="1906"/>
                      <a:pt x="283" y="1906"/>
                    </a:cubicBezTo>
                    <a:cubicBezTo>
                      <a:pt x="283" y="1839"/>
                      <a:pt x="283" y="1839"/>
                      <a:pt x="283" y="1839"/>
                    </a:cubicBezTo>
                    <a:cubicBezTo>
                      <a:pt x="283" y="1103"/>
                      <a:pt x="283" y="1103"/>
                      <a:pt x="283" y="1103"/>
                    </a:cubicBezTo>
                    <a:cubicBezTo>
                      <a:pt x="283" y="1092"/>
                      <a:pt x="274" y="1084"/>
                      <a:pt x="263" y="1085"/>
                    </a:cubicBezTo>
                    <a:cubicBezTo>
                      <a:pt x="263" y="1085"/>
                      <a:pt x="263" y="1085"/>
                      <a:pt x="263" y="1085"/>
                    </a:cubicBezTo>
                    <a:cubicBezTo>
                      <a:pt x="253" y="1086"/>
                      <a:pt x="246" y="1094"/>
                      <a:pt x="246" y="1103"/>
                    </a:cubicBezTo>
                    <a:cubicBezTo>
                      <a:pt x="246" y="1712"/>
                      <a:pt x="246" y="1712"/>
                      <a:pt x="246" y="1712"/>
                    </a:cubicBezTo>
                    <a:cubicBezTo>
                      <a:pt x="246" y="1778"/>
                      <a:pt x="190" y="1830"/>
                      <a:pt x="123" y="1830"/>
                    </a:cubicBezTo>
                    <a:cubicBezTo>
                      <a:pt x="56" y="1830"/>
                      <a:pt x="0" y="1778"/>
                      <a:pt x="0" y="1712"/>
                    </a:cubicBezTo>
                    <a:cubicBezTo>
                      <a:pt x="0" y="1170"/>
                      <a:pt x="0" y="1170"/>
                      <a:pt x="0" y="1170"/>
                    </a:cubicBezTo>
                    <a:cubicBezTo>
                      <a:pt x="0" y="1024"/>
                      <a:pt x="0" y="1024"/>
                      <a:pt x="0" y="1024"/>
                    </a:cubicBezTo>
                    <a:cubicBezTo>
                      <a:pt x="0" y="736"/>
                      <a:pt x="0" y="736"/>
                      <a:pt x="0" y="736"/>
                    </a:cubicBezTo>
                    <a:cubicBezTo>
                      <a:pt x="0" y="726"/>
                      <a:pt x="9" y="717"/>
                      <a:pt x="19" y="717"/>
                    </a:cubicBezTo>
                    <a:lnTo>
                      <a:pt x="835" y="717"/>
                    </a:lnTo>
                    <a:close/>
                  </a:path>
                </a:pathLst>
              </a:custGeom>
              <a:noFill/>
              <a:ln w="19050">
                <a:solidFill>
                  <a:schemeClr val="accent5"/>
                </a:solidFill>
              </a:ln>
            </p:spPr>
            <p:txBody>
              <a:bodyPr vert="horz" wrap="square" lIns="91440" tIns="45720" rIns="91440" bIns="45720" numCol="1" anchor="t" anchorCtr="0" compatLnSpc="1">
                <a:prstTxWarp prst="textNoShape">
                  <a:avLst/>
                </a:prstTxWarp>
              </a:bodyPr>
              <a:lstStyle/>
              <a:p>
                <a:endParaRPr lang="id-ID"/>
              </a:p>
            </p:txBody>
          </p:sp>
          <p:sp>
            <p:nvSpPr>
              <p:cNvPr id="294" name="Freeform 256"/>
              <p:cNvSpPr>
                <a:spLocks/>
              </p:cNvSpPr>
              <p:nvPr/>
            </p:nvSpPr>
            <p:spPr bwMode="auto">
              <a:xfrm flipH="1">
                <a:off x="6935886" y="3851325"/>
                <a:ext cx="604838" cy="327025"/>
              </a:xfrm>
              <a:custGeom>
                <a:avLst/>
                <a:gdLst>
                  <a:gd name="T0" fmla="*/ 1 w 535"/>
                  <a:gd name="T1" fmla="*/ 0 h 290"/>
                  <a:gd name="T2" fmla="*/ 0 w 535"/>
                  <a:gd name="T3" fmla="*/ 22 h 290"/>
                  <a:gd name="T4" fmla="*/ 267 w 535"/>
                  <a:gd name="T5" fmla="*/ 290 h 290"/>
                  <a:gd name="T6" fmla="*/ 535 w 535"/>
                  <a:gd name="T7" fmla="*/ 22 h 290"/>
                  <a:gd name="T8" fmla="*/ 534 w 535"/>
                  <a:gd name="T9" fmla="*/ 0 h 290"/>
                  <a:gd name="T10" fmla="*/ 1 w 535"/>
                  <a:gd name="T11" fmla="*/ 0 h 290"/>
                </a:gdLst>
                <a:ahLst/>
                <a:cxnLst>
                  <a:cxn ang="0">
                    <a:pos x="T0" y="T1"/>
                  </a:cxn>
                  <a:cxn ang="0">
                    <a:pos x="T2" y="T3"/>
                  </a:cxn>
                  <a:cxn ang="0">
                    <a:pos x="T4" y="T5"/>
                  </a:cxn>
                  <a:cxn ang="0">
                    <a:pos x="T6" y="T7"/>
                  </a:cxn>
                  <a:cxn ang="0">
                    <a:pos x="T8" y="T9"/>
                  </a:cxn>
                  <a:cxn ang="0">
                    <a:pos x="T10" y="T11"/>
                  </a:cxn>
                </a:cxnLst>
                <a:rect l="0" t="0" r="r" b="b"/>
                <a:pathLst>
                  <a:path w="535" h="290">
                    <a:moveTo>
                      <a:pt x="1" y="0"/>
                    </a:moveTo>
                    <a:cubicBezTo>
                      <a:pt x="0" y="7"/>
                      <a:pt x="0" y="15"/>
                      <a:pt x="0" y="22"/>
                    </a:cubicBezTo>
                    <a:cubicBezTo>
                      <a:pt x="0" y="170"/>
                      <a:pt x="120" y="290"/>
                      <a:pt x="267" y="290"/>
                    </a:cubicBezTo>
                    <a:cubicBezTo>
                      <a:pt x="415" y="290"/>
                      <a:pt x="535" y="170"/>
                      <a:pt x="535" y="22"/>
                    </a:cubicBezTo>
                    <a:cubicBezTo>
                      <a:pt x="535" y="15"/>
                      <a:pt x="534" y="7"/>
                      <a:pt x="534" y="0"/>
                    </a:cubicBezTo>
                    <a:lnTo>
                      <a:pt x="1" y="0"/>
                    </a:lnTo>
                    <a:close/>
                  </a:path>
                </a:pathLst>
              </a:custGeom>
              <a:noFill/>
              <a:ln w="19050">
                <a:solidFill>
                  <a:schemeClr val="accent5"/>
                </a:solidFill>
              </a:ln>
            </p:spPr>
            <p:txBody>
              <a:bodyPr vert="horz" wrap="square" lIns="91440" tIns="45720" rIns="91440" bIns="45720" numCol="1" anchor="t" anchorCtr="0" compatLnSpc="1">
                <a:prstTxWarp prst="textNoShape">
                  <a:avLst/>
                </a:prstTxWarp>
              </a:bodyPr>
              <a:lstStyle/>
              <a:p>
                <a:endParaRPr lang="id-ID"/>
              </a:p>
            </p:txBody>
          </p:sp>
        </p:grpSp>
      </p:grpSp>
      <p:grpSp>
        <p:nvGrpSpPr>
          <p:cNvPr id="311" name="קבוצה 310"/>
          <p:cNvGrpSpPr/>
          <p:nvPr/>
        </p:nvGrpSpPr>
        <p:grpSpPr>
          <a:xfrm>
            <a:off x="-15788" y="2850627"/>
            <a:ext cx="11513761" cy="701103"/>
            <a:chOff x="-15788" y="2850627"/>
            <a:chExt cx="11513761" cy="701103"/>
          </a:xfrm>
        </p:grpSpPr>
        <p:sp>
          <p:nvSpPr>
            <p:cNvPr id="106" name="מלבן 105"/>
            <p:cNvSpPr/>
            <p:nvPr/>
          </p:nvSpPr>
          <p:spPr>
            <a:xfrm>
              <a:off x="899411" y="2850627"/>
              <a:ext cx="10598562" cy="7011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sz="1600" dirty="0"/>
                <a:t>From small scale 700 m3/d ,using state of the art MSBS technology to plants treating hundreds of </a:t>
              </a:r>
            </a:p>
            <a:p>
              <a:pPr algn="l" rtl="0"/>
              <a:r>
                <a:rPr lang="en-US" sz="1600" dirty="0"/>
                <a:t>thousands of m3/d using conventional activated sludge.</a:t>
              </a:r>
            </a:p>
          </p:txBody>
        </p:sp>
        <p:sp>
          <p:nvSpPr>
            <p:cNvPr id="112" name="מלבן 111"/>
            <p:cNvSpPr/>
            <p:nvPr/>
          </p:nvSpPr>
          <p:spPr>
            <a:xfrm>
              <a:off x="-15788" y="2850627"/>
              <a:ext cx="208558" cy="7011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8" name="מלבן 117"/>
            <p:cNvSpPr/>
            <p:nvPr/>
          </p:nvSpPr>
          <p:spPr>
            <a:xfrm>
              <a:off x="196776" y="2850627"/>
              <a:ext cx="702000" cy="701103"/>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295" name="קבוצה 294"/>
            <p:cNvGrpSpPr/>
            <p:nvPr/>
          </p:nvGrpSpPr>
          <p:grpSpPr>
            <a:xfrm>
              <a:off x="356408" y="2955578"/>
              <a:ext cx="393864" cy="366142"/>
              <a:chOff x="315053" y="2977646"/>
              <a:chExt cx="476575" cy="443032"/>
            </a:xfrm>
          </p:grpSpPr>
          <p:sp>
            <p:nvSpPr>
              <p:cNvPr id="296" name="תרשים זרימה: אחסון בגישה ישירה 295"/>
              <p:cNvSpPr/>
              <p:nvPr/>
            </p:nvSpPr>
            <p:spPr>
              <a:xfrm rot="16200000">
                <a:off x="331825" y="2960874"/>
                <a:ext cx="443032" cy="476575"/>
              </a:xfrm>
              <a:prstGeom prst="flowChartMagneticDrum">
                <a:avLst/>
              </a:prstGeom>
              <a:no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297" name="קבוצה 296"/>
              <p:cNvGrpSpPr/>
              <p:nvPr/>
            </p:nvGrpSpPr>
            <p:grpSpPr>
              <a:xfrm rot="19421979">
                <a:off x="414613" y="3104518"/>
                <a:ext cx="282640" cy="276934"/>
                <a:chOff x="-1690151" y="2542340"/>
                <a:chExt cx="1073322" cy="1051648"/>
              </a:xfrm>
            </p:grpSpPr>
            <p:cxnSp>
              <p:nvCxnSpPr>
                <p:cNvPr id="298" name="מחבר מעוקל 297"/>
                <p:cNvCxnSpPr/>
                <p:nvPr/>
              </p:nvCxnSpPr>
              <p:spPr>
                <a:xfrm rot="16200000" flipH="1">
                  <a:off x="-1650576" y="2762864"/>
                  <a:ext cx="791549" cy="870699"/>
                </a:xfrm>
                <a:prstGeom prst="curvedConnector3">
                  <a:avLst>
                    <a:gd name="adj1" fmla="val 54437"/>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99" name="מחבר מעוקל 298"/>
                <p:cNvCxnSpPr/>
                <p:nvPr/>
              </p:nvCxnSpPr>
              <p:spPr>
                <a:xfrm rot="16200000" flipH="1">
                  <a:off x="-1447952" y="2502758"/>
                  <a:ext cx="791541" cy="870705"/>
                </a:xfrm>
                <a:prstGeom prst="curvedConnector3">
                  <a:avLst>
                    <a:gd name="adj1" fmla="val 54437"/>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grpSp>
        </p:grpSp>
      </p:grpSp>
    </p:spTree>
    <p:extLst>
      <p:ext uri="{BB962C8B-B14F-4D97-AF65-F5344CB8AC3E}">
        <p14:creationId xmlns:p14="http://schemas.microsoft.com/office/powerpoint/2010/main" val="2224344596"/>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83"/>
                                        </p:tgtEl>
                                        <p:attrNameLst>
                                          <p:attrName>style.visibility</p:attrName>
                                        </p:attrNameLst>
                                      </p:cBhvr>
                                      <p:to>
                                        <p:strVal val="visible"/>
                                      </p:to>
                                    </p:set>
                                    <p:animEffect transition="in" filter="wipe(left)">
                                      <p:cBhvr>
                                        <p:cTn id="7" dur="500"/>
                                        <p:tgtEl>
                                          <p:spTgt spid="28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10"/>
                                        </p:tgtEl>
                                        <p:attrNameLst>
                                          <p:attrName>style.visibility</p:attrName>
                                        </p:attrNameLst>
                                      </p:cBhvr>
                                      <p:to>
                                        <p:strVal val="visible"/>
                                      </p:to>
                                    </p:set>
                                    <p:animEffect transition="in" filter="wipe(left)">
                                      <p:cBhvr>
                                        <p:cTn id="11" dur="500"/>
                                        <p:tgtEl>
                                          <p:spTgt spid="310"/>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11"/>
                                        </p:tgtEl>
                                        <p:attrNameLst>
                                          <p:attrName>style.visibility</p:attrName>
                                        </p:attrNameLst>
                                      </p:cBhvr>
                                      <p:to>
                                        <p:strVal val="visible"/>
                                      </p:to>
                                    </p:set>
                                    <p:animEffect transition="in" filter="wipe(left)">
                                      <p:cBhvr>
                                        <p:cTn id="15" dur="500"/>
                                        <p:tgtEl>
                                          <p:spTgt spid="311"/>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12"/>
                                        </p:tgtEl>
                                        <p:attrNameLst>
                                          <p:attrName>style.visibility</p:attrName>
                                        </p:attrNameLst>
                                      </p:cBhvr>
                                      <p:to>
                                        <p:strVal val="visible"/>
                                      </p:to>
                                    </p:set>
                                    <p:animEffect transition="in" filter="wipe(left)">
                                      <p:cBhvr>
                                        <p:cTn id="19" dur="500"/>
                                        <p:tgtEl>
                                          <p:spTgt spid="312"/>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313"/>
                                        </p:tgtEl>
                                        <p:attrNameLst>
                                          <p:attrName>style.visibility</p:attrName>
                                        </p:attrNameLst>
                                      </p:cBhvr>
                                      <p:to>
                                        <p:strVal val="visible"/>
                                      </p:to>
                                    </p:set>
                                    <p:animEffect transition="in" filter="wipe(left)">
                                      <p:cBhvr>
                                        <p:cTn id="23" dur="500"/>
                                        <p:tgtEl>
                                          <p:spTgt spid="313"/>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314"/>
                                        </p:tgtEl>
                                        <p:attrNameLst>
                                          <p:attrName>style.visibility</p:attrName>
                                        </p:attrNameLst>
                                      </p:cBhvr>
                                      <p:to>
                                        <p:strVal val="visible"/>
                                      </p:to>
                                    </p:set>
                                    <p:animEffect transition="in" filter="wipe(left)">
                                      <p:cBhvr>
                                        <p:cTn id="27" dur="500"/>
                                        <p:tgtEl>
                                          <p:spTgt spid="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osmat\Desktop\Wasserfall-iStock_©-kolosigor-.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29147" y="0"/>
            <a:ext cx="12221147" cy="6307015"/>
          </a:xfrm>
          <a:prstGeom prst="rect">
            <a:avLst/>
          </a:prstGeom>
          <a:noFill/>
          <a:extLst>
            <a:ext uri="{909E8E84-426E-40DD-AFC4-6F175D3DCCD1}">
              <a14:hiddenFill xmlns:a14="http://schemas.microsoft.com/office/drawing/2010/main">
                <a:solidFill>
                  <a:srgbClr val="FFFFFF"/>
                </a:solidFill>
              </a14:hiddenFill>
            </a:ext>
          </a:extLst>
        </p:spPr>
      </p:pic>
      <p:sp>
        <p:nvSpPr>
          <p:cNvPr id="42" name="מלבן 41"/>
          <p:cNvSpPr/>
          <p:nvPr/>
        </p:nvSpPr>
        <p:spPr>
          <a:xfrm>
            <a:off x="-29147" y="0"/>
            <a:ext cx="12221147" cy="6307015"/>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a:p>
        </p:txBody>
      </p:sp>
      <p:sp>
        <p:nvSpPr>
          <p:cNvPr id="13" name="מציין מיקום של מספר שקופית 5"/>
          <p:cNvSpPr>
            <a:spLocks noGrp="1"/>
          </p:cNvSpPr>
          <p:nvPr>
            <p:ph type="sldNum" sz="quarter" idx="12"/>
          </p:nvPr>
        </p:nvSpPr>
        <p:spPr>
          <a:xfrm>
            <a:off x="129165" y="6496485"/>
            <a:ext cx="336992" cy="301756"/>
          </a:xfrm>
        </p:spPr>
        <p:txBody>
          <a:bodyPr/>
          <a:lstStyle/>
          <a:p>
            <a:fld id="{E1F767F5-0C98-4706-8AFB-FCD5A80B5AF3}" type="slidenum">
              <a:rPr lang="en-US" sz="1000" b="1" smtClean="0">
                <a:solidFill>
                  <a:schemeClr val="accent1"/>
                </a:solidFill>
              </a:rPr>
              <a:t>5</a:t>
            </a:fld>
            <a:endParaRPr lang="en-US" sz="1000" b="1" dirty="0">
              <a:solidFill>
                <a:schemeClr val="accent1"/>
              </a:solidFill>
            </a:endParaRPr>
          </a:p>
        </p:txBody>
      </p:sp>
      <p:sp>
        <p:nvSpPr>
          <p:cNvPr id="43" name="TextBox 42"/>
          <p:cNvSpPr txBox="1"/>
          <p:nvPr/>
        </p:nvSpPr>
        <p:spPr>
          <a:xfrm>
            <a:off x="3051415" y="224165"/>
            <a:ext cx="6060141" cy="523220"/>
          </a:xfrm>
          <a:prstGeom prst="rect">
            <a:avLst/>
          </a:prstGeom>
          <a:noFill/>
        </p:spPr>
        <p:txBody>
          <a:bodyPr wrap="square" rtlCol="1">
            <a:spAutoFit/>
          </a:bodyPr>
          <a:lstStyle/>
          <a:p>
            <a:pPr algn="ctr"/>
            <a:r>
              <a:rPr lang="en-US" sz="2800" b="1" dirty="0">
                <a:solidFill>
                  <a:schemeClr val="accent1"/>
                </a:solidFill>
              </a:rPr>
              <a:t>SHTANG WATER</a:t>
            </a:r>
          </a:p>
        </p:txBody>
      </p:sp>
      <p:grpSp>
        <p:nvGrpSpPr>
          <p:cNvPr id="57" name="קבוצה 56"/>
          <p:cNvGrpSpPr/>
          <p:nvPr/>
        </p:nvGrpSpPr>
        <p:grpSpPr>
          <a:xfrm>
            <a:off x="690144" y="751704"/>
            <a:ext cx="10807829" cy="145493"/>
            <a:chOff x="690144" y="751704"/>
            <a:chExt cx="10807829" cy="145493"/>
          </a:xfrm>
        </p:grpSpPr>
        <p:sp>
          <p:nvSpPr>
            <p:cNvPr id="58" name="מלבן 57"/>
            <p:cNvSpPr/>
            <p:nvPr/>
          </p:nvSpPr>
          <p:spPr>
            <a:xfrm rot="5400000">
              <a:off x="6020175" y="751704"/>
              <a:ext cx="145493" cy="1454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a:p>
          </p:txBody>
        </p:sp>
        <p:grpSp>
          <p:nvGrpSpPr>
            <p:cNvPr id="59" name="קבוצה 58"/>
            <p:cNvGrpSpPr/>
            <p:nvPr/>
          </p:nvGrpSpPr>
          <p:grpSpPr>
            <a:xfrm>
              <a:off x="690144" y="827316"/>
              <a:ext cx="10807829" cy="0"/>
              <a:chOff x="687486" y="827316"/>
              <a:chExt cx="10807829" cy="0"/>
            </a:xfrm>
          </p:grpSpPr>
          <p:cxnSp>
            <p:nvCxnSpPr>
              <p:cNvPr id="60" name="מחבר ישר 59"/>
              <p:cNvCxnSpPr/>
              <p:nvPr/>
            </p:nvCxnSpPr>
            <p:spPr>
              <a:xfrm flipH="1">
                <a:off x="687486"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1" name="מחבר ישר 60"/>
              <p:cNvCxnSpPr/>
              <p:nvPr/>
            </p:nvCxnSpPr>
            <p:spPr>
              <a:xfrm flipH="1">
                <a:off x="6270171"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nvGrpSpPr>
          <p:cNvPr id="7" name="קבוצה 6"/>
          <p:cNvGrpSpPr/>
          <p:nvPr/>
        </p:nvGrpSpPr>
        <p:grpSpPr>
          <a:xfrm>
            <a:off x="-15788" y="1248230"/>
            <a:ext cx="11513762" cy="792668"/>
            <a:chOff x="-15788" y="1248230"/>
            <a:chExt cx="11513762" cy="792668"/>
          </a:xfrm>
        </p:grpSpPr>
        <p:sp>
          <p:nvSpPr>
            <p:cNvPr id="104" name="מלבן 103"/>
            <p:cNvSpPr/>
            <p:nvPr/>
          </p:nvSpPr>
          <p:spPr>
            <a:xfrm>
              <a:off x="1018939" y="1248230"/>
              <a:ext cx="10479035" cy="7926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sz="1600" dirty="0"/>
                <a:t>Israeli expertise in water treatment, w</a:t>
              </a:r>
              <a:r>
                <a:rPr lang="en-US" altLang="he-IL" sz="1600" dirty="0"/>
                <a:t>aste water treatment , reclaimed water  </a:t>
              </a:r>
              <a:r>
                <a:rPr lang="en-US" sz="1600" dirty="0"/>
                <a:t>and irrigation are famous worldwide. </a:t>
              </a:r>
              <a:r>
                <a:rPr lang="en-US" sz="1600" b="1" dirty="0"/>
                <a:t>We harness this knowhow and manpower for your needs.</a:t>
              </a:r>
            </a:p>
          </p:txBody>
        </p:sp>
        <p:sp>
          <p:nvSpPr>
            <p:cNvPr id="110" name="מלבן 109"/>
            <p:cNvSpPr/>
            <p:nvPr/>
          </p:nvSpPr>
          <p:spPr>
            <a:xfrm>
              <a:off x="-15788" y="1248230"/>
              <a:ext cx="235796" cy="7926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a:p>
          </p:txBody>
        </p:sp>
        <p:sp>
          <p:nvSpPr>
            <p:cNvPr id="116" name="מלבן 115"/>
            <p:cNvSpPr/>
            <p:nvPr/>
          </p:nvSpPr>
          <p:spPr>
            <a:xfrm>
              <a:off x="224537" y="1248230"/>
              <a:ext cx="793682" cy="792668"/>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a:p>
          </p:txBody>
        </p:sp>
        <p:grpSp>
          <p:nvGrpSpPr>
            <p:cNvPr id="101" name="Group 5458"/>
            <p:cNvGrpSpPr/>
            <p:nvPr/>
          </p:nvGrpSpPr>
          <p:grpSpPr>
            <a:xfrm>
              <a:off x="404042" y="1434953"/>
              <a:ext cx="460494" cy="459544"/>
              <a:chOff x="12461875" y="2619375"/>
              <a:chExt cx="2308225" cy="2303463"/>
            </a:xfrm>
            <a:solidFill>
              <a:schemeClr val="accent5"/>
            </a:solidFill>
          </p:grpSpPr>
          <p:sp>
            <p:nvSpPr>
              <p:cNvPr id="102" name="Freeform 380"/>
              <p:cNvSpPr>
                <a:spLocks noEditPoints="1"/>
              </p:cNvSpPr>
              <p:nvPr/>
            </p:nvSpPr>
            <p:spPr bwMode="auto">
              <a:xfrm>
                <a:off x="12927013" y="2619375"/>
                <a:ext cx="1379538" cy="1763713"/>
              </a:xfrm>
              <a:custGeom>
                <a:avLst/>
                <a:gdLst>
                  <a:gd name="T0" fmla="*/ 195 w 983"/>
                  <a:gd name="T1" fmla="*/ 1108 h 1256"/>
                  <a:gd name="T2" fmla="*/ 491 w 983"/>
                  <a:gd name="T3" fmla="*/ 1256 h 1256"/>
                  <a:gd name="T4" fmla="*/ 787 w 983"/>
                  <a:gd name="T5" fmla="*/ 1108 h 1256"/>
                  <a:gd name="T6" fmla="*/ 983 w 983"/>
                  <a:gd name="T7" fmla="*/ 738 h 1256"/>
                  <a:gd name="T8" fmla="*/ 928 w 983"/>
                  <a:gd name="T9" fmla="*/ 551 h 1256"/>
                  <a:gd name="T10" fmla="*/ 661 w 983"/>
                  <a:gd name="T11" fmla="*/ 84 h 1256"/>
                  <a:gd name="T12" fmla="*/ 491 w 983"/>
                  <a:gd name="T13" fmla="*/ 0 h 1256"/>
                  <a:gd name="T14" fmla="*/ 27 w 983"/>
                  <a:gd name="T15" fmla="*/ 492 h 1256"/>
                  <a:gd name="T16" fmla="*/ 54 w 983"/>
                  <a:gd name="T17" fmla="*/ 465 h 1256"/>
                  <a:gd name="T18" fmla="*/ 605 w 983"/>
                  <a:gd name="T19" fmla="*/ 81 h 1256"/>
                  <a:gd name="T20" fmla="*/ 605 w 983"/>
                  <a:gd name="T21" fmla="*/ 124 h 1256"/>
                  <a:gd name="T22" fmla="*/ 874 w 983"/>
                  <a:gd name="T23" fmla="*/ 410 h 1256"/>
                  <a:gd name="T24" fmla="*/ 901 w 983"/>
                  <a:gd name="T25" fmla="*/ 601 h 1256"/>
                  <a:gd name="T26" fmla="*/ 928 w 983"/>
                  <a:gd name="T27" fmla="*/ 738 h 1256"/>
                  <a:gd name="T28" fmla="*/ 875 w 983"/>
                  <a:gd name="T29" fmla="*/ 783 h 1256"/>
                  <a:gd name="T30" fmla="*/ 737 w 983"/>
                  <a:gd name="T31" fmla="*/ 1084 h 1256"/>
                  <a:gd name="T32" fmla="*/ 245 w 983"/>
                  <a:gd name="T33" fmla="*/ 1084 h 1256"/>
                  <a:gd name="T34" fmla="*/ 107 w 983"/>
                  <a:gd name="T35" fmla="*/ 783 h 1256"/>
                  <a:gd name="T36" fmla="*/ 54 w 983"/>
                  <a:gd name="T37" fmla="*/ 738 h 1256"/>
                  <a:gd name="T38" fmla="*/ 62 w 983"/>
                  <a:gd name="T39" fmla="*/ 609 h 1256"/>
                  <a:gd name="T40" fmla="*/ 220 w 983"/>
                  <a:gd name="T41" fmla="*/ 725 h 1256"/>
                  <a:gd name="T42" fmla="*/ 382 w 983"/>
                  <a:gd name="T43" fmla="*/ 819 h 1256"/>
                  <a:gd name="T44" fmla="*/ 600 w 983"/>
                  <a:gd name="T45" fmla="*/ 819 h 1256"/>
                  <a:gd name="T46" fmla="*/ 763 w 983"/>
                  <a:gd name="T47" fmla="*/ 725 h 1256"/>
                  <a:gd name="T48" fmla="*/ 868 w 983"/>
                  <a:gd name="T49" fmla="*/ 612 h 1256"/>
                  <a:gd name="T50" fmla="*/ 760 w 983"/>
                  <a:gd name="T51" fmla="*/ 659 h 1256"/>
                  <a:gd name="T52" fmla="*/ 573 w 983"/>
                  <a:gd name="T53" fmla="*/ 601 h 1256"/>
                  <a:gd name="T54" fmla="*/ 409 w 983"/>
                  <a:gd name="T55" fmla="*/ 601 h 1256"/>
                  <a:gd name="T56" fmla="*/ 222 w 983"/>
                  <a:gd name="T57" fmla="*/ 659 h 1256"/>
                  <a:gd name="T58" fmla="*/ 217 w 983"/>
                  <a:gd name="T59" fmla="*/ 437 h 1256"/>
                  <a:gd name="T60" fmla="*/ 772 w 983"/>
                  <a:gd name="T61" fmla="*/ 538 h 1256"/>
                  <a:gd name="T62" fmla="*/ 811 w 983"/>
                  <a:gd name="T63" fmla="*/ 500 h 1256"/>
                  <a:gd name="T64" fmla="*/ 690 w 983"/>
                  <a:gd name="T65" fmla="*/ 274 h 1256"/>
                  <a:gd name="T66" fmla="*/ 191 w 983"/>
                  <a:gd name="T67" fmla="*/ 383 h 1256"/>
                  <a:gd name="T68" fmla="*/ 120 w 983"/>
                  <a:gd name="T69" fmla="*/ 597 h 1256"/>
                  <a:gd name="T70" fmla="*/ 82 w 983"/>
                  <a:gd name="T71" fmla="*/ 546 h 1256"/>
                  <a:gd name="T72" fmla="*/ 0 w 983"/>
                  <a:gd name="T73" fmla="*/ 738 h 1256"/>
                  <a:gd name="T74" fmla="*/ 546 w 983"/>
                  <a:gd name="T75" fmla="*/ 683 h 1256"/>
                  <a:gd name="T76" fmla="*/ 682 w 983"/>
                  <a:gd name="T77" fmla="*/ 656 h 1256"/>
                  <a:gd name="T78" fmla="*/ 710 w 983"/>
                  <a:gd name="T79" fmla="*/ 710 h 1256"/>
                  <a:gd name="T80" fmla="*/ 600 w 983"/>
                  <a:gd name="T81" fmla="*/ 765 h 1256"/>
                  <a:gd name="T82" fmla="*/ 546 w 983"/>
                  <a:gd name="T83" fmla="*/ 683 h 1256"/>
                  <a:gd name="T84" fmla="*/ 300 w 983"/>
                  <a:gd name="T85" fmla="*/ 656 h 1256"/>
                  <a:gd name="T86" fmla="*/ 437 w 983"/>
                  <a:gd name="T87" fmla="*/ 683 h 1256"/>
                  <a:gd name="T88" fmla="*/ 382 w 983"/>
                  <a:gd name="T89" fmla="*/ 765 h 1256"/>
                  <a:gd name="T90" fmla="*/ 273 w 983"/>
                  <a:gd name="T91" fmla="*/ 710 h 1256"/>
                  <a:gd name="T92" fmla="*/ 273 w 983"/>
                  <a:gd name="T93" fmla="*/ 683 h 1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83" h="1256">
                    <a:moveTo>
                      <a:pt x="62" y="817"/>
                    </a:moveTo>
                    <a:cubicBezTo>
                      <a:pt x="82" y="869"/>
                      <a:pt x="148" y="1036"/>
                      <a:pt x="195" y="1108"/>
                    </a:cubicBezTo>
                    <a:cubicBezTo>
                      <a:pt x="200" y="1114"/>
                      <a:pt x="200" y="1114"/>
                      <a:pt x="200" y="1114"/>
                    </a:cubicBezTo>
                    <a:cubicBezTo>
                      <a:pt x="235" y="1167"/>
                      <a:pt x="293" y="1256"/>
                      <a:pt x="491" y="1256"/>
                    </a:cubicBezTo>
                    <a:cubicBezTo>
                      <a:pt x="689" y="1256"/>
                      <a:pt x="748" y="1167"/>
                      <a:pt x="783" y="1114"/>
                    </a:cubicBezTo>
                    <a:cubicBezTo>
                      <a:pt x="787" y="1108"/>
                      <a:pt x="787" y="1108"/>
                      <a:pt x="787" y="1108"/>
                    </a:cubicBezTo>
                    <a:cubicBezTo>
                      <a:pt x="835" y="1036"/>
                      <a:pt x="901" y="869"/>
                      <a:pt x="921" y="817"/>
                    </a:cubicBezTo>
                    <a:cubicBezTo>
                      <a:pt x="956" y="808"/>
                      <a:pt x="983" y="776"/>
                      <a:pt x="983" y="738"/>
                    </a:cubicBezTo>
                    <a:cubicBezTo>
                      <a:pt x="983" y="628"/>
                      <a:pt x="983" y="628"/>
                      <a:pt x="983" y="628"/>
                    </a:cubicBezTo>
                    <a:cubicBezTo>
                      <a:pt x="983" y="593"/>
                      <a:pt x="960" y="562"/>
                      <a:pt x="928" y="551"/>
                    </a:cubicBezTo>
                    <a:cubicBezTo>
                      <a:pt x="928" y="410"/>
                      <a:pt x="928" y="410"/>
                      <a:pt x="928" y="410"/>
                    </a:cubicBezTo>
                    <a:cubicBezTo>
                      <a:pt x="928" y="302"/>
                      <a:pt x="871" y="103"/>
                      <a:pt x="661" y="84"/>
                    </a:cubicBezTo>
                    <a:cubicBezTo>
                      <a:pt x="661" y="71"/>
                      <a:pt x="657" y="60"/>
                      <a:pt x="652" y="53"/>
                    </a:cubicBezTo>
                    <a:cubicBezTo>
                      <a:pt x="625" y="9"/>
                      <a:pt x="550" y="0"/>
                      <a:pt x="491" y="0"/>
                    </a:cubicBezTo>
                    <a:cubicBezTo>
                      <a:pt x="5" y="0"/>
                      <a:pt x="0" y="460"/>
                      <a:pt x="0" y="464"/>
                    </a:cubicBezTo>
                    <a:cubicBezTo>
                      <a:pt x="0" y="480"/>
                      <a:pt x="12" y="492"/>
                      <a:pt x="27" y="492"/>
                    </a:cubicBezTo>
                    <a:cubicBezTo>
                      <a:pt x="27" y="492"/>
                      <a:pt x="27" y="492"/>
                      <a:pt x="27" y="492"/>
                    </a:cubicBezTo>
                    <a:cubicBezTo>
                      <a:pt x="42" y="492"/>
                      <a:pt x="54" y="480"/>
                      <a:pt x="54" y="465"/>
                    </a:cubicBezTo>
                    <a:cubicBezTo>
                      <a:pt x="54" y="448"/>
                      <a:pt x="61" y="55"/>
                      <a:pt x="491" y="55"/>
                    </a:cubicBezTo>
                    <a:cubicBezTo>
                      <a:pt x="568" y="55"/>
                      <a:pt x="599" y="72"/>
                      <a:pt x="605" y="81"/>
                    </a:cubicBezTo>
                    <a:cubicBezTo>
                      <a:pt x="606" y="83"/>
                      <a:pt x="609" y="87"/>
                      <a:pt x="603" y="97"/>
                    </a:cubicBezTo>
                    <a:cubicBezTo>
                      <a:pt x="599" y="106"/>
                      <a:pt x="600" y="116"/>
                      <a:pt x="605" y="124"/>
                    </a:cubicBezTo>
                    <a:cubicBezTo>
                      <a:pt x="610" y="132"/>
                      <a:pt x="618" y="137"/>
                      <a:pt x="628" y="137"/>
                    </a:cubicBezTo>
                    <a:cubicBezTo>
                      <a:pt x="870" y="137"/>
                      <a:pt x="873" y="399"/>
                      <a:pt x="874" y="410"/>
                    </a:cubicBezTo>
                    <a:cubicBezTo>
                      <a:pt x="874" y="574"/>
                      <a:pt x="874" y="574"/>
                      <a:pt x="874" y="574"/>
                    </a:cubicBezTo>
                    <a:cubicBezTo>
                      <a:pt x="874" y="589"/>
                      <a:pt x="886" y="601"/>
                      <a:pt x="901" y="601"/>
                    </a:cubicBezTo>
                    <a:cubicBezTo>
                      <a:pt x="916" y="601"/>
                      <a:pt x="928" y="613"/>
                      <a:pt x="928" y="628"/>
                    </a:cubicBezTo>
                    <a:cubicBezTo>
                      <a:pt x="928" y="738"/>
                      <a:pt x="928" y="738"/>
                      <a:pt x="928" y="738"/>
                    </a:cubicBezTo>
                    <a:cubicBezTo>
                      <a:pt x="928" y="753"/>
                      <a:pt x="916" y="765"/>
                      <a:pt x="901" y="765"/>
                    </a:cubicBezTo>
                    <a:cubicBezTo>
                      <a:pt x="889" y="765"/>
                      <a:pt x="879" y="772"/>
                      <a:pt x="875" y="783"/>
                    </a:cubicBezTo>
                    <a:cubicBezTo>
                      <a:pt x="874" y="785"/>
                      <a:pt x="794" y="999"/>
                      <a:pt x="742" y="1077"/>
                    </a:cubicBezTo>
                    <a:cubicBezTo>
                      <a:pt x="737" y="1084"/>
                      <a:pt x="737" y="1084"/>
                      <a:pt x="737" y="1084"/>
                    </a:cubicBezTo>
                    <a:cubicBezTo>
                      <a:pt x="704" y="1134"/>
                      <a:pt x="660" y="1202"/>
                      <a:pt x="491" y="1202"/>
                    </a:cubicBezTo>
                    <a:cubicBezTo>
                      <a:pt x="323" y="1202"/>
                      <a:pt x="278" y="1134"/>
                      <a:pt x="245" y="1084"/>
                    </a:cubicBezTo>
                    <a:cubicBezTo>
                      <a:pt x="241" y="1077"/>
                      <a:pt x="241" y="1077"/>
                      <a:pt x="241" y="1077"/>
                    </a:cubicBezTo>
                    <a:cubicBezTo>
                      <a:pt x="189" y="999"/>
                      <a:pt x="108" y="785"/>
                      <a:pt x="107" y="783"/>
                    </a:cubicBezTo>
                    <a:cubicBezTo>
                      <a:pt x="103" y="772"/>
                      <a:pt x="93" y="765"/>
                      <a:pt x="82" y="765"/>
                    </a:cubicBezTo>
                    <a:cubicBezTo>
                      <a:pt x="67" y="765"/>
                      <a:pt x="54" y="753"/>
                      <a:pt x="54" y="738"/>
                    </a:cubicBezTo>
                    <a:cubicBezTo>
                      <a:pt x="54" y="628"/>
                      <a:pt x="54" y="628"/>
                      <a:pt x="54" y="628"/>
                    </a:cubicBezTo>
                    <a:cubicBezTo>
                      <a:pt x="54" y="621"/>
                      <a:pt x="57" y="614"/>
                      <a:pt x="62" y="609"/>
                    </a:cubicBezTo>
                    <a:cubicBezTo>
                      <a:pt x="72" y="632"/>
                      <a:pt x="92" y="652"/>
                      <a:pt x="126" y="655"/>
                    </a:cubicBezTo>
                    <a:cubicBezTo>
                      <a:pt x="220" y="725"/>
                      <a:pt x="220" y="725"/>
                      <a:pt x="220" y="725"/>
                    </a:cubicBezTo>
                    <a:cubicBezTo>
                      <a:pt x="227" y="778"/>
                      <a:pt x="272" y="819"/>
                      <a:pt x="327" y="819"/>
                    </a:cubicBezTo>
                    <a:cubicBezTo>
                      <a:pt x="382" y="819"/>
                      <a:pt x="382" y="819"/>
                      <a:pt x="382" y="819"/>
                    </a:cubicBezTo>
                    <a:cubicBezTo>
                      <a:pt x="442" y="819"/>
                      <a:pt x="491" y="770"/>
                      <a:pt x="491" y="710"/>
                    </a:cubicBezTo>
                    <a:cubicBezTo>
                      <a:pt x="491" y="770"/>
                      <a:pt x="540" y="819"/>
                      <a:pt x="600" y="819"/>
                    </a:cubicBezTo>
                    <a:cubicBezTo>
                      <a:pt x="655" y="819"/>
                      <a:pt x="655" y="819"/>
                      <a:pt x="655" y="819"/>
                    </a:cubicBezTo>
                    <a:cubicBezTo>
                      <a:pt x="710" y="819"/>
                      <a:pt x="756" y="778"/>
                      <a:pt x="763" y="725"/>
                    </a:cubicBezTo>
                    <a:cubicBezTo>
                      <a:pt x="863" y="650"/>
                      <a:pt x="863" y="650"/>
                      <a:pt x="863" y="650"/>
                    </a:cubicBezTo>
                    <a:cubicBezTo>
                      <a:pt x="875" y="641"/>
                      <a:pt x="877" y="624"/>
                      <a:pt x="868" y="612"/>
                    </a:cubicBezTo>
                    <a:cubicBezTo>
                      <a:pt x="859" y="600"/>
                      <a:pt x="842" y="597"/>
                      <a:pt x="830" y="606"/>
                    </a:cubicBezTo>
                    <a:cubicBezTo>
                      <a:pt x="760" y="659"/>
                      <a:pt x="760" y="659"/>
                      <a:pt x="760" y="659"/>
                    </a:cubicBezTo>
                    <a:cubicBezTo>
                      <a:pt x="750" y="625"/>
                      <a:pt x="719" y="601"/>
                      <a:pt x="682" y="601"/>
                    </a:cubicBezTo>
                    <a:cubicBezTo>
                      <a:pt x="573" y="601"/>
                      <a:pt x="573" y="601"/>
                      <a:pt x="573" y="601"/>
                    </a:cubicBezTo>
                    <a:cubicBezTo>
                      <a:pt x="528" y="601"/>
                      <a:pt x="491" y="638"/>
                      <a:pt x="491" y="683"/>
                    </a:cubicBezTo>
                    <a:cubicBezTo>
                      <a:pt x="491" y="638"/>
                      <a:pt x="454" y="601"/>
                      <a:pt x="409" y="601"/>
                    </a:cubicBezTo>
                    <a:cubicBezTo>
                      <a:pt x="300" y="601"/>
                      <a:pt x="300" y="601"/>
                      <a:pt x="300" y="601"/>
                    </a:cubicBezTo>
                    <a:cubicBezTo>
                      <a:pt x="263" y="601"/>
                      <a:pt x="233" y="625"/>
                      <a:pt x="222" y="659"/>
                    </a:cubicBezTo>
                    <a:cubicBezTo>
                      <a:pt x="170" y="620"/>
                      <a:pt x="170" y="620"/>
                      <a:pt x="170" y="620"/>
                    </a:cubicBezTo>
                    <a:cubicBezTo>
                      <a:pt x="192" y="568"/>
                      <a:pt x="211" y="491"/>
                      <a:pt x="217" y="437"/>
                    </a:cubicBezTo>
                    <a:cubicBezTo>
                      <a:pt x="303" y="435"/>
                      <a:pt x="552" y="425"/>
                      <a:pt x="662" y="356"/>
                    </a:cubicBezTo>
                    <a:cubicBezTo>
                      <a:pt x="688" y="453"/>
                      <a:pt x="768" y="534"/>
                      <a:pt x="772" y="538"/>
                    </a:cubicBezTo>
                    <a:cubicBezTo>
                      <a:pt x="783" y="549"/>
                      <a:pt x="800" y="549"/>
                      <a:pt x="811" y="538"/>
                    </a:cubicBezTo>
                    <a:cubicBezTo>
                      <a:pt x="822" y="528"/>
                      <a:pt x="822" y="510"/>
                      <a:pt x="811" y="500"/>
                    </a:cubicBezTo>
                    <a:cubicBezTo>
                      <a:pt x="810" y="499"/>
                      <a:pt x="710" y="397"/>
                      <a:pt x="710" y="301"/>
                    </a:cubicBezTo>
                    <a:cubicBezTo>
                      <a:pt x="710" y="288"/>
                      <a:pt x="701" y="278"/>
                      <a:pt x="690" y="274"/>
                    </a:cubicBezTo>
                    <a:cubicBezTo>
                      <a:pt x="678" y="271"/>
                      <a:pt x="665" y="276"/>
                      <a:pt x="659" y="287"/>
                    </a:cubicBezTo>
                    <a:cubicBezTo>
                      <a:pt x="619" y="353"/>
                      <a:pt x="361" y="383"/>
                      <a:pt x="191" y="383"/>
                    </a:cubicBezTo>
                    <a:cubicBezTo>
                      <a:pt x="176" y="383"/>
                      <a:pt x="164" y="395"/>
                      <a:pt x="164" y="410"/>
                    </a:cubicBezTo>
                    <a:cubicBezTo>
                      <a:pt x="164" y="454"/>
                      <a:pt x="143" y="543"/>
                      <a:pt x="120" y="597"/>
                    </a:cubicBezTo>
                    <a:cubicBezTo>
                      <a:pt x="112" y="592"/>
                      <a:pt x="109" y="582"/>
                      <a:pt x="109" y="574"/>
                    </a:cubicBezTo>
                    <a:cubicBezTo>
                      <a:pt x="109" y="559"/>
                      <a:pt x="97" y="546"/>
                      <a:pt x="82" y="546"/>
                    </a:cubicBezTo>
                    <a:cubicBezTo>
                      <a:pt x="36" y="546"/>
                      <a:pt x="0" y="583"/>
                      <a:pt x="0" y="628"/>
                    </a:cubicBezTo>
                    <a:cubicBezTo>
                      <a:pt x="0" y="738"/>
                      <a:pt x="0" y="738"/>
                      <a:pt x="0" y="738"/>
                    </a:cubicBezTo>
                    <a:cubicBezTo>
                      <a:pt x="0" y="776"/>
                      <a:pt x="26" y="808"/>
                      <a:pt x="62" y="817"/>
                    </a:cubicBezTo>
                    <a:close/>
                    <a:moveTo>
                      <a:pt x="546" y="683"/>
                    </a:moveTo>
                    <a:cubicBezTo>
                      <a:pt x="546" y="668"/>
                      <a:pt x="558" y="656"/>
                      <a:pt x="573" y="656"/>
                    </a:cubicBezTo>
                    <a:cubicBezTo>
                      <a:pt x="682" y="656"/>
                      <a:pt x="682" y="656"/>
                      <a:pt x="682" y="656"/>
                    </a:cubicBezTo>
                    <a:cubicBezTo>
                      <a:pt x="697" y="656"/>
                      <a:pt x="710" y="668"/>
                      <a:pt x="710" y="683"/>
                    </a:cubicBezTo>
                    <a:cubicBezTo>
                      <a:pt x="710" y="710"/>
                      <a:pt x="710" y="710"/>
                      <a:pt x="710" y="710"/>
                    </a:cubicBezTo>
                    <a:cubicBezTo>
                      <a:pt x="710" y="740"/>
                      <a:pt x="685" y="765"/>
                      <a:pt x="655" y="765"/>
                    </a:cubicBezTo>
                    <a:cubicBezTo>
                      <a:pt x="600" y="765"/>
                      <a:pt x="600" y="765"/>
                      <a:pt x="600" y="765"/>
                    </a:cubicBezTo>
                    <a:cubicBezTo>
                      <a:pt x="570" y="765"/>
                      <a:pt x="546" y="740"/>
                      <a:pt x="546" y="710"/>
                    </a:cubicBezTo>
                    <a:cubicBezTo>
                      <a:pt x="546" y="683"/>
                      <a:pt x="546" y="683"/>
                      <a:pt x="546" y="683"/>
                    </a:cubicBezTo>
                    <a:close/>
                    <a:moveTo>
                      <a:pt x="273" y="683"/>
                    </a:moveTo>
                    <a:cubicBezTo>
                      <a:pt x="273" y="668"/>
                      <a:pt x="285" y="656"/>
                      <a:pt x="300" y="656"/>
                    </a:cubicBezTo>
                    <a:cubicBezTo>
                      <a:pt x="409" y="656"/>
                      <a:pt x="409" y="656"/>
                      <a:pt x="409" y="656"/>
                    </a:cubicBezTo>
                    <a:cubicBezTo>
                      <a:pt x="424" y="656"/>
                      <a:pt x="437" y="668"/>
                      <a:pt x="437" y="683"/>
                    </a:cubicBezTo>
                    <a:cubicBezTo>
                      <a:pt x="437" y="710"/>
                      <a:pt x="437" y="710"/>
                      <a:pt x="437" y="710"/>
                    </a:cubicBezTo>
                    <a:cubicBezTo>
                      <a:pt x="437" y="740"/>
                      <a:pt x="412" y="765"/>
                      <a:pt x="382" y="765"/>
                    </a:cubicBezTo>
                    <a:cubicBezTo>
                      <a:pt x="327" y="765"/>
                      <a:pt x="327" y="765"/>
                      <a:pt x="327" y="765"/>
                    </a:cubicBezTo>
                    <a:cubicBezTo>
                      <a:pt x="297" y="765"/>
                      <a:pt x="273" y="740"/>
                      <a:pt x="273" y="710"/>
                    </a:cubicBezTo>
                    <a:lnTo>
                      <a:pt x="273" y="683"/>
                    </a:lnTo>
                    <a:close/>
                    <a:moveTo>
                      <a:pt x="273" y="683"/>
                    </a:moveTo>
                    <a:cubicBezTo>
                      <a:pt x="273" y="683"/>
                      <a:pt x="273" y="683"/>
                      <a:pt x="273" y="68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nSpc>
                    <a:spcPct val="85000"/>
                  </a:lnSpc>
                </a:pPr>
                <a:endParaRPr lang="en-US" dirty="0"/>
              </a:p>
            </p:txBody>
          </p:sp>
          <p:sp>
            <p:nvSpPr>
              <p:cNvPr id="103" name="Freeform 381"/>
              <p:cNvSpPr>
                <a:spLocks noEditPoints="1"/>
              </p:cNvSpPr>
              <p:nvPr/>
            </p:nvSpPr>
            <p:spPr bwMode="auto">
              <a:xfrm>
                <a:off x="13425488" y="3922713"/>
                <a:ext cx="382588" cy="115888"/>
              </a:xfrm>
              <a:custGeom>
                <a:avLst/>
                <a:gdLst>
                  <a:gd name="T0" fmla="*/ 273 w 273"/>
                  <a:gd name="T1" fmla="*/ 55 h 83"/>
                  <a:gd name="T2" fmla="*/ 246 w 273"/>
                  <a:gd name="T3" fmla="*/ 28 h 83"/>
                  <a:gd name="T4" fmla="*/ 148 w 273"/>
                  <a:gd name="T5" fmla="*/ 4 h 83"/>
                  <a:gd name="T6" fmla="*/ 124 w 273"/>
                  <a:gd name="T7" fmla="*/ 4 h 83"/>
                  <a:gd name="T8" fmla="*/ 27 w 273"/>
                  <a:gd name="T9" fmla="*/ 28 h 83"/>
                  <a:gd name="T10" fmla="*/ 0 w 273"/>
                  <a:gd name="T11" fmla="*/ 55 h 83"/>
                  <a:gd name="T12" fmla="*/ 27 w 273"/>
                  <a:gd name="T13" fmla="*/ 83 h 83"/>
                  <a:gd name="T14" fmla="*/ 136 w 273"/>
                  <a:gd name="T15" fmla="*/ 58 h 83"/>
                  <a:gd name="T16" fmla="*/ 245 w 273"/>
                  <a:gd name="T17" fmla="*/ 83 h 83"/>
                  <a:gd name="T18" fmla="*/ 273 w 273"/>
                  <a:gd name="T19" fmla="*/ 55 h 83"/>
                  <a:gd name="T20" fmla="*/ 273 w 273"/>
                  <a:gd name="T21" fmla="*/ 55 h 83"/>
                  <a:gd name="T22" fmla="*/ 273 w 273"/>
                  <a:gd name="T23" fmla="*/ 5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3" h="83">
                    <a:moveTo>
                      <a:pt x="273" y="55"/>
                    </a:moveTo>
                    <a:cubicBezTo>
                      <a:pt x="273" y="40"/>
                      <a:pt x="261" y="28"/>
                      <a:pt x="246" y="28"/>
                    </a:cubicBezTo>
                    <a:cubicBezTo>
                      <a:pt x="245" y="28"/>
                      <a:pt x="196" y="27"/>
                      <a:pt x="148" y="4"/>
                    </a:cubicBezTo>
                    <a:cubicBezTo>
                      <a:pt x="141" y="0"/>
                      <a:pt x="132" y="0"/>
                      <a:pt x="124" y="4"/>
                    </a:cubicBezTo>
                    <a:cubicBezTo>
                      <a:pt x="76" y="27"/>
                      <a:pt x="27" y="28"/>
                      <a:pt x="27" y="28"/>
                    </a:cubicBezTo>
                    <a:cubicBezTo>
                      <a:pt x="12" y="28"/>
                      <a:pt x="0" y="40"/>
                      <a:pt x="0" y="55"/>
                    </a:cubicBezTo>
                    <a:cubicBezTo>
                      <a:pt x="0" y="70"/>
                      <a:pt x="12" y="83"/>
                      <a:pt x="27" y="83"/>
                    </a:cubicBezTo>
                    <a:cubicBezTo>
                      <a:pt x="29" y="83"/>
                      <a:pt x="81" y="82"/>
                      <a:pt x="136" y="58"/>
                    </a:cubicBezTo>
                    <a:cubicBezTo>
                      <a:pt x="192" y="82"/>
                      <a:pt x="243" y="83"/>
                      <a:pt x="245" y="83"/>
                    </a:cubicBezTo>
                    <a:cubicBezTo>
                      <a:pt x="260" y="83"/>
                      <a:pt x="273" y="70"/>
                      <a:pt x="273" y="55"/>
                    </a:cubicBezTo>
                    <a:close/>
                    <a:moveTo>
                      <a:pt x="273" y="55"/>
                    </a:moveTo>
                    <a:cubicBezTo>
                      <a:pt x="273" y="55"/>
                      <a:pt x="273" y="55"/>
                      <a:pt x="273" y="5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nSpc>
                    <a:spcPct val="85000"/>
                  </a:lnSpc>
                </a:pPr>
                <a:endParaRPr lang="en-US" dirty="0"/>
              </a:p>
            </p:txBody>
          </p:sp>
          <p:sp>
            <p:nvSpPr>
              <p:cNvPr id="122" name="Freeform 382"/>
              <p:cNvSpPr>
                <a:spLocks noEditPoints="1"/>
              </p:cNvSpPr>
              <p:nvPr/>
            </p:nvSpPr>
            <p:spPr bwMode="auto">
              <a:xfrm>
                <a:off x="13539788" y="4076700"/>
                <a:ext cx="153988" cy="77788"/>
              </a:xfrm>
              <a:custGeom>
                <a:avLst/>
                <a:gdLst>
                  <a:gd name="T0" fmla="*/ 27 w 109"/>
                  <a:gd name="T1" fmla="*/ 0 h 55"/>
                  <a:gd name="T2" fmla="*/ 0 w 109"/>
                  <a:gd name="T3" fmla="*/ 27 h 55"/>
                  <a:gd name="T4" fmla="*/ 27 w 109"/>
                  <a:gd name="T5" fmla="*/ 55 h 55"/>
                  <a:gd name="T6" fmla="*/ 82 w 109"/>
                  <a:gd name="T7" fmla="*/ 55 h 55"/>
                  <a:gd name="T8" fmla="*/ 109 w 109"/>
                  <a:gd name="T9" fmla="*/ 27 h 55"/>
                  <a:gd name="T10" fmla="*/ 82 w 109"/>
                  <a:gd name="T11" fmla="*/ 0 h 55"/>
                  <a:gd name="T12" fmla="*/ 27 w 109"/>
                  <a:gd name="T13" fmla="*/ 0 h 55"/>
                  <a:gd name="T14" fmla="*/ 27 w 109"/>
                  <a:gd name="T15" fmla="*/ 0 h 55"/>
                  <a:gd name="T16" fmla="*/ 27 w 109"/>
                  <a:gd name="T17"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5">
                    <a:moveTo>
                      <a:pt x="27" y="0"/>
                    </a:moveTo>
                    <a:cubicBezTo>
                      <a:pt x="12" y="0"/>
                      <a:pt x="0" y="12"/>
                      <a:pt x="0" y="27"/>
                    </a:cubicBezTo>
                    <a:cubicBezTo>
                      <a:pt x="0" y="42"/>
                      <a:pt x="12" y="55"/>
                      <a:pt x="27" y="55"/>
                    </a:cubicBezTo>
                    <a:cubicBezTo>
                      <a:pt x="82" y="55"/>
                      <a:pt x="82" y="55"/>
                      <a:pt x="82" y="55"/>
                    </a:cubicBezTo>
                    <a:cubicBezTo>
                      <a:pt x="97" y="55"/>
                      <a:pt x="109" y="42"/>
                      <a:pt x="109" y="27"/>
                    </a:cubicBezTo>
                    <a:cubicBezTo>
                      <a:pt x="109" y="12"/>
                      <a:pt x="97" y="0"/>
                      <a:pt x="82" y="0"/>
                    </a:cubicBezTo>
                    <a:lnTo>
                      <a:pt x="27" y="0"/>
                    </a:lnTo>
                    <a:close/>
                    <a:moveTo>
                      <a:pt x="27" y="0"/>
                    </a:moveTo>
                    <a:cubicBezTo>
                      <a:pt x="27" y="0"/>
                      <a:pt x="27" y="0"/>
                      <a:pt x="2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nSpc>
                    <a:spcPct val="85000"/>
                  </a:lnSpc>
                </a:pPr>
                <a:endParaRPr lang="en-US" dirty="0"/>
              </a:p>
            </p:txBody>
          </p:sp>
          <p:sp>
            <p:nvSpPr>
              <p:cNvPr id="123" name="Freeform 383"/>
              <p:cNvSpPr>
                <a:spLocks noEditPoints="1"/>
              </p:cNvSpPr>
              <p:nvPr/>
            </p:nvSpPr>
            <p:spPr bwMode="auto">
              <a:xfrm>
                <a:off x="13766800" y="4460875"/>
                <a:ext cx="1003300" cy="461963"/>
              </a:xfrm>
              <a:custGeom>
                <a:avLst/>
                <a:gdLst>
                  <a:gd name="T0" fmla="*/ 712 w 715"/>
                  <a:gd name="T1" fmla="*/ 293 h 329"/>
                  <a:gd name="T2" fmla="*/ 684 w 715"/>
                  <a:gd name="T3" fmla="*/ 181 h 329"/>
                  <a:gd name="T4" fmla="*/ 93 w 715"/>
                  <a:gd name="T5" fmla="*/ 0 h 329"/>
                  <a:gd name="T6" fmla="*/ 84 w 715"/>
                  <a:gd name="T7" fmla="*/ 0 h 329"/>
                  <a:gd name="T8" fmla="*/ 58 w 715"/>
                  <a:gd name="T9" fmla="*/ 22 h 329"/>
                  <a:gd name="T10" fmla="*/ 3 w 715"/>
                  <a:gd name="T11" fmla="*/ 294 h 329"/>
                  <a:gd name="T12" fmla="*/ 24 w 715"/>
                  <a:gd name="T13" fmla="*/ 326 h 329"/>
                  <a:gd name="T14" fmla="*/ 57 w 715"/>
                  <a:gd name="T15" fmla="*/ 305 h 329"/>
                  <a:gd name="T16" fmla="*/ 107 w 715"/>
                  <a:gd name="T17" fmla="*/ 55 h 329"/>
                  <a:gd name="T18" fmla="*/ 631 w 715"/>
                  <a:gd name="T19" fmla="*/ 197 h 329"/>
                  <a:gd name="T20" fmla="*/ 659 w 715"/>
                  <a:gd name="T21" fmla="*/ 306 h 329"/>
                  <a:gd name="T22" fmla="*/ 685 w 715"/>
                  <a:gd name="T23" fmla="*/ 327 h 329"/>
                  <a:gd name="T24" fmla="*/ 692 w 715"/>
                  <a:gd name="T25" fmla="*/ 326 h 329"/>
                  <a:gd name="T26" fmla="*/ 712 w 715"/>
                  <a:gd name="T27" fmla="*/ 293 h 329"/>
                  <a:gd name="T28" fmla="*/ 712 w 715"/>
                  <a:gd name="T29" fmla="*/ 293 h 329"/>
                  <a:gd name="T30" fmla="*/ 712 w 715"/>
                  <a:gd name="T31" fmla="*/ 293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5" h="329">
                    <a:moveTo>
                      <a:pt x="712" y="293"/>
                    </a:moveTo>
                    <a:cubicBezTo>
                      <a:pt x="684" y="181"/>
                      <a:pt x="684" y="181"/>
                      <a:pt x="684" y="181"/>
                    </a:cubicBezTo>
                    <a:cubicBezTo>
                      <a:pt x="643" y="59"/>
                      <a:pt x="450" y="0"/>
                      <a:pt x="93" y="0"/>
                    </a:cubicBezTo>
                    <a:cubicBezTo>
                      <a:pt x="90" y="0"/>
                      <a:pt x="87" y="0"/>
                      <a:pt x="84" y="0"/>
                    </a:cubicBezTo>
                    <a:cubicBezTo>
                      <a:pt x="71" y="0"/>
                      <a:pt x="60" y="9"/>
                      <a:pt x="58" y="22"/>
                    </a:cubicBezTo>
                    <a:cubicBezTo>
                      <a:pt x="3" y="294"/>
                      <a:pt x="3" y="294"/>
                      <a:pt x="3" y="294"/>
                    </a:cubicBezTo>
                    <a:cubicBezTo>
                      <a:pt x="0" y="309"/>
                      <a:pt x="10" y="323"/>
                      <a:pt x="24" y="326"/>
                    </a:cubicBezTo>
                    <a:cubicBezTo>
                      <a:pt x="39" y="329"/>
                      <a:pt x="54" y="320"/>
                      <a:pt x="57" y="305"/>
                    </a:cubicBezTo>
                    <a:cubicBezTo>
                      <a:pt x="107" y="55"/>
                      <a:pt x="107" y="55"/>
                      <a:pt x="107" y="55"/>
                    </a:cubicBezTo>
                    <a:cubicBezTo>
                      <a:pt x="419" y="56"/>
                      <a:pt x="601" y="106"/>
                      <a:pt x="631" y="197"/>
                    </a:cubicBezTo>
                    <a:cubicBezTo>
                      <a:pt x="659" y="306"/>
                      <a:pt x="659" y="306"/>
                      <a:pt x="659" y="306"/>
                    </a:cubicBezTo>
                    <a:cubicBezTo>
                      <a:pt x="662" y="318"/>
                      <a:pt x="673" y="327"/>
                      <a:pt x="685" y="327"/>
                    </a:cubicBezTo>
                    <a:cubicBezTo>
                      <a:pt x="687" y="327"/>
                      <a:pt x="690" y="326"/>
                      <a:pt x="692" y="326"/>
                    </a:cubicBezTo>
                    <a:cubicBezTo>
                      <a:pt x="706" y="322"/>
                      <a:pt x="715" y="307"/>
                      <a:pt x="712" y="293"/>
                    </a:cubicBezTo>
                    <a:close/>
                    <a:moveTo>
                      <a:pt x="712" y="293"/>
                    </a:moveTo>
                    <a:cubicBezTo>
                      <a:pt x="712" y="293"/>
                      <a:pt x="712" y="293"/>
                      <a:pt x="712" y="29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nSpc>
                    <a:spcPct val="85000"/>
                  </a:lnSpc>
                </a:pPr>
                <a:endParaRPr lang="en-US" dirty="0"/>
              </a:p>
            </p:txBody>
          </p:sp>
          <p:sp>
            <p:nvSpPr>
              <p:cNvPr id="124" name="Freeform 384"/>
              <p:cNvSpPr>
                <a:spLocks noEditPoints="1"/>
              </p:cNvSpPr>
              <p:nvPr/>
            </p:nvSpPr>
            <p:spPr bwMode="auto">
              <a:xfrm>
                <a:off x="12461875" y="4460875"/>
                <a:ext cx="1004888" cy="461963"/>
              </a:xfrm>
              <a:custGeom>
                <a:avLst/>
                <a:gdLst>
                  <a:gd name="T0" fmla="*/ 658 w 715"/>
                  <a:gd name="T1" fmla="*/ 22 h 330"/>
                  <a:gd name="T2" fmla="*/ 631 w 715"/>
                  <a:gd name="T3" fmla="*/ 0 h 330"/>
                  <a:gd name="T4" fmla="*/ 31 w 715"/>
                  <a:gd name="T5" fmla="*/ 184 h 330"/>
                  <a:gd name="T6" fmla="*/ 4 w 715"/>
                  <a:gd name="T7" fmla="*/ 294 h 330"/>
                  <a:gd name="T8" fmla="*/ 24 w 715"/>
                  <a:gd name="T9" fmla="*/ 327 h 330"/>
                  <a:gd name="T10" fmla="*/ 30 w 715"/>
                  <a:gd name="T11" fmla="*/ 328 h 330"/>
                  <a:gd name="T12" fmla="*/ 57 w 715"/>
                  <a:gd name="T13" fmla="*/ 307 h 330"/>
                  <a:gd name="T14" fmla="*/ 84 w 715"/>
                  <a:gd name="T15" fmla="*/ 200 h 330"/>
                  <a:gd name="T16" fmla="*/ 609 w 715"/>
                  <a:gd name="T17" fmla="*/ 55 h 330"/>
                  <a:gd name="T18" fmla="*/ 659 w 715"/>
                  <a:gd name="T19" fmla="*/ 306 h 330"/>
                  <a:gd name="T20" fmla="*/ 691 w 715"/>
                  <a:gd name="T21" fmla="*/ 327 h 330"/>
                  <a:gd name="T22" fmla="*/ 712 w 715"/>
                  <a:gd name="T23" fmla="*/ 295 h 330"/>
                  <a:gd name="T24" fmla="*/ 658 w 715"/>
                  <a:gd name="T25" fmla="*/ 22 h 330"/>
                  <a:gd name="T26" fmla="*/ 658 w 715"/>
                  <a:gd name="T27" fmla="*/ 22 h 330"/>
                  <a:gd name="T28" fmla="*/ 658 w 715"/>
                  <a:gd name="T29" fmla="*/ 22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5" h="330">
                    <a:moveTo>
                      <a:pt x="658" y="22"/>
                    </a:moveTo>
                    <a:cubicBezTo>
                      <a:pt x="655" y="9"/>
                      <a:pt x="644" y="0"/>
                      <a:pt x="631" y="0"/>
                    </a:cubicBezTo>
                    <a:cubicBezTo>
                      <a:pt x="259" y="0"/>
                      <a:pt x="74" y="56"/>
                      <a:pt x="31" y="184"/>
                    </a:cubicBezTo>
                    <a:cubicBezTo>
                      <a:pt x="4" y="294"/>
                      <a:pt x="4" y="294"/>
                      <a:pt x="4" y="294"/>
                    </a:cubicBezTo>
                    <a:cubicBezTo>
                      <a:pt x="0" y="308"/>
                      <a:pt x="9" y="323"/>
                      <a:pt x="24" y="327"/>
                    </a:cubicBezTo>
                    <a:cubicBezTo>
                      <a:pt x="26" y="327"/>
                      <a:pt x="28" y="328"/>
                      <a:pt x="30" y="328"/>
                    </a:cubicBezTo>
                    <a:cubicBezTo>
                      <a:pt x="43" y="328"/>
                      <a:pt x="54" y="319"/>
                      <a:pt x="57" y="307"/>
                    </a:cubicBezTo>
                    <a:cubicBezTo>
                      <a:pt x="84" y="200"/>
                      <a:pt x="84" y="200"/>
                      <a:pt x="84" y="200"/>
                    </a:cubicBezTo>
                    <a:cubicBezTo>
                      <a:pt x="115" y="104"/>
                      <a:pt x="287" y="57"/>
                      <a:pt x="609" y="55"/>
                    </a:cubicBezTo>
                    <a:cubicBezTo>
                      <a:pt x="659" y="306"/>
                      <a:pt x="659" y="306"/>
                      <a:pt x="659" y="306"/>
                    </a:cubicBezTo>
                    <a:cubicBezTo>
                      <a:pt x="662" y="320"/>
                      <a:pt x="676" y="330"/>
                      <a:pt x="691" y="327"/>
                    </a:cubicBezTo>
                    <a:cubicBezTo>
                      <a:pt x="706" y="324"/>
                      <a:pt x="715" y="310"/>
                      <a:pt x="712" y="295"/>
                    </a:cubicBezTo>
                    <a:lnTo>
                      <a:pt x="658" y="22"/>
                    </a:lnTo>
                    <a:close/>
                    <a:moveTo>
                      <a:pt x="658" y="22"/>
                    </a:moveTo>
                    <a:cubicBezTo>
                      <a:pt x="658" y="22"/>
                      <a:pt x="658" y="22"/>
                      <a:pt x="658" y="2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nSpc>
                    <a:spcPct val="85000"/>
                  </a:lnSpc>
                </a:pPr>
                <a:endParaRPr lang="en-US" dirty="0"/>
              </a:p>
            </p:txBody>
          </p:sp>
          <p:sp>
            <p:nvSpPr>
              <p:cNvPr id="125" name="Freeform 385"/>
              <p:cNvSpPr>
                <a:spLocks noEditPoints="1"/>
              </p:cNvSpPr>
              <p:nvPr/>
            </p:nvSpPr>
            <p:spPr bwMode="auto">
              <a:xfrm>
                <a:off x="13501688" y="4460875"/>
                <a:ext cx="230188" cy="460375"/>
              </a:xfrm>
              <a:custGeom>
                <a:avLst/>
                <a:gdLst>
                  <a:gd name="T0" fmla="*/ 82 w 164"/>
                  <a:gd name="T1" fmla="*/ 0 h 328"/>
                  <a:gd name="T2" fmla="*/ 0 w 164"/>
                  <a:gd name="T3" fmla="*/ 82 h 328"/>
                  <a:gd name="T4" fmla="*/ 55 w 164"/>
                  <a:gd name="T5" fmla="*/ 159 h 328"/>
                  <a:gd name="T6" fmla="*/ 55 w 164"/>
                  <a:gd name="T7" fmla="*/ 300 h 328"/>
                  <a:gd name="T8" fmla="*/ 82 w 164"/>
                  <a:gd name="T9" fmla="*/ 328 h 328"/>
                  <a:gd name="T10" fmla="*/ 110 w 164"/>
                  <a:gd name="T11" fmla="*/ 300 h 328"/>
                  <a:gd name="T12" fmla="*/ 110 w 164"/>
                  <a:gd name="T13" fmla="*/ 159 h 328"/>
                  <a:gd name="T14" fmla="*/ 164 w 164"/>
                  <a:gd name="T15" fmla="*/ 82 h 328"/>
                  <a:gd name="T16" fmla="*/ 82 w 164"/>
                  <a:gd name="T17" fmla="*/ 0 h 328"/>
                  <a:gd name="T18" fmla="*/ 82 w 164"/>
                  <a:gd name="T19" fmla="*/ 109 h 328"/>
                  <a:gd name="T20" fmla="*/ 55 w 164"/>
                  <a:gd name="T21" fmla="*/ 82 h 328"/>
                  <a:gd name="T22" fmla="*/ 82 w 164"/>
                  <a:gd name="T23" fmla="*/ 55 h 328"/>
                  <a:gd name="T24" fmla="*/ 110 w 164"/>
                  <a:gd name="T25" fmla="*/ 82 h 328"/>
                  <a:gd name="T26" fmla="*/ 82 w 164"/>
                  <a:gd name="T27" fmla="*/ 109 h 328"/>
                  <a:gd name="T28" fmla="*/ 82 w 164"/>
                  <a:gd name="T29" fmla="*/ 109 h 328"/>
                  <a:gd name="T30" fmla="*/ 82 w 164"/>
                  <a:gd name="T31" fmla="*/ 109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4" h="328">
                    <a:moveTo>
                      <a:pt x="82" y="0"/>
                    </a:moveTo>
                    <a:cubicBezTo>
                      <a:pt x="37" y="0"/>
                      <a:pt x="0" y="37"/>
                      <a:pt x="0" y="82"/>
                    </a:cubicBezTo>
                    <a:cubicBezTo>
                      <a:pt x="0" y="117"/>
                      <a:pt x="23" y="147"/>
                      <a:pt x="55" y="159"/>
                    </a:cubicBezTo>
                    <a:cubicBezTo>
                      <a:pt x="55" y="300"/>
                      <a:pt x="55" y="300"/>
                      <a:pt x="55" y="300"/>
                    </a:cubicBezTo>
                    <a:cubicBezTo>
                      <a:pt x="55" y="315"/>
                      <a:pt x="67" y="328"/>
                      <a:pt x="82" y="328"/>
                    </a:cubicBezTo>
                    <a:cubicBezTo>
                      <a:pt x="97" y="328"/>
                      <a:pt x="110" y="315"/>
                      <a:pt x="110" y="300"/>
                    </a:cubicBezTo>
                    <a:cubicBezTo>
                      <a:pt x="110" y="159"/>
                      <a:pt x="110" y="159"/>
                      <a:pt x="110" y="159"/>
                    </a:cubicBezTo>
                    <a:cubicBezTo>
                      <a:pt x="141" y="147"/>
                      <a:pt x="164" y="117"/>
                      <a:pt x="164" y="82"/>
                    </a:cubicBezTo>
                    <a:cubicBezTo>
                      <a:pt x="164" y="37"/>
                      <a:pt x="127" y="0"/>
                      <a:pt x="82" y="0"/>
                    </a:cubicBezTo>
                    <a:close/>
                    <a:moveTo>
                      <a:pt x="82" y="109"/>
                    </a:moveTo>
                    <a:cubicBezTo>
                      <a:pt x="67" y="109"/>
                      <a:pt x="55" y="97"/>
                      <a:pt x="55" y="82"/>
                    </a:cubicBezTo>
                    <a:cubicBezTo>
                      <a:pt x="55" y="67"/>
                      <a:pt x="67" y="55"/>
                      <a:pt x="82" y="55"/>
                    </a:cubicBezTo>
                    <a:cubicBezTo>
                      <a:pt x="97" y="55"/>
                      <a:pt x="110" y="67"/>
                      <a:pt x="110" y="82"/>
                    </a:cubicBezTo>
                    <a:cubicBezTo>
                      <a:pt x="110" y="97"/>
                      <a:pt x="97" y="109"/>
                      <a:pt x="82" y="109"/>
                    </a:cubicBezTo>
                    <a:close/>
                    <a:moveTo>
                      <a:pt x="82" y="109"/>
                    </a:moveTo>
                    <a:cubicBezTo>
                      <a:pt x="82" y="109"/>
                      <a:pt x="82" y="109"/>
                      <a:pt x="82" y="10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nSpc>
                    <a:spcPct val="85000"/>
                  </a:lnSpc>
                </a:pPr>
                <a:endParaRPr lang="en-US" dirty="0"/>
              </a:p>
            </p:txBody>
          </p:sp>
        </p:grpSp>
      </p:grpSp>
      <p:grpSp>
        <p:nvGrpSpPr>
          <p:cNvPr id="8" name="קבוצה 7"/>
          <p:cNvGrpSpPr/>
          <p:nvPr/>
        </p:nvGrpSpPr>
        <p:grpSpPr>
          <a:xfrm>
            <a:off x="-15788" y="2195567"/>
            <a:ext cx="11513762" cy="792668"/>
            <a:chOff x="-15788" y="2195567"/>
            <a:chExt cx="11513762" cy="792668"/>
          </a:xfrm>
        </p:grpSpPr>
        <p:sp>
          <p:nvSpPr>
            <p:cNvPr id="105" name="מלבן 104"/>
            <p:cNvSpPr/>
            <p:nvPr/>
          </p:nvSpPr>
          <p:spPr>
            <a:xfrm>
              <a:off x="1018939" y="2195567"/>
              <a:ext cx="10479035" cy="7926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sz="1600" dirty="0"/>
                <a:t>We constructed water projects starting from small local ones up to national, large scale and complex waste water and water treatment plants.</a:t>
              </a:r>
            </a:p>
          </p:txBody>
        </p:sp>
        <p:sp>
          <p:nvSpPr>
            <p:cNvPr id="111" name="מלבן 110"/>
            <p:cNvSpPr/>
            <p:nvPr/>
          </p:nvSpPr>
          <p:spPr>
            <a:xfrm>
              <a:off x="-15788" y="2195567"/>
              <a:ext cx="235796" cy="7926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a:p>
          </p:txBody>
        </p:sp>
        <p:sp>
          <p:nvSpPr>
            <p:cNvPr id="117" name="מלבן 116"/>
            <p:cNvSpPr/>
            <p:nvPr/>
          </p:nvSpPr>
          <p:spPr>
            <a:xfrm>
              <a:off x="224537" y="2195567"/>
              <a:ext cx="793682" cy="792668"/>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a:p>
          </p:txBody>
        </p:sp>
        <p:grpSp>
          <p:nvGrpSpPr>
            <p:cNvPr id="126" name="Group 1"/>
            <p:cNvGrpSpPr/>
            <p:nvPr/>
          </p:nvGrpSpPr>
          <p:grpSpPr>
            <a:xfrm>
              <a:off x="385038" y="2358369"/>
              <a:ext cx="437057" cy="478337"/>
              <a:chOff x="10933011" y="3121733"/>
              <a:chExt cx="1249942" cy="1368000"/>
            </a:xfrm>
          </p:grpSpPr>
          <p:sp>
            <p:nvSpPr>
              <p:cNvPr id="127" name="Freeform 211"/>
              <p:cNvSpPr>
                <a:spLocks/>
              </p:cNvSpPr>
              <p:nvPr/>
            </p:nvSpPr>
            <p:spPr bwMode="auto">
              <a:xfrm>
                <a:off x="11139613" y="3292917"/>
                <a:ext cx="255301" cy="1139262"/>
              </a:xfrm>
              <a:custGeom>
                <a:avLst/>
                <a:gdLst>
                  <a:gd name="T0" fmla="*/ 58 w 58"/>
                  <a:gd name="T1" fmla="*/ 0 h 259"/>
                  <a:gd name="T2" fmla="*/ 0 w 58"/>
                  <a:gd name="T3" fmla="*/ 130 h 259"/>
                  <a:gd name="T4" fmla="*/ 58 w 58"/>
                  <a:gd name="T5" fmla="*/ 259 h 259"/>
                </a:gdLst>
                <a:ahLst/>
                <a:cxnLst>
                  <a:cxn ang="0">
                    <a:pos x="T0" y="T1"/>
                  </a:cxn>
                  <a:cxn ang="0">
                    <a:pos x="T2" y="T3"/>
                  </a:cxn>
                  <a:cxn ang="0">
                    <a:pos x="T4" y="T5"/>
                  </a:cxn>
                </a:cxnLst>
                <a:rect l="0" t="0" r="r" b="b"/>
                <a:pathLst>
                  <a:path w="58" h="259">
                    <a:moveTo>
                      <a:pt x="58" y="0"/>
                    </a:moveTo>
                    <a:cubicBezTo>
                      <a:pt x="24" y="23"/>
                      <a:pt x="0" y="73"/>
                      <a:pt x="0" y="130"/>
                    </a:cubicBezTo>
                    <a:cubicBezTo>
                      <a:pt x="0" y="186"/>
                      <a:pt x="24" y="236"/>
                      <a:pt x="58" y="259"/>
                    </a:cubicBezTo>
                  </a:path>
                </a:pathLst>
              </a:custGeom>
              <a:noFill/>
              <a:ln w="19050" cap="rnd">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8" name="Freeform 212"/>
              <p:cNvSpPr>
                <a:spLocks/>
              </p:cNvSpPr>
              <p:nvPr/>
            </p:nvSpPr>
            <p:spPr bwMode="auto">
              <a:xfrm>
                <a:off x="11716622" y="3570354"/>
                <a:ext cx="255301" cy="866253"/>
              </a:xfrm>
              <a:custGeom>
                <a:avLst/>
                <a:gdLst>
                  <a:gd name="T0" fmla="*/ 0 w 58"/>
                  <a:gd name="T1" fmla="*/ 197 h 197"/>
                  <a:gd name="T2" fmla="*/ 58 w 58"/>
                  <a:gd name="T3" fmla="*/ 67 h 197"/>
                  <a:gd name="T4" fmla="*/ 46 w 58"/>
                  <a:gd name="T5" fmla="*/ 0 h 197"/>
                </a:gdLst>
                <a:ahLst/>
                <a:cxnLst>
                  <a:cxn ang="0">
                    <a:pos x="T0" y="T1"/>
                  </a:cxn>
                  <a:cxn ang="0">
                    <a:pos x="T2" y="T3"/>
                  </a:cxn>
                  <a:cxn ang="0">
                    <a:pos x="T4" y="T5"/>
                  </a:cxn>
                </a:cxnLst>
                <a:rect l="0" t="0" r="r" b="b"/>
                <a:pathLst>
                  <a:path w="58" h="197">
                    <a:moveTo>
                      <a:pt x="0" y="197"/>
                    </a:moveTo>
                    <a:cubicBezTo>
                      <a:pt x="34" y="173"/>
                      <a:pt x="58" y="124"/>
                      <a:pt x="58" y="67"/>
                    </a:cubicBezTo>
                    <a:cubicBezTo>
                      <a:pt x="58" y="43"/>
                      <a:pt x="54" y="20"/>
                      <a:pt x="46" y="0"/>
                    </a:cubicBezTo>
                  </a:path>
                </a:pathLst>
              </a:custGeom>
              <a:noFill/>
              <a:ln w="19050" cap="rnd">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9" name="Freeform 213"/>
              <p:cNvSpPr>
                <a:spLocks/>
              </p:cNvSpPr>
              <p:nvPr/>
            </p:nvSpPr>
            <p:spPr bwMode="auto">
              <a:xfrm>
                <a:off x="11645787" y="3856645"/>
                <a:ext cx="75263" cy="566679"/>
              </a:xfrm>
              <a:custGeom>
                <a:avLst/>
                <a:gdLst>
                  <a:gd name="T0" fmla="*/ 0 w 17"/>
                  <a:gd name="T1" fmla="*/ 129 h 129"/>
                  <a:gd name="T2" fmla="*/ 17 w 17"/>
                  <a:gd name="T3" fmla="*/ 2 h 129"/>
                  <a:gd name="T4" fmla="*/ 17 w 17"/>
                  <a:gd name="T5" fmla="*/ 0 h 129"/>
                </a:gdLst>
                <a:ahLst/>
                <a:cxnLst>
                  <a:cxn ang="0">
                    <a:pos x="T0" y="T1"/>
                  </a:cxn>
                  <a:cxn ang="0">
                    <a:pos x="T2" y="T3"/>
                  </a:cxn>
                  <a:cxn ang="0">
                    <a:pos x="T4" y="T5"/>
                  </a:cxn>
                </a:cxnLst>
                <a:rect l="0" t="0" r="r" b="b"/>
                <a:pathLst>
                  <a:path w="17" h="129">
                    <a:moveTo>
                      <a:pt x="0" y="129"/>
                    </a:moveTo>
                    <a:cubicBezTo>
                      <a:pt x="10" y="103"/>
                      <a:pt x="17" y="56"/>
                      <a:pt x="17" y="2"/>
                    </a:cubicBezTo>
                    <a:cubicBezTo>
                      <a:pt x="17" y="1"/>
                      <a:pt x="17" y="1"/>
                      <a:pt x="17" y="0"/>
                    </a:cubicBezTo>
                  </a:path>
                </a:pathLst>
              </a:custGeom>
              <a:noFill/>
              <a:ln w="19050" cap="rnd">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0" name="Freeform 214"/>
              <p:cNvSpPr>
                <a:spLocks/>
              </p:cNvSpPr>
              <p:nvPr/>
            </p:nvSpPr>
            <p:spPr bwMode="auto">
              <a:xfrm>
                <a:off x="11408195" y="3521656"/>
                <a:ext cx="79689" cy="906097"/>
              </a:xfrm>
              <a:custGeom>
                <a:avLst/>
                <a:gdLst>
                  <a:gd name="T0" fmla="*/ 6 w 18"/>
                  <a:gd name="T1" fmla="*/ 0 h 206"/>
                  <a:gd name="T2" fmla="*/ 0 w 18"/>
                  <a:gd name="T3" fmla="*/ 78 h 206"/>
                  <a:gd name="T4" fmla="*/ 18 w 18"/>
                  <a:gd name="T5" fmla="*/ 206 h 206"/>
                </a:gdLst>
                <a:ahLst/>
                <a:cxnLst>
                  <a:cxn ang="0">
                    <a:pos x="T0" y="T1"/>
                  </a:cxn>
                  <a:cxn ang="0">
                    <a:pos x="T2" y="T3"/>
                  </a:cxn>
                  <a:cxn ang="0">
                    <a:pos x="T4" y="T5"/>
                  </a:cxn>
                </a:cxnLst>
                <a:rect l="0" t="0" r="r" b="b"/>
                <a:pathLst>
                  <a:path w="18" h="206">
                    <a:moveTo>
                      <a:pt x="6" y="0"/>
                    </a:moveTo>
                    <a:cubicBezTo>
                      <a:pt x="2" y="23"/>
                      <a:pt x="0" y="49"/>
                      <a:pt x="0" y="78"/>
                    </a:cubicBezTo>
                    <a:cubicBezTo>
                      <a:pt x="0" y="133"/>
                      <a:pt x="7" y="181"/>
                      <a:pt x="18" y="206"/>
                    </a:cubicBezTo>
                  </a:path>
                </a:pathLst>
              </a:custGeom>
              <a:noFill/>
              <a:ln w="19050" cap="rnd">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1" name="Freeform 215"/>
              <p:cNvSpPr>
                <a:spLocks/>
              </p:cNvSpPr>
              <p:nvPr/>
            </p:nvSpPr>
            <p:spPr bwMode="auto">
              <a:xfrm>
                <a:off x="11114525" y="4132607"/>
                <a:ext cx="882485" cy="115107"/>
              </a:xfrm>
              <a:custGeom>
                <a:avLst/>
                <a:gdLst>
                  <a:gd name="T0" fmla="*/ 201 w 201"/>
                  <a:gd name="T1" fmla="*/ 25 h 26"/>
                  <a:gd name="T2" fmla="*/ 101 w 201"/>
                  <a:gd name="T3" fmla="*/ 0 h 26"/>
                  <a:gd name="T4" fmla="*/ 0 w 201"/>
                  <a:gd name="T5" fmla="*/ 26 h 26"/>
                </a:gdLst>
                <a:ahLst/>
                <a:cxnLst>
                  <a:cxn ang="0">
                    <a:pos x="T0" y="T1"/>
                  </a:cxn>
                  <a:cxn ang="0">
                    <a:pos x="T2" y="T3"/>
                  </a:cxn>
                  <a:cxn ang="0">
                    <a:pos x="T4" y="T5"/>
                  </a:cxn>
                </a:cxnLst>
                <a:rect l="0" t="0" r="r" b="b"/>
                <a:pathLst>
                  <a:path w="201" h="26">
                    <a:moveTo>
                      <a:pt x="201" y="25"/>
                    </a:moveTo>
                    <a:cubicBezTo>
                      <a:pt x="176" y="10"/>
                      <a:pt x="141" y="0"/>
                      <a:pt x="101" y="0"/>
                    </a:cubicBezTo>
                    <a:cubicBezTo>
                      <a:pt x="61" y="0"/>
                      <a:pt x="25" y="10"/>
                      <a:pt x="0" y="26"/>
                    </a:cubicBezTo>
                  </a:path>
                </a:pathLst>
              </a:custGeom>
              <a:noFill/>
              <a:ln w="19050" cap="rnd">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2" name="Freeform 216"/>
              <p:cNvSpPr>
                <a:spLocks/>
              </p:cNvSpPr>
              <p:nvPr/>
            </p:nvSpPr>
            <p:spPr bwMode="auto">
              <a:xfrm>
                <a:off x="11110098" y="3472956"/>
                <a:ext cx="351223" cy="110680"/>
              </a:xfrm>
              <a:custGeom>
                <a:avLst/>
                <a:gdLst>
                  <a:gd name="T0" fmla="*/ 0 w 80"/>
                  <a:gd name="T1" fmla="*/ 0 h 25"/>
                  <a:gd name="T2" fmla="*/ 80 w 80"/>
                  <a:gd name="T3" fmla="*/ 25 h 25"/>
                </a:gdLst>
                <a:ahLst/>
                <a:cxnLst>
                  <a:cxn ang="0">
                    <a:pos x="T0" y="T1"/>
                  </a:cxn>
                  <a:cxn ang="0">
                    <a:pos x="T2" y="T3"/>
                  </a:cxn>
                </a:cxnLst>
                <a:rect l="0" t="0" r="r" b="b"/>
                <a:pathLst>
                  <a:path w="80" h="25">
                    <a:moveTo>
                      <a:pt x="0" y="0"/>
                    </a:moveTo>
                    <a:cubicBezTo>
                      <a:pt x="20" y="13"/>
                      <a:pt x="48" y="22"/>
                      <a:pt x="80" y="25"/>
                    </a:cubicBezTo>
                  </a:path>
                </a:pathLst>
              </a:custGeom>
              <a:noFill/>
              <a:ln w="19050" cap="rnd">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3" name="Line 33"/>
              <p:cNvSpPr>
                <a:spLocks noChangeShapeType="1"/>
              </p:cNvSpPr>
              <p:nvPr/>
            </p:nvSpPr>
            <p:spPr bwMode="auto">
              <a:xfrm>
                <a:off x="10968428" y="3865500"/>
                <a:ext cx="1174679" cy="0"/>
              </a:xfrm>
              <a:prstGeom prst="line">
                <a:avLst/>
              </a:prstGeom>
              <a:noFill/>
              <a:ln w="19050" cap="rnd">
                <a:solidFill>
                  <a:schemeClr val="accent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4" name="Freeform 222"/>
              <p:cNvSpPr>
                <a:spLocks/>
              </p:cNvSpPr>
              <p:nvPr/>
            </p:nvSpPr>
            <p:spPr bwMode="auto">
              <a:xfrm>
                <a:off x="10933011" y="3253073"/>
                <a:ext cx="1249942" cy="1236660"/>
              </a:xfrm>
              <a:custGeom>
                <a:avLst/>
                <a:gdLst>
                  <a:gd name="T0" fmla="*/ 238 w 284"/>
                  <a:gd name="T1" fmla="*/ 34 h 281"/>
                  <a:gd name="T2" fmla="*/ 284 w 284"/>
                  <a:gd name="T3" fmla="*/ 139 h 281"/>
                  <a:gd name="T4" fmla="*/ 142 w 284"/>
                  <a:gd name="T5" fmla="*/ 281 h 281"/>
                  <a:gd name="T6" fmla="*/ 0 w 284"/>
                  <a:gd name="T7" fmla="*/ 139 h 281"/>
                  <a:gd name="T8" fmla="*/ 113 w 284"/>
                  <a:gd name="T9" fmla="*/ 0 h 281"/>
                </a:gdLst>
                <a:ahLst/>
                <a:cxnLst>
                  <a:cxn ang="0">
                    <a:pos x="T0" y="T1"/>
                  </a:cxn>
                  <a:cxn ang="0">
                    <a:pos x="T2" y="T3"/>
                  </a:cxn>
                  <a:cxn ang="0">
                    <a:pos x="T4" y="T5"/>
                  </a:cxn>
                  <a:cxn ang="0">
                    <a:pos x="T6" y="T7"/>
                  </a:cxn>
                  <a:cxn ang="0">
                    <a:pos x="T8" y="T9"/>
                  </a:cxn>
                </a:cxnLst>
                <a:rect l="0" t="0" r="r" b="b"/>
                <a:pathLst>
                  <a:path w="284" h="281">
                    <a:moveTo>
                      <a:pt x="238" y="34"/>
                    </a:moveTo>
                    <a:cubicBezTo>
                      <a:pt x="266" y="60"/>
                      <a:pt x="284" y="98"/>
                      <a:pt x="284" y="139"/>
                    </a:cubicBezTo>
                    <a:cubicBezTo>
                      <a:pt x="284" y="218"/>
                      <a:pt x="220" y="281"/>
                      <a:pt x="142" y="281"/>
                    </a:cubicBezTo>
                    <a:cubicBezTo>
                      <a:pt x="63" y="281"/>
                      <a:pt x="0" y="218"/>
                      <a:pt x="0" y="139"/>
                    </a:cubicBezTo>
                    <a:cubicBezTo>
                      <a:pt x="0" y="71"/>
                      <a:pt x="48" y="13"/>
                      <a:pt x="113" y="0"/>
                    </a:cubicBezTo>
                  </a:path>
                </a:pathLst>
              </a:custGeom>
              <a:noFill/>
              <a:ln w="19050" cap="rnd">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5" name="Freeform 223"/>
              <p:cNvSpPr>
                <a:spLocks noEditPoints="1"/>
              </p:cNvSpPr>
              <p:nvPr/>
            </p:nvSpPr>
            <p:spPr bwMode="auto">
              <a:xfrm>
                <a:off x="11443613" y="3121733"/>
                <a:ext cx="484039" cy="717204"/>
              </a:xfrm>
              <a:custGeom>
                <a:avLst/>
                <a:gdLst>
                  <a:gd name="T0" fmla="*/ 55 w 110"/>
                  <a:gd name="T1" fmla="*/ 0 h 163"/>
                  <a:gd name="T2" fmla="*/ 0 w 110"/>
                  <a:gd name="T3" fmla="*/ 55 h 163"/>
                  <a:gd name="T4" fmla="*/ 24 w 110"/>
                  <a:gd name="T5" fmla="*/ 116 h 163"/>
                  <a:gd name="T6" fmla="*/ 47 w 110"/>
                  <a:gd name="T7" fmla="*/ 153 h 163"/>
                  <a:gd name="T8" fmla="*/ 52 w 110"/>
                  <a:gd name="T9" fmla="*/ 160 h 163"/>
                  <a:gd name="T10" fmla="*/ 59 w 110"/>
                  <a:gd name="T11" fmla="*/ 160 h 163"/>
                  <a:gd name="T12" fmla="*/ 64 w 110"/>
                  <a:gd name="T13" fmla="*/ 153 h 163"/>
                  <a:gd name="T14" fmla="*/ 86 w 110"/>
                  <a:gd name="T15" fmla="*/ 115 h 163"/>
                  <a:gd name="T16" fmla="*/ 110 w 110"/>
                  <a:gd name="T17" fmla="*/ 54 h 163"/>
                  <a:gd name="T18" fmla="*/ 55 w 110"/>
                  <a:gd name="T19" fmla="*/ 0 h 163"/>
                  <a:gd name="T20" fmla="*/ 55 w 110"/>
                  <a:gd name="T21" fmla="*/ 83 h 163"/>
                  <a:gd name="T22" fmla="*/ 55 w 110"/>
                  <a:gd name="T23" fmla="*/ 8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0" h="163">
                    <a:moveTo>
                      <a:pt x="55" y="0"/>
                    </a:moveTo>
                    <a:cubicBezTo>
                      <a:pt x="24" y="0"/>
                      <a:pt x="0" y="25"/>
                      <a:pt x="0" y="55"/>
                    </a:cubicBezTo>
                    <a:cubicBezTo>
                      <a:pt x="0" y="67"/>
                      <a:pt x="8" y="87"/>
                      <a:pt x="24" y="116"/>
                    </a:cubicBezTo>
                    <a:cubicBezTo>
                      <a:pt x="36" y="136"/>
                      <a:pt x="47" y="153"/>
                      <a:pt x="47" y="153"/>
                    </a:cubicBezTo>
                    <a:cubicBezTo>
                      <a:pt x="52" y="160"/>
                      <a:pt x="52" y="160"/>
                      <a:pt x="52" y="160"/>
                    </a:cubicBezTo>
                    <a:cubicBezTo>
                      <a:pt x="54" y="163"/>
                      <a:pt x="58" y="163"/>
                      <a:pt x="59" y="160"/>
                    </a:cubicBezTo>
                    <a:cubicBezTo>
                      <a:pt x="64" y="153"/>
                      <a:pt x="64" y="153"/>
                      <a:pt x="64" y="153"/>
                    </a:cubicBezTo>
                    <a:cubicBezTo>
                      <a:pt x="64" y="153"/>
                      <a:pt x="75" y="136"/>
                      <a:pt x="86" y="115"/>
                    </a:cubicBezTo>
                    <a:cubicBezTo>
                      <a:pt x="102" y="87"/>
                      <a:pt x="110" y="67"/>
                      <a:pt x="110" y="54"/>
                    </a:cubicBezTo>
                    <a:cubicBezTo>
                      <a:pt x="110" y="24"/>
                      <a:pt x="85" y="0"/>
                      <a:pt x="55" y="0"/>
                    </a:cubicBezTo>
                    <a:close/>
                    <a:moveTo>
                      <a:pt x="55" y="83"/>
                    </a:moveTo>
                    <a:cubicBezTo>
                      <a:pt x="55" y="83"/>
                      <a:pt x="55" y="83"/>
                      <a:pt x="55" y="83"/>
                    </a:cubicBezTo>
                  </a:path>
                </a:pathLst>
              </a:custGeom>
              <a:noFill/>
              <a:ln w="19050" cap="flat">
                <a:solidFill>
                  <a:schemeClr val="accent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6" name="Freeform 224"/>
              <p:cNvSpPr>
                <a:spLocks/>
              </p:cNvSpPr>
              <p:nvPr/>
            </p:nvSpPr>
            <p:spPr bwMode="auto">
              <a:xfrm>
                <a:off x="11557243" y="3235364"/>
                <a:ext cx="250874" cy="250874"/>
              </a:xfrm>
              <a:custGeom>
                <a:avLst/>
                <a:gdLst>
                  <a:gd name="T0" fmla="*/ 57 w 57"/>
                  <a:gd name="T1" fmla="*/ 28 h 57"/>
                  <a:gd name="T2" fmla="*/ 29 w 57"/>
                  <a:gd name="T3" fmla="*/ 0 h 57"/>
                  <a:gd name="T4" fmla="*/ 0 w 57"/>
                  <a:gd name="T5" fmla="*/ 29 h 57"/>
                  <a:gd name="T6" fmla="*/ 29 w 57"/>
                  <a:gd name="T7" fmla="*/ 57 h 57"/>
                  <a:gd name="T8" fmla="*/ 57 w 57"/>
                  <a:gd name="T9" fmla="*/ 28 h 57"/>
                </a:gdLst>
                <a:ahLst/>
                <a:cxnLst>
                  <a:cxn ang="0">
                    <a:pos x="T0" y="T1"/>
                  </a:cxn>
                  <a:cxn ang="0">
                    <a:pos x="T2" y="T3"/>
                  </a:cxn>
                  <a:cxn ang="0">
                    <a:pos x="T4" y="T5"/>
                  </a:cxn>
                  <a:cxn ang="0">
                    <a:pos x="T6" y="T7"/>
                  </a:cxn>
                  <a:cxn ang="0">
                    <a:pos x="T8" y="T9"/>
                  </a:cxn>
                </a:cxnLst>
                <a:rect l="0" t="0" r="r" b="b"/>
                <a:pathLst>
                  <a:path w="57" h="57">
                    <a:moveTo>
                      <a:pt x="57" y="28"/>
                    </a:moveTo>
                    <a:cubicBezTo>
                      <a:pt x="57" y="13"/>
                      <a:pt x="44" y="0"/>
                      <a:pt x="29" y="0"/>
                    </a:cubicBezTo>
                    <a:cubicBezTo>
                      <a:pt x="13" y="0"/>
                      <a:pt x="0" y="13"/>
                      <a:pt x="0" y="29"/>
                    </a:cubicBezTo>
                    <a:cubicBezTo>
                      <a:pt x="1" y="44"/>
                      <a:pt x="13" y="57"/>
                      <a:pt x="29" y="57"/>
                    </a:cubicBezTo>
                    <a:cubicBezTo>
                      <a:pt x="45" y="57"/>
                      <a:pt x="57" y="44"/>
                      <a:pt x="57" y="28"/>
                    </a:cubicBezTo>
                    <a:close/>
                  </a:path>
                </a:pathLst>
              </a:custGeom>
              <a:noFill/>
              <a:ln w="19050" cap="flat">
                <a:solidFill>
                  <a:schemeClr val="accent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 name="קבוצה 8"/>
          <p:cNvGrpSpPr/>
          <p:nvPr/>
        </p:nvGrpSpPr>
        <p:grpSpPr>
          <a:xfrm>
            <a:off x="-15788" y="3141152"/>
            <a:ext cx="11513762" cy="792668"/>
            <a:chOff x="-15788" y="3141152"/>
            <a:chExt cx="11513762" cy="792668"/>
          </a:xfrm>
        </p:grpSpPr>
        <p:sp>
          <p:nvSpPr>
            <p:cNvPr id="106" name="מלבן 105"/>
            <p:cNvSpPr/>
            <p:nvPr/>
          </p:nvSpPr>
          <p:spPr>
            <a:xfrm>
              <a:off x="1018939" y="3141152"/>
              <a:ext cx="10479035" cy="7926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sz="1600" dirty="0"/>
                <a:t>We constructed pumping stations for water at all levels , from project management , design, engineering , installation, commissioning and maintenance </a:t>
              </a:r>
            </a:p>
          </p:txBody>
        </p:sp>
        <p:sp>
          <p:nvSpPr>
            <p:cNvPr id="112" name="מלבן 111"/>
            <p:cNvSpPr/>
            <p:nvPr/>
          </p:nvSpPr>
          <p:spPr>
            <a:xfrm>
              <a:off x="-15788" y="3141152"/>
              <a:ext cx="235796" cy="7926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a:p>
          </p:txBody>
        </p:sp>
        <p:sp>
          <p:nvSpPr>
            <p:cNvPr id="118" name="מלבן 117"/>
            <p:cNvSpPr/>
            <p:nvPr/>
          </p:nvSpPr>
          <p:spPr>
            <a:xfrm>
              <a:off x="224537" y="3141152"/>
              <a:ext cx="793682" cy="792668"/>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a:p>
          </p:txBody>
        </p:sp>
        <p:grpSp>
          <p:nvGrpSpPr>
            <p:cNvPr id="137" name="קבוצה 136"/>
            <p:cNvGrpSpPr/>
            <p:nvPr/>
          </p:nvGrpSpPr>
          <p:grpSpPr>
            <a:xfrm>
              <a:off x="272062" y="3345467"/>
              <a:ext cx="534648" cy="500034"/>
              <a:chOff x="181852" y="4646662"/>
              <a:chExt cx="588113" cy="550037"/>
            </a:xfrm>
          </p:grpSpPr>
          <p:grpSp>
            <p:nvGrpSpPr>
              <p:cNvPr id="138" name="קבוצה 137"/>
              <p:cNvGrpSpPr/>
              <p:nvPr/>
            </p:nvGrpSpPr>
            <p:grpSpPr>
              <a:xfrm>
                <a:off x="327547" y="4646662"/>
                <a:ext cx="442418" cy="442418"/>
                <a:chOff x="-812919" y="2164807"/>
                <a:chExt cx="783772" cy="783772"/>
              </a:xfrm>
              <a:solidFill>
                <a:schemeClr val="bg1"/>
              </a:solidFill>
            </p:grpSpPr>
            <p:sp>
              <p:nvSpPr>
                <p:cNvPr id="147" name="קשת מלאה 146"/>
                <p:cNvSpPr/>
                <p:nvPr/>
              </p:nvSpPr>
              <p:spPr>
                <a:xfrm>
                  <a:off x="-812919" y="2164807"/>
                  <a:ext cx="783772" cy="783772"/>
                </a:xfrm>
                <a:prstGeom prst="blockArc">
                  <a:avLst>
                    <a:gd name="adj1" fmla="val 16119005"/>
                    <a:gd name="adj2" fmla="val 0"/>
                    <a:gd name="adj3" fmla="val 25000"/>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a:solidFill>
                      <a:schemeClr val="tx1"/>
                    </a:solidFill>
                  </a:endParaRPr>
                </a:p>
              </p:txBody>
            </p:sp>
            <p:sp>
              <p:nvSpPr>
                <p:cNvPr id="148" name="מלבן 147"/>
                <p:cNvSpPr/>
                <p:nvPr/>
              </p:nvSpPr>
              <p:spPr>
                <a:xfrm>
                  <a:off x="-201945" y="2556903"/>
                  <a:ext cx="144000" cy="290325"/>
                </a:xfrm>
                <a:prstGeom prst="rect">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a:p>
              </p:txBody>
            </p:sp>
            <p:sp>
              <p:nvSpPr>
                <p:cNvPr id="149" name="מלבן 148"/>
                <p:cNvSpPr/>
                <p:nvPr/>
              </p:nvSpPr>
              <p:spPr>
                <a:xfrm rot="5400000">
                  <a:off x="-633518" y="2129728"/>
                  <a:ext cx="144000" cy="263862"/>
                </a:xfrm>
                <a:prstGeom prst="rect">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a:p>
              </p:txBody>
            </p:sp>
          </p:grpSp>
          <p:grpSp>
            <p:nvGrpSpPr>
              <p:cNvPr id="139" name="קבוצה 138"/>
              <p:cNvGrpSpPr/>
              <p:nvPr/>
            </p:nvGrpSpPr>
            <p:grpSpPr>
              <a:xfrm>
                <a:off x="253307" y="4710009"/>
                <a:ext cx="442418" cy="442418"/>
                <a:chOff x="-812919" y="2164807"/>
                <a:chExt cx="783772" cy="783772"/>
              </a:xfrm>
              <a:solidFill>
                <a:schemeClr val="bg1"/>
              </a:solidFill>
            </p:grpSpPr>
            <p:sp>
              <p:nvSpPr>
                <p:cNvPr id="144" name="קשת מלאה 143"/>
                <p:cNvSpPr/>
                <p:nvPr/>
              </p:nvSpPr>
              <p:spPr>
                <a:xfrm>
                  <a:off x="-812919" y="2164807"/>
                  <a:ext cx="783772" cy="783772"/>
                </a:xfrm>
                <a:prstGeom prst="blockArc">
                  <a:avLst>
                    <a:gd name="adj1" fmla="val 16119005"/>
                    <a:gd name="adj2" fmla="val 0"/>
                    <a:gd name="adj3" fmla="val 25000"/>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a:solidFill>
                      <a:schemeClr val="tx1"/>
                    </a:solidFill>
                  </a:endParaRPr>
                </a:p>
              </p:txBody>
            </p:sp>
            <p:sp>
              <p:nvSpPr>
                <p:cNvPr id="145" name="מלבן 144"/>
                <p:cNvSpPr/>
                <p:nvPr/>
              </p:nvSpPr>
              <p:spPr>
                <a:xfrm>
                  <a:off x="-201945" y="2556903"/>
                  <a:ext cx="144000" cy="290325"/>
                </a:xfrm>
                <a:prstGeom prst="rect">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a:p>
              </p:txBody>
            </p:sp>
            <p:sp>
              <p:nvSpPr>
                <p:cNvPr id="146" name="מלבן 145"/>
                <p:cNvSpPr/>
                <p:nvPr/>
              </p:nvSpPr>
              <p:spPr>
                <a:xfrm rot="5400000">
                  <a:off x="-633518" y="2129728"/>
                  <a:ext cx="144000" cy="263862"/>
                </a:xfrm>
                <a:prstGeom prst="rect">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a:p>
              </p:txBody>
            </p:sp>
          </p:grpSp>
          <p:grpSp>
            <p:nvGrpSpPr>
              <p:cNvPr id="140" name="קבוצה 139"/>
              <p:cNvGrpSpPr/>
              <p:nvPr/>
            </p:nvGrpSpPr>
            <p:grpSpPr>
              <a:xfrm>
                <a:off x="181852" y="4754281"/>
                <a:ext cx="442418" cy="442418"/>
                <a:chOff x="-812919" y="2164807"/>
                <a:chExt cx="783772" cy="783772"/>
              </a:xfrm>
              <a:solidFill>
                <a:schemeClr val="bg1"/>
              </a:solidFill>
            </p:grpSpPr>
            <p:sp>
              <p:nvSpPr>
                <p:cNvPr id="141" name="קשת מלאה 140"/>
                <p:cNvSpPr/>
                <p:nvPr/>
              </p:nvSpPr>
              <p:spPr>
                <a:xfrm>
                  <a:off x="-812919" y="2164807"/>
                  <a:ext cx="783772" cy="783772"/>
                </a:xfrm>
                <a:prstGeom prst="blockArc">
                  <a:avLst>
                    <a:gd name="adj1" fmla="val 16119005"/>
                    <a:gd name="adj2" fmla="val 0"/>
                    <a:gd name="adj3" fmla="val 25000"/>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a:solidFill>
                      <a:schemeClr val="tx1"/>
                    </a:solidFill>
                  </a:endParaRPr>
                </a:p>
              </p:txBody>
            </p:sp>
            <p:sp>
              <p:nvSpPr>
                <p:cNvPr id="142" name="מלבן 141"/>
                <p:cNvSpPr/>
                <p:nvPr/>
              </p:nvSpPr>
              <p:spPr>
                <a:xfrm>
                  <a:off x="-201945" y="2556903"/>
                  <a:ext cx="144000" cy="290325"/>
                </a:xfrm>
                <a:prstGeom prst="rect">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a:p>
              </p:txBody>
            </p:sp>
            <p:sp>
              <p:nvSpPr>
                <p:cNvPr id="143" name="מלבן 142"/>
                <p:cNvSpPr/>
                <p:nvPr/>
              </p:nvSpPr>
              <p:spPr>
                <a:xfrm rot="5400000">
                  <a:off x="-633518" y="2129728"/>
                  <a:ext cx="144000" cy="263862"/>
                </a:xfrm>
                <a:prstGeom prst="rect">
                  <a:avLst/>
                </a:prstGeom>
                <a:grp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a:p>
              </p:txBody>
            </p:sp>
          </p:grpSp>
        </p:grpSp>
      </p:grpSp>
      <p:grpSp>
        <p:nvGrpSpPr>
          <p:cNvPr id="10" name="קבוצה 9"/>
          <p:cNvGrpSpPr/>
          <p:nvPr/>
        </p:nvGrpSpPr>
        <p:grpSpPr>
          <a:xfrm>
            <a:off x="-15788" y="4088486"/>
            <a:ext cx="11513762" cy="792668"/>
            <a:chOff x="-15788" y="4088486"/>
            <a:chExt cx="11513762" cy="792668"/>
          </a:xfrm>
        </p:grpSpPr>
        <p:sp>
          <p:nvSpPr>
            <p:cNvPr id="107" name="מלבן 106"/>
            <p:cNvSpPr/>
            <p:nvPr/>
          </p:nvSpPr>
          <p:spPr>
            <a:xfrm>
              <a:off x="1018939" y="4088486"/>
              <a:ext cx="10479035" cy="7926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sz="1600" dirty="0"/>
                <a:t>We constructed reservoirs and storage tanks of all sizes – both fresh water gathered in winter to be used in summer and treated effluents to be used for irrigation and landscape</a:t>
              </a:r>
            </a:p>
          </p:txBody>
        </p:sp>
        <p:sp>
          <p:nvSpPr>
            <p:cNvPr id="113" name="מלבן 112"/>
            <p:cNvSpPr/>
            <p:nvPr/>
          </p:nvSpPr>
          <p:spPr>
            <a:xfrm>
              <a:off x="-15788" y="4088486"/>
              <a:ext cx="235796" cy="7926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a:p>
          </p:txBody>
        </p:sp>
        <p:sp>
          <p:nvSpPr>
            <p:cNvPr id="119" name="מלבן 118"/>
            <p:cNvSpPr/>
            <p:nvPr/>
          </p:nvSpPr>
          <p:spPr>
            <a:xfrm>
              <a:off x="224537" y="4088486"/>
              <a:ext cx="793682" cy="792668"/>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a:p>
          </p:txBody>
        </p:sp>
        <p:grpSp>
          <p:nvGrpSpPr>
            <p:cNvPr id="150" name="קבוצה 149"/>
            <p:cNvGrpSpPr/>
            <p:nvPr/>
          </p:nvGrpSpPr>
          <p:grpSpPr>
            <a:xfrm>
              <a:off x="428978" y="4319894"/>
              <a:ext cx="393864" cy="366142"/>
              <a:chOff x="315053" y="2977646"/>
              <a:chExt cx="476575" cy="443032"/>
            </a:xfrm>
          </p:grpSpPr>
          <p:sp>
            <p:nvSpPr>
              <p:cNvPr id="151" name="תרשים זרימה: אחסון בגישה ישירה 150"/>
              <p:cNvSpPr/>
              <p:nvPr/>
            </p:nvSpPr>
            <p:spPr>
              <a:xfrm rot="16200000">
                <a:off x="331825" y="2960874"/>
                <a:ext cx="443032" cy="476575"/>
              </a:xfrm>
              <a:prstGeom prst="flowChartMagneticDrum">
                <a:avLst/>
              </a:prstGeom>
              <a:no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a:p>
            </p:txBody>
          </p:sp>
          <p:grpSp>
            <p:nvGrpSpPr>
              <p:cNvPr id="152" name="קבוצה 151"/>
              <p:cNvGrpSpPr/>
              <p:nvPr/>
            </p:nvGrpSpPr>
            <p:grpSpPr>
              <a:xfrm rot="19421979">
                <a:off x="414613" y="3104518"/>
                <a:ext cx="282640" cy="276934"/>
                <a:chOff x="-1690151" y="2542340"/>
                <a:chExt cx="1073322" cy="1051648"/>
              </a:xfrm>
            </p:grpSpPr>
            <p:cxnSp>
              <p:nvCxnSpPr>
                <p:cNvPr id="153" name="מחבר מעוקל 152"/>
                <p:cNvCxnSpPr/>
                <p:nvPr/>
              </p:nvCxnSpPr>
              <p:spPr>
                <a:xfrm rot="16200000" flipH="1">
                  <a:off x="-1650576" y="2762864"/>
                  <a:ext cx="791549" cy="870699"/>
                </a:xfrm>
                <a:prstGeom prst="curvedConnector3">
                  <a:avLst>
                    <a:gd name="adj1" fmla="val 54437"/>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4" name="מחבר מעוקל 153"/>
                <p:cNvCxnSpPr/>
                <p:nvPr/>
              </p:nvCxnSpPr>
              <p:spPr>
                <a:xfrm rot="16200000" flipH="1">
                  <a:off x="-1447952" y="2502758"/>
                  <a:ext cx="791541" cy="870705"/>
                </a:xfrm>
                <a:prstGeom prst="curvedConnector3">
                  <a:avLst>
                    <a:gd name="adj1" fmla="val 54437"/>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grpSp>
        </p:grpSp>
      </p:grpSp>
      <p:grpSp>
        <p:nvGrpSpPr>
          <p:cNvPr id="15" name="קבוצה 14"/>
          <p:cNvGrpSpPr/>
          <p:nvPr/>
        </p:nvGrpSpPr>
        <p:grpSpPr>
          <a:xfrm>
            <a:off x="-15788" y="5027562"/>
            <a:ext cx="11513762" cy="792668"/>
            <a:chOff x="-15788" y="5027562"/>
            <a:chExt cx="11513762" cy="792668"/>
          </a:xfrm>
        </p:grpSpPr>
        <p:sp>
          <p:nvSpPr>
            <p:cNvPr id="108" name="מלבן 107"/>
            <p:cNvSpPr/>
            <p:nvPr/>
          </p:nvSpPr>
          <p:spPr>
            <a:xfrm>
              <a:off x="1018939" y="5027562"/>
              <a:ext cx="10479035" cy="7926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sz="1600" b="1" dirty="0"/>
                <a:t>SHTANG</a:t>
              </a:r>
              <a:r>
                <a:rPr lang="en-US" sz="1600" dirty="0"/>
                <a:t>  possesses extensive experience in designing , implementing and maintaining smart and highly efficient landscape and irrigation systems. We will enhance any project’s  profitability in a sustainable and ecological manner. </a:t>
              </a:r>
            </a:p>
          </p:txBody>
        </p:sp>
        <p:sp>
          <p:nvSpPr>
            <p:cNvPr id="114" name="מלבן 113"/>
            <p:cNvSpPr/>
            <p:nvPr/>
          </p:nvSpPr>
          <p:spPr>
            <a:xfrm>
              <a:off x="-15788" y="5027562"/>
              <a:ext cx="235796" cy="7926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a:p>
          </p:txBody>
        </p:sp>
        <p:sp>
          <p:nvSpPr>
            <p:cNvPr id="120" name="מלבן 119"/>
            <p:cNvSpPr/>
            <p:nvPr/>
          </p:nvSpPr>
          <p:spPr>
            <a:xfrm>
              <a:off x="224537" y="5027562"/>
              <a:ext cx="793682" cy="792668"/>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a:p>
          </p:txBody>
        </p:sp>
        <p:grpSp>
          <p:nvGrpSpPr>
            <p:cNvPr id="155" name="Group 2567"/>
            <p:cNvGrpSpPr>
              <a:grpSpLocks noChangeAspect="1"/>
            </p:cNvGrpSpPr>
            <p:nvPr/>
          </p:nvGrpSpPr>
          <p:grpSpPr>
            <a:xfrm>
              <a:off x="393945" y="5218118"/>
              <a:ext cx="408983" cy="435886"/>
              <a:chOff x="10156826" y="4137026"/>
              <a:chExt cx="1503363" cy="1577975"/>
            </a:xfrm>
          </p:grpSpPr>
          <p:sp>
            <p:nvSpPr>
              <p:cNvPr id="156" name="Oval 398"/>
              <p:cNvSpPr>
                <a:spLocks noChangeArrowheads="1"/>
              </p:cNvSpPr>
              <p:nvPr/>
            </p:nvSpPr>
            <p:spPr bwMode="auto">
              <a:xfrm>
                <a:off x="10156826" y="4843463"/>
                <a:ext cx="871538" cy="871538"/>
              </a:xfrm>
              <a:prstGeom prst="ellipse">
                <a:avLst/>
              </a:prstGeom>
              <a:noFill/>
              <a:ln w="19050" cap="flat">
                <a:solidFill>
                  <a:schemeClr val="accent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7" name="Line 399"/>
              <p:cNvSpPr>
                <a:spLocks noChangeShapeType="1"/>
              </p:cNvSpPr>
              <p:nvPr/>
            </p:nvSpPr>
            <p:spPr bwMode="auto">
              <a:xfrm flipH="1">
                <a:off x="11050588" y="5037138"/>
                <a:ext cx="166688" cy="88900"/>
              </a:xfrm>
              <a:prstGeom prst="line">
                <a:avLst/>
              </a:prstGeom>
              <a:noFill/>
              <a:ln w="19050" cap="rnd">
                <a:solidFill>
                  <a:schemeClr val="accent5"/>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8" name="Line 400"/>
              <p:cNvSpPr>
                <a:spLocks noChangeShapeType="1"/>
              </p:cNvSpPr>
              <p:nvPr/>
            </p:nvSpPr>
            <p:spPr bwMode="auto">
              <a:xfrm flipV="1">
                <a:off x="10966451" y="4892676"/>
                <a:ext cx="173038" cy="95250"/>
              </a:xfrm>
              <a:prstGeom prst="line">
                <a:avLst/>
              </a:prstGeom>
              <a:noFill/>
              <a:ln w="19050" cap="rnd">
                <a:solidFill>
                  <a:schemeClr val="accent5"/>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9" name="Freeform 401"/>
              <p:cNvSpPr>
                <a:spLocks/>
              </p:cNvSpPr>
              <p:nvPr/>
            </p:nvSpPr>
            <p:spPr bwMode="auto">
              <a:xfrm>
                <a:off x="11039476" y="4543426"/>
                <a:ext cx="620713" cy="622300"/>
              </a:xfrm>
              <a:custGeom>
                <a:avLst/>
                <a:gdLst>
                  <a:gd name="T0" fmla="*/ 1 w 112"/>
                  <a:gd name="T1" fmla="*/ 64 h 112"/>
                  <a:gd name="T2" fmla="*/ 0 w 112"/>
                  <a:gd name="T3" fmla="*/ 56 h 112"/>
                  <a:gd name="T4" fmla="*/ 56 w 112"/>
                  <a:gd name="T5" fmla="*/ 0 h 112"/>
                  <a:gd name="T6" fmla="*/ 112 w 112"/>
                  <a:gd name="T7" fmla="*/ 56 h 112"/>
                  <a:gd name="T8" fmla="*/ 56 w 112"/>
                  <a:gd name="T9" fmla="*/ 112 h 112"/>
                  <a:gd name="T10" fmla="*/ 23 w 112"/>
                  <a:gd name="T11" fmla="*/ 101 h 112"/>
                </a:gdLst>
                <a:ahLst/>
                <a:cxnLst>
                  <a:cxn ang="0">
                    <a:pos x="T0" y="T1"/>
                  </a:cxn>
                  <a:cxn ang="0">
                    <a:pos x="T2" y="T3"/>
                  </a:cxn>
                  <a:cxn ang="0">
                    <a:pos x="T4" y="T5"/>
                  </a:cxn>
                  <a:cxn ang="0">
                    <a:pos x="T6" y="T7"/>
                  </a:cxn>
                  <a:cxn ang="0">
                    <a:pos x="T8" y="T9"/>
                  </a:cxn>
                  <a:cxn ang="0">
                    <a:pos x="T10" y="T11"/>
                  </a:cxn>
                </a:cxnLst>
                <a:rect l="0" t="0" r="r" b="b"/>
                <a:pathLst>
                  <a:path w="112" h="112">
                    <a:moveTo>
                      <a:pt x="1" y="64"/>
                    </a:moveTo>
                    <a:cubicBezTo>
                      <a:pt x="0" y="61"/>
                      <a:pt x="0" y="59"/>
                      <a:pt x="0" y="56"/>
                    </a:cubicBezTo>
                    <a:cubicBezTo>
                      <a:pt x="0" y="25"/>
                      <a:pt x="25" y="0"/>
                      <a:pt x="56" y="0"/>
                    </a:cubicBezTo>
                    <a:cubicBezTo>
                      <a:pt x="87" y="0"/>
                      <a:pt x="112" y="25"/>
                      <a:pt x="112" y="56"/>
                    </a:cubicBezTo>
                    <a:cubicBezTo>
                      <a:pt x="112" y="87"/>
                      <a:pt x="87" y="112"/>
                      <a:pt x="56" y="112"/>
                    </a:cubicBezTo>
                    <a:cubicBezTo>
                      <a:pt x="44" y="112"/>
                      <a:pt x="32" y="108"/>
                      <a:pt x="23" y="101"/>
                    </a:cubicBezTo>
                  </a:path>
                </a:pathLst>
              </a:custGeom>
              <a:noFill/>
              <a:ln w="19050" cap="rnd">
                <a:solidFill>
                  <a:schemeClr val="accent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0" name="Freeform 402"/>
              <p:cNvSpPr>
                <a:spLocks/>
              </p:cNvSpPr>
              <p:nvPr/>
            </p:nvSpPr>
            <p:spPr bwMode="auto">
              <a:xfrm>
                <a:off x="11150601" y="4837113"/>
                <a:ext cx="144463" cy="200025"/>
              </a:xfrm>
              <a:custGeom>
                <a:avLst/>
                <a:gdLst>
                  <a:gd name="T0" fmla="*/ 0 w 26"/>
                  <a:gd name="T1" fmla="*/ 0 h 36"/>
                  <a:gd name="T2" fmla="*/ 22 w 26"/>
                  <a:gd name="T3" fmla="*/ 36 h 36"/>
                </a:gdLst>
                <a:ahLst/>
                <a:cxnLst>
                  <a:cxn ang="0">
                    <a:pos x="T0" y="T1"/>
                  </a:cxn>
                  <a:cxn ang="0">
                    <a:pos x="T2" y="T3"/>
                  </a:cxn>
                </a:cxnLst>
                <a:rect l="0" t="0" r="r" b="b"/>
                <a:pathLst>
                  <a:path w="26" h="36">
                    <a:moveTo>
                      <a:pt x="0" y="0"/>
                    </a:moveTo>
                    <a:cubicBezTo>
                      <a:pt x="17" y="6"/>
                      <a:pt x="26" y="22"/>
                      <a:pt x="22" y="36"/>
                    </a:cubicBezTo>
                  </a:path>
                </a:pathLst>
              </a:custGeom>
              <a:noFill/>
              <a:ln w="19050" cap="rnd">
                <a:solidFill>
                  <a:schemeClr val="accent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1" name="Freeform 403"/>
              <p:cNvSpPr>
                <a:spLocks/>
              </p:cNvSpPr>
              <p:nvPr/>
            </p:nvSpPr>
            <p:spPr bwMode="auto">
              <a:xfrm>
                <a:off x="10828338" y="4387851"/>
                <a:ext cx="133350" cy="144463"/>
              </a:xfrm>
              <a:custGeom>
                <a:avLst/>
                <a:gdLst>
                  <a:gd name="T0" fmla="*/ 0 w 24"/>
                  <a:gd name="T1" fmla="*/ 26 h 26"/>
                  <a:gd name="T2" fmla="*/ 24 w 24"/>
                  <a:gd name="T3" fmla="*/ 1 h 26"/>
                </a:gdLst>
                <a:ahLst/>
                <a:cxnLst>
                  <a:cxn ang="0">
                    <a:pos x="T0" y="T1"/>
                  </a:cxn>
                  <a:cxn ang="0">
                    <a:pos x="T2" y="T3"/>
                  </a:cxn>
                </a:cxnLst>
                <a:rect l="0" t="0" r="r" b="b"/>
                <a:pathLst>
                  <a:path w="24" h="26">
                    <a:moveTo>
                      <a:pt x="0" y="26"/>
                    </a:moveTo>
                    <a:cubicBezTo>
                      <a:pt x="1" y="12"/>
                      <a:pt x="11" y="0"/>
                      <a:pt x="24" y="1"/>
                    </a:cubicBezTo>
                  </a:path>
                </a:pathLst>
              </a:custGeom>
              <a:noFill/>
              <a:ln w="19050" cap="rnd">
                <a:solidFill>
                  <a:schemeClr val="accent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2" name="Line 404"/>
              <p:cNvSpPr>
                <a:spLocks noChangeShapeType="1"/>
              </p:cNvSpPr>
              <p:nvPr/>
            </p:nvSpPr>
            <p:spPr bwMode="auto">
              <a:xfrm>
                <a:off x="10899776" y="4554538"/>
                <a:ext cx="144463" cy="115888"/>
              </a:xfrm>
              <a:prstGeom prst="line">
                <a:avLst/>
              </a:prstGeom>
              <a:noFill/>
              <a:ln w="19050" cap="rnd">
                <a:solidFill>
                  <a:schemeClr val="accent5"/>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3" name="Line 405"/>
              <p:cNvSpPr>
                <a:spLocks noChangeShapeType="1"/>
              </p:cNvSpPr>
              <p:nvPr/>
            </p:nvSpPr>
            <p:spPr bwMode="auto">
              <a:xfrm>
                <a:off x="10983913" y="4432301"/>
                <a:ext cx="166688" cy="144463"/>
              </a:xfrm>
              <a:prstGeom prst="line">
                <a:avLst/>
              </a:prstGeom>
              <a:noFill/>
              <a:ln w="19050" cap="rnd">
                <a:solidFill>
                  <a:schemeClr val="accent5"/>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4" name="Freeform 406"/>
              <p:cNvSpPr>
                <a:spLocks/>
              </p:cNvSpPr>
              <p:nvPr/>
            </p:nvSpPr>
            <p:spPr bwMode="auto">
              <a:xfrm>
                <a:off x="10567988" y="4137026"/>
                <a:ext cx="476250" cy="477838"/>
              </a:xfrm>
              <a:custGeom>
                <a:avLst/>
                <a:gdLst>
                  <a:gd name="T0" fmla="*/ 61 w 86"/>
                  <a:gd name="T1" fmla="*/ 83 h 86"/>
                  <a:gd name="T2" fmla="*/ 43 w 86"/>
                  <a:gd name="T3" fmla="*/ 86 h 86"/>
                  <a:gd name="T4" fmla="*/ 0 w 86"/>
                  <a:gd name="T5" fmla="*/ 43 h 86"/>
                  <a:gd name="T6" fmla="*/ 43 w 86"/>
                  <a:gd name="T7" fmla="*/ 0 h 86"/>
                  <a:gd name="T8" fmla="*/ 86 w 86"/>
                  <a:gd name="T9" fmla="*/ 43 h 86"/>
                  <a:gd name="T10" fmla="*/ 86 w 86"/>
                  <a:gd name="T11" fmla="*/ 50 h 86"/>
                </a:gdLst>
                <a:ahLst/>
                <a:cxnLst>
                  <a:cxn ang="0">
                    <a:pos x="T0" y="T1"/>
                  </a:cxn>
                  <a:cxn ang="0">
                    <a:pos x="T2" y="T3"/>
                  </a:cxn>
                  <a:cxn ang="0">
                    <a:pos x="T4" y="T5"/>
                  </a:cxn>
                  <a:cxn ang="0">
                    <a:pos x="T6" y="T7"/>
                  </a:cxn>
                  <a:cxn ang="0">
                    <a:pos x="T8" y="T9"/>
                  </a:cxn>
                  <a:cxn ang="0">
                    <a:pos x="T10" y="T11"/>
                  </a:cxn>
                </a:cxnLst>
                <a:rect l="0" t="0" r="r" b="b"/>
                <a:pathLst>
                  <a:path w="86" h="86">
                    <a:moveTo>
                      <a:pt x="61" y="83"/>
                    </a:moveTo>
                    <a:cubicBezTo>
                      <a:pt x="56" y="85"/>
                      <a:pt x="50" y="86"/>
                      <a:pt x="43" y="86"/>
                    </a:cubicBezTo>
                    <a:cubicBezTo>
                      <a:pt x="19" y="86"/>
                      <a:pt x="0" y="67"/>
                      <a:pt x="0" y="43"/>
                    </a:cubicBezTo>
                    <a:cubicBezTo>
                      <a:pt x="0" y="19"/>
                      <a:pt x="19" y="0"/>
                      <a:pt x="43" y="0"/>
                    </a:cubicBezTo>
                    <a:cubicBezTo>
                      <a:pt x="67" y="0"/>
                      <a:pt x="86" y="19"/>
                      <a:pt x="86" y="43"/>
                    </a:cubicBezTo>
                    <a:cubicBezTo>
                      <a:pt x="86" y="45"/>
                      <a:pt x="86" y="48"/>
                      <a:pt x="86" y="50"/>
                    </a:cubicBezTo>
                  </a:path>
                </a:pathLst>
              </a:custGeom>
              <a:noFill/>
              <a:ln w="19050" cap="rnd">
                <a:solidFill>
                  <a:schemeClr val="accent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201" name="קבוצה 200"/>
          <p:cNvGrpSpPr/>
          <p:nvPr/>
        </p:nvGrpSpPr>
        <p:grpSpPr>
          <a:xfrm>
            <a:off x="11432840" y="104738"/>
            <a:ext cx="632862" cy="632862"/>
            <a:chOff x="8329133" y="1191232"/>
            <a:chExt cx="791688" cy="791688"/>
          </a:xfrm>
          <a:effectLst/>
        </p:grpSpPr>
        <p:sp>
          <p:nvSpPr>
            <p:cNvPr id="202" name="מלבן 201">
              <a:hlinkClick r:id="rId3" action="ppaction://hlinksldjump"/>
            </p:cNvPr>
            <p:cNvSpPr/>
            <p:nvPr/>
          </p:nvSpPr>
          <p:spPr>
            <a:xfrm>
              <a:off x="8329133" y="1191232"/>
              <a:ext cx="791688" cy="7916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a:p>
          </p:txBody>
        </p:sp>
        <p:grpSp>
          <p:nvGrpSpPr>
            <p:cNvPr id="203" name="קבוצה 202"/>
            <p:cNvGrpSpPr/>
            <p:nvPr/>
          </p:nvGrpSpPr>
          <p:grpSpPr>
            <a:xfrm>
              <a:off x="8561465" y="1353273"/>
              <a:ext cx="327720" cy="460206"/>
              <a:chOff x="1400070" y="2115580"/>
              <a:chExt cx="297927" cy="418369"/>
            </a:xfrm>
            <a:solidFill>
              <a:schemeClr val="bg1"/>
            </a:solidFill>
          </p:grpSpPr>
          <p:sp>
            <p:nvSpPr>
              <p:cNvPr id="204" name="Freeform 358"/>
              <p:cNvSpPr>
                <a:spLocks noEditPoints="1"/>
              </p:cNvSpPr>
              <p:nvPr/>
            </p:nvSpPr>
            <p:spPr bwMode="auto">
              <a:xfrm flipV="1">
                <a:off x="1400070" y="2115580"/>
                <a:ext cx="297927" cy="418369"/>
              </a:xfrm>
              <a:custGeom>
                <a:avLst/>
                <a:gdLst>
                  <a:gd name="T0" fmla="*/ 546 w 1092"/>
                  <a:gd name="T1" fmla="*/ 0 h 1529"/>
                  <a:gd name="T2" fmla="*/ 0 w 1092"/>
                  <a:gd name="T3" fmla="*/ 546 h 1529"/>
                  <a:gd name="T4" fmla="*/ 114 w 1092"/>
                  <a:gd name="T5" fmla="*/ 889 h 1529"/>
                  <a:gd name="T6" fmla="*/ 523 w 1092"/>
                  <a:gd name="T7" fmla="*/ 1517 h 1529"/>
                  <a:gd name="T8" fmla="*/ 546 w 1092"/>
                  <a:gd name="T9" fmla="*/ 1529 h 1529"/>
                  <a:gd name="T10" fmla="*/ 569 w 1092"/>
                  <a:gd name="T11" fmla="*/ 1517 h 1529"/>
                  <a:gd name="T12" fmla="*/ 977 w 1092"/>
                  <a:gd name="T13" fmla="*/ 891 h 1529"/>
                  <a:gd name="T14" fmla="*/ 1092 w 1092"/>
                  <a:gd name="T15" fmla="*/ 546 h 1529"/>
                  <a:gd name="T16" fmla="*/ 546 w 1092"/>
                  <a:gd name="T17" fmla="*/ 0 h 1529"/>
                  <a:gd name="T18" fmla="*/ 932 w 1092"/>
                  <a:gd name="T19" fmla="*/ 861 h 1529"/>
                  <a:gd name="T20" fmla="*/ 546 w 1092"/>
                  <a:gd name="T21" fmla="*/ 1452 h 1529"/>
                  <a:gd name="T22" fmla="*/ 159 w 1092"/>
                  <a:gd name="T23" fmla="*/ 859 h 1529"/>
                  <a:gd name="T24" fmla="*/ 55 w 1092"/>
                  <a:gd name="T25" fmla="*/ 546 h 1529"/>
                  <a:gd name="T26" fmla="*/ 546 w 1092"/>
                  <a:gd name="T27" fmla="*/ 55 h 1529"/>
                  <a:gd name="T28" fmla="*/ 1038 w 1092"/>
                  <a:gd name="T29" fmla="*/ 546 h 1529"/>
                  <a:gd name="T30" fmla="*/ 932 w 1092"/>
                  <a:gd name="T31" fmla="*/ 861 h 1529"/>
                  <a:gd name="T32" fmla="*/ 932 w 1092"/>
                  <a:gd name="T33" fmla="*/ 861 h 1529"/>
                  <a:gd name="T34" fmla="*/ 932 w 1092"/>
                  <a:gd name="T35" fmla="*/ 861 h 1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2" h="1529">
                    <a:moveTo>
                      <a:pt x="546" y="0"/>
                    </a:moveTo>
                    <a:cubicBezTo>
                      <a:pt x="245" y="0"/>
                      <a:pt x="0" y="245"/>
                      <a:pt x="0" y="546"/>
                    </a:cubicBezTo>
                    <a:cubicBezTo>
                      <a:pt x="0" y="716"/>
                      <a:pt x="109" y="882"/>
                      <a:pt x="114" y="889"/>
                    </a:cubicBezTo>
                    <a:cubicBezTo>
                      <a:pt x="523" y="1517"/>
                      <a:pt x="523" y="1517"/>
                      <a:pt x="523" y="1517"/>
                    </a:cubicBezTo>
                    <a:cubicBezTo>
                      <a:pt x="528" y="1524"/>
                      <a:pt x="537" y="1529"/>
                      <a:pt x="546" y="1529"/>
                    </a:cubicBezTo>
                    <a:cubicBezTo>
                      <a:pt x="555" y="1529"/>
                      <a:pt x="564" y="1524"/>
                      <a:pt x="569" y="1517"/>
                    </a:cubicBezTo>
                    <a:cubicBezTo>
                      <a:pt x="977" y="891"/>
                      <a:pt x="977" y="891"/>
                      <a:pt x="977" y="891"/>
                    </a:cubicBezTo>
                    <a:cubicBezTo>
                      <a:pt x="982" y="884"/>
                      <a:pt x="1092" y="716"/>
                      <a:pt x="1092" y="546"/>
                    </a:cubicBezTo>
                    <a:cubicBezTo>
                      <a:pt x="1092" y="245"/>
                      <a:pt x="847" y="0"/>
                      <a:pt x="546" y="0"/>
                    </a:cubicBezTo>
                    <a:close/>
                    <a:moveTo>
                      <a:pt x="932" y="861"/>
                    </a:moveTo>
                    <a:cubicBezTo>
                      <a:pt x="546" y="1452"/>
                      <a:pt x="546" y="1452"/>
                      <a:pt x="546" y="1452"/>
                    </a:cubicBezTo>
                    <a:cubicBezTo>
                      <a:pt x="159" y="859"/>
                      <a:pt x="159" y="859"/>
                      <a:pt x="159" y="859"/>
                    </a:cubicBezTo>
                    <a:cubicBezTo>
                      <a:pt x="158" y="857"/>
                      <a:pt x="55" y="700"/>
                      <a:pt x="55" y="546"/>
                    </a:cubicBezTo>
                    <a:cubicBezTo>
                      <a:pt x="55" y="275"/>
                      <a:pt x="275" y="55"/>
                      <a:pt x="546" y="55"/>
                    </a:cubicBezTo>
                    <a:cubicBezTo>
                      <a:pt x="817" y="55"/>
                      <a:pt x="1038" y="275"/>
                      <a:pt x="1038" y="546"/>
                    </a:cubicBezTo>
                    <a:cubicBezTo>
                      <a:pt x="1038" y="700"/>
                      <a:pt x="933" y="859"/>
                      <a:pt x="932" y="861"/>
                    </a:cubicBezTo>
                    <a:close/>
                    <a:moveTo>
                      <a:pt x="932" y="861"/>
                    </a:moveTo>
                    <a:cubicBezTo>
                      <a:pt x="932" y="861"/>
                      <a:pt x="932" y="861"/>
                      <a:pt x="932" y="861"/>
                    </a:cubicBezTo>
                  </a:path>
                </a:pathLst>
              </a:custGeom>
              <a:grpFill/>
              <a:ln>
                <a:solidFill>
                  <a:schemeClr val="bg1"/>
                </a:solidFill>
              </a:ln>
              <a:extLst/>
            </p:spPr>
            <p:txBody>
              <a:bodyPr vert="horz" wrap="square" lIns="91440" tIns="45720" rIns="91440" bIns="45720" numCol="1" anchor="t" anchorCtr="0" compatLnSpc="1">
                <a:prstTxWarp prst="textNoShape">
                  <a:avLst/>
                </a:prstTxWarp>
              </a:bodyPr>
              <a:lstStyle/>
              <a:p>
                <a:pPr>
                  <a:lnSpc>
                    <a:spcPct val="85000"/>
                  </a:lnSpc>
                </a:pPr>
                <a:endParaRPr lang="en-US" dirty="0"/>
              </a:p>
            </p:txBody>
          </p:sp>
          <p:sp>
            <p:nvSpPr>
              <p:cNvPr id="205" name="קשת 204"/>
              <p:cNvSpPr/>
              <p:nvPr/>
            </p:nvSpPr>
            <p:spPr>
              <a:xfrm rot="10800000">
                <a:off x="1454931" y="2240092"/>
                <a:ext cx="240690" cy="240690"/>
              </a:xfrm>
              <a:prstGeom prst="arc">
                <a:avLst>
                  <a:gd name="adj1" fmla="val 16200000"/>
                  <a:gd name="adj2" fmla="val 20372841"/>
                </a:avLst>
              </a:prstGeom>
              <a:noFill/>
              <a:ln w="28575" cap="rnd">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en-US" dirty="0"/>
              </a:p>
            </p:txBody>
          </p:sp>
        </p:grpSp>
      </p:grpSp>
    </p:spTree>
    <p:extLst>
      <p:ext uri="{BB962C8B-B14F-4D97-AF65-F5344CB8AC3E}">
        <p14:creationId xmlns:p14="http://schemas.microsoft.com/office/powerpoint/2010/main" val="1379611127"/>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Bosmat\Desktop\אייקונים וטמפלייטס\iStock_75430295_LARGE.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29147" y="0"/>
            <a:ext cx="12221147" cy="6281076"/>
          </a:xfrm>
          <a:prstGeom prst="rect">
            <a:avLst/>
          </a:prstGeom>
          <a:noFill/>
          <a:extLst>
            <a:ext uri="{909E8E84-426E-40DD-AFC4-6F175D3DCCD1}">
              <a14:hiddenFill xmlns:a14="http://schemas.microsoft.com/office/drawing/2010/main">
                <a:solidFill>
                  <a:srgbClr val="FFFFFF"/>
                </a:solidFill>
              </a14:hiddenFill>
            </a:ext>
          </a:extLst>
        </p:spPr>
      </p:pic>
      <p:sp>
        <p:nvSpPr>
          <p:cNvPr id="42" name="מלבן 41"/>
          <p:cNvSpPr/>
          <p:nvPr/>
        </p:nvSpPr>
        <p:spPr>
          <a:xfrm>
            <a:off x="-29147" y="0"/>
            <a:ext cx="12221147" cy="6402918"/>
          </a:xfrm>
          <a:prstGeom prst="rect">
            <a:avLst/>
          </a:prstGeom>
          <a:gradFill>
            <a:gsLst>
              <a:gs pos="0">
                <a:schemeClr val="bg1">
                  <a:alpha val="95000"/>
                </a:schemeClr>
              </a:gs>
              <a:gs pos="50000">
                <a:schemeClr val="bg1">
                  <a:alpha val="65000"/>
                </a:schemeClr>
              </a:gs>
              <a:gs pos="5400">
                <a:srgbClr val="FFFFFF">
                  <a:alpha val="95000"/>
                </a:srgbClr>
              </a:gs>
              <a:gs pos="100000">
                <a:schemeClr val="bg1">
                  <a:alpha val="6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47" name="מלבן 146"/>
          <p:cNvSpPr/>
          <p:nvPr/>
        </p:nvSpPr>
        <p:spPr>
          <a:xfrm>
            <a:off x="1018219" y="3190912"/>
            <a:ext cx="10479753" cy="2977660"/>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en-US" sz="2000" dirty="0"/>
          </a:p>
        </p:txBody>
      </p:sp>
      <p:sp>
        <p:nvSpPr>
          <p:cNvPr id="52" name="מלבן 51">
            <a:hlinkClick r:id="rId3" action="ppaction://hlinksldjump"/>
          </p:cNvPr>
          <p:cNvSpPr/>
          <p:nvPr/>
        </p:nvSpPr>
        <p:spPr>
          <a:xfrm>
            <a:off x="11432840" y="104738"/>
            <a:ext cx="632862" cy="6328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מציין מיקום של מספר שקופית 5"/>
          <p:cNvSpPr>
            <a:spLocks noGrp="1"/>
          </p:cNvSpPr>
          <p:nvPr>
            <p:ph type="sldNum" sz="quarter" idx="12"/>
          </p:nvPr>
        </p:nvSpPr>
        <p:spPr>
          <a:xfrm>
            <a:off x="129165" y="6496485"/>
            <a:ext cx="336992" cy="301756"/>
          </a:xfrm>
        </p:spPr>
        <p:txBody>
          <a:bodyPr/>
          <a:lstStyle/>
          <a:p>
            <a:fld id="{E1F767F5-0C98-4706-8AFB-FCD5A80B5AF3}" type="slidenum">
              <a:rPr lang="he-IL" sz="1000" b="1" smtClean="0">
                <a:solidFill>
                  <a:schemeClr val="accent1"/>
                </a:solidFill>
              </a:rPr>
              <a:t>6</a:t>
            </a:fld>
            <a:endParaRPr lang="he-IL" sz="1000" b="1" dirty="0">
              <a:solidFill>
                <a:schemeClr val="accent1"/>
              </a:solidFill>
            </a:endParaRPr>
          </a:p>
        </p:txBody>
      </p:sp>
      <p:grpSp>
        <p:nvGrpSpPr>
          <p:cNvPr id="58" name="Group 329"/>
          <p:cNvGrpSpPr>
            <a:grpSpLocks noChangeAspect="1"/>
          </p:cNvGrpSpPr>
          <p:nvPr/>
        </p:nvGrpSpPr>
        <p:grpSpPr>
          <a:xfrm>
            <a:off x="11631636" y="199467"/>
            <a:ext cx="322411" cy="446780"/>
            <a:chOff x="10029826" y="9782175"/>
            <a:chExt cx="1050925" cy="1456315"/>
          </a:xfrm>
        </p:grpSpPr>
        <p:sp>
          <p:nvSpPr>
            <p:cNvPr id="59" name="Freeform 108"/>
            <p:cNvSpPr>
              <a:spLocks/>
            </p:cNvSpPr>
            <p:nvPr/>
          </p:nvSpPr>
          <p:spPr bwMode="auto">
            <a:xfrm>
              <a:off x="10340976" y="10547927"/>
              <a:ext cx="160338" cy="690563"/>
            </a:xfrm>
            <a:custGeom>
              <a:avLst/>
              <a:gdLst>
                <a:gd name="T0" fmla="*/ 32 w 32"/>
                <a:gd name="T1" fmla="*/ 0 h 138"/>
                <a:gd name="T2" fmla="*/ 32 w 32"/>
                <a:gd name="T3" fmla="*/ 126 h 138"/>
                <a:gd name="T4" fmla="*/ 20 w 32"/>
                <a:gd name="T5" fmla="*/ 138 h 138"/>
                <a:gd name="T6" fmla="*/ 12 w 32"/>
                <a:gd name="T7" fmla="*/ 138 h 138"/>
                <a:gd name="T8" fmla="*/ 0 w 32"/>
                <a:gd name="T9" fmla="*/ 126 h 138"/>
                <a:gd name="T10" fmla="*/ 0 w 32"/>
                <a:gd name="T11" fmla="*/ 27 h 138"/>
              </a:gdLst>
              <a:ahLst/>
              <a:cxnLst>
                <a:cxn ang="0">
                  <a:pos x="T0" y="T1"/>
                </a:cxn>
                <a:cxn ang="0">
                  <a:pos x="T2" y="T3"/>
                </a:cxn>
                <a:cxn ang="0">
                  <a:pos x="T4" y="T5"/>
                </a:cxn>
                <a:cxn ang="0">
                  <a:pos x="T6" y="T7"/>
                </a:cxn>
                <a:cxn ang="0">
                  <a:pos x="T8" y="T9"/>
                </a:cxn>
                <a:cxn ang="0">
                  <a:pos x="T10" y="T11"/>
                </a:cxn>
              </a:cxnLst>
              <a:rect l="0" t="0" r="r" b="b"/>
              <a:pathLst>
                <a:path w="32" h="138">
                  <a:moveTo>
                    <a:pt x="32" y="0"/>
                  </a:moveTo>
                  <a:cubicBezTo>
                    <a:pt x="32" y="126"/>
                    <a:pt x="32" y="126"/>
                    <a:pt x="32" y="126"/>
                  </a:cubicBezTo>
                  <a:cubicBezTo>
                    <a:pt x="32" y="133"/>
                    <a:pt x="26" y="138"/>
                    <a:pt x="20" y="138"/>
                  </a:cubicBezTo>
                  <a:cubicBezTo>
                    <a:pt x="12" y="138"/>
                    <a:pt x="12" y="138"/>
                    <a:pt x="12" y="138"/>
                  </a:cubicBezTo>
                  <a:cubicBezTo>
                    <a:pt x="5" y="138"/>
                    <a:pt x="0" y="133"/>
                    <a:pt x="0" y="126"/>
                  </a:cubicBezTo>
                  <a:cubicBezTo>
                    <a:pt x="0" y="27"/>
                    <a:pt x="0" y="27"/>
                    <a:pt x="0" y="27"/>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 name="Freeform 109"/>
            <p:cNvSpPr>
              <a:spLocks noEditPoints="1"/>
            </p:cNvSpPr>
            <p:nvPr/>
          </p:nvSpPr>
          <p:spPr bwMode="auto">
            <a:xfrm>
              <a:off x="10029826" y="9782175"/>
              <a:ext cx="1050925" cy="1131887"/>
            </a:xfrm>
            <a:custGeom>
              <a:avLst/>
              <a:gdLst>
                <a:gd name="T0" fmla="*/ 78 w 210"/>
                <a:gd name="T1" fmla="*/ 146 h 226"/>
                <a:gd name="T2" fmla="*/ 13 w 210"/>
                <a:gd name="T3" fmla="*/ 223 h 226"/>
                <a:gd name="T4" fmla="*/ 7 w 210"/>
                <a:gd name="T5" fmla="*/ 226 h 226"/>
                <a:gd name="T6" fmla="*/ 4 w 210"/>
                <a:gd name="T7" fmla="*/ 225 h 226"/>
                <a:gd name="T8" fmla="*/ 1 w 210"/>
                <a:gd name="T9" fmla="*/ 217 h 226"/>
                <a:gd name="T10" fmla="*/ 9 w 210"/>
                <a:gd name="T11" fmla="*/ 189 h 226"/>
                <a:gd name="T12" fmla="*/ 52 w 210"/>
                <a:gd name="T13" fmla="*/ 125 h 226"/>
                <a:gd name="T14" fmla="*/ 103 w 210"/>
                <a:gd name="T15" fmla="*/ 105 h 226"/>
                <a:gd name="T16" fmla="*/ 173 w 210"/>
                <a:gd name="T17" fmla="*/ 118 h 226"/>
                <a:gd name="T18" fmla="*/ 204 w 210"/>
                <a:gd name="T19" fmla="*/ 125 h 226"/>
                <a:gd name="T20" fmla="*/ 210 w 210"/>
                <a:gd name="T21" fmla="*/ 131 h 226"/>
                <a:gd name="T22" fmla="*/ 205 w 210"/>
                <a:gd name="T23" fmla="*/ 137 h 226"/>
                <a:gd name="T24" fmla="*/ 175 w 210"/>
                <a:gd name="T25" fmla="*/ 145 h 226"/>
                <a:gd name="T26" fmla="*/ 170 w 210"/>
                <a:gd name="T27" fmla="*/ 145 h 226"/>
                <a:gd name="T28" fmla="*/ 170 w 210"/>
                <a:gd name="T29" fmla="*/ 145 h 226"/>
                <a:gd name="T30" fmla="*/ 98 w 210"/>
                <a:gd name="T31" fmla="*/ 138 h 226"/>
                <a:gd name="T32" fmla="*/ 54 w 210"/>
                <a:gd name="T33" fmla="*/ 101 h 226"/>
                <a:gd name="T34" fmla="*/ 22 w 210"/>
                <a:gd name="T35" fmla="*/ 9 h 226"/>
                <a:gd name="T36" fmla="*/ 25 w 210"/>
                <a:gd name="T37" fmla="*/ 1 h 226"/>
                <a:gd name="T38" fmla="*/ 28 w 210"/>
                <a:gd name="T39" fmla="*/ 0 h 226"/>
                <a:gd name="T40" fmla="*/ 33 w 210"/>
                <a:gd name="T41" fmla="*/ 2 h 226"/>
                <a:gd name="T42" fmla="*/ 54 w 210"/>
                <a:gd name="T43" fmla="*/ 23 h 226"/>
                <a:gd name="T44" fmla="*/ 86 w 210"/>
                <a:gd name="T45" fmla="*/ 9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0" h="226">
                  <a:moveTo>
                    <a:pt x="78" y="146"/>
                  </a:moveTo>
                  <a:cubicBezTo>
                    <a:pt x="13" y="223"/>
                    <a:pt x="13" y="223"/>
                    <a:pt x="13" y="223"/>
                  </a:cubicBezTo>
                  <a:cubicBezTo>
                    <a:pt x="11" y="225"/>
                    <a:pt x="9" y="226"/>
                    <a:pt x="7" y="226"/>
                  </a:cubicBezTo>
                  <a:cubicBezTo>
                    <a:pt x="6" y="226"/>
                    <a:pt x="5" y="225"/>
                    <a:pt x="4" y="225"/>
                  </a:cubicBezTo>
                  <a:cubicBezTo>
                    <a:pt x="2" y="223"/>
                    <a:pt x="0" y="220"/>
                    <a:pt x="1" y="217"/>
                  </a:cubicBezTo>
                  <a:cubicBezTo>
                    <a:pt x="5" y="202"/>
                    <a:pt x="8" y="192"/>
                    <a:pt x="9" y="189"/>
                  </a:cubicBezTo>
                  <a:cubicBezTo>
                    <a:pt x="12" y="179"/>
                    <a:pt x="39" y="143"/>
                    <a:pt x="52" y="125"/>
                  </a:cubicBezTo>
                  <a:moveTo>
                    <a:pt x="103" y="105"/>
                  </a:moveTo>
                  <a:cubicBezTo>
                    <a:pt x="120" y="108"/>
                    <a:pt x="149" y="114"/>
                    <a:pt x="173" y="118"/>
                  </a:cubicBezTo>
                  <a:cubicBezTo>
                    <a:pt x="204" y="125"/>
                    <a:pt x="204" y="125"/>
                    <a:pt x="204" y="125"/>
                  </a:cubicBezTo>
                  <a:cubicBezTo>
                    <a:pt x="207" y="125"/>
                    <a:pt x="209" y="128"/>
                    <a:pt x="210" y="131"/>
                  </a:cubicBezTo>
                  <a:cubicBezTo>
                    <a:pt x="210" y="134"/>
                    <a:pt x="208" y="136"/>
                    <a:pt x="205" y="137"/>
                  </a:cubicBezTo>
                  <a:cubicBezTo>
                    <a:pt x="196" y="140"/>
                    <a:pt x="183" y="143"/>
                    <a:pt x="175" y="145"/>
                  </a:cubicBezTo>
                  <a:cubicBezTo>
                    <a:pt x="174" y="145"/>
                    <a:pt x="172" y="145"/>
                    <a:pt x="170" y="145"/>
                  </a:cubicBezTo>
                  <a:cubicBezTo>
                    <a:pt x="170" y="145"/>
                    <a:pt x="170" y="145"/>
                    <a:pt x="170" y="145"/>
                  </a:cubicBezTo>
                  <a:cubicBezTo>
                    <a:pt x="155" y="145"/>
                    <a:pt x="116" y="141"/>
                    <a:pt x="98" y="138"/>
                  </a:cubicBezTo>
                  <a:moveTo>
                    <a:pt x="54" y="101"/>
                  </a:moveTo>
                  <a:cubicBezTo>
                    <a:pt x="22" y="9"/>
                    <a:pt x="22" y="9"/>
                    <a:pt x="22" y="9"/>
                  </a:cubicBezTo>
                  <a:cubicBezTo>
                    <a:pt x="21" y="6"/>
                    <a:pt x="22" y="3"/>
                    <a:pt x="25" y="1"/>
                  </a:cubicBezTo>
                  <a:cubicBezTo>
                    <a:pt x="26" y="0"/>
                    <a:pt x="27" y="0"/>
                    <a:pt x="28" y="0"/>
                  </a:cubicBezTo>
                  <a:cubicBezTo>
                    <a:pt x="30" y="0"/>
                    <a:pt x="32" y="1"/>
                    <a:pt x="33" y="2"/>
                  </a:cubicBezTo>
                  <a:cubicBezTo>
                    <a:pt x="45" y="13"/>
                    <a:pt x="52" y="20"/>
                    <a:pt x="54" y="23"/>
                  </a:cubicBezTo>
                  <a:cubicBezTo>
                    <a:pt x="60" y="30"/>
                    <a:pt x="78" y="70"/>
                    <a:pt x="86" y="9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 name="Oval 110"/>
            <p:cNvSpPr>
              <a:spLocks noChangeArrowheads="1"/>
            </p:cNvSpPr>
            <p:nvPr/>
          </p:nvSpPr>
          <p:spPr bwMode="auto">
            <a:xfrm>
              <a:off x="10350501" y="10298113"/>
              <a:ext cx="150813" cy="155575"/>
            </a:xfrm>
            <a:prstGeom prst="ellipse">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46" name="TextBox 45"/>
          <p:cNvSpPr txBox="1"/>
          <p:nvPr/>
        </p:nvSpPr>
        <p:spPr>
          <a:xfrm>
            <a:off x="3051415" y="224165"/>
            <a:ext cx="6060141" cy="523220"/>
          </a:xfrm>
          <a:prstGeom prst="rect">
            <a:avLst/>
          </a:prstGeom>
          <a:noFill/>
        </p:spPr>
        <p:txBody>
          <a:bodyPr wrap="square" rtlCol="1">
            <a:spAutoFit/>
          </a:bodyPr>
          <a:lstStyle/>
          <a:p>
            <a:pPr algn="ctr"/>
            <a:r>
              <a:rPr lang="en-US" sz="2800" b="1" dirty="0">
                <a:solidFill>
                  <a:schemeClr val="accent1"/>
                </a:solidFill>
              </a:rPr>
              <a:t>SHTANG ENERGY</a:t>
            </a:r>
            <a:endParaRPr lang="he-IL" sz="2800" b="1" dirty="0">
              <a:solidFill>
                <a:schemeClr val="accent1"/>
              </a:solidFill>
            </a:endParaRPr>
          </a:p>
        </p:txBody>
      </p:sp>
      <p:grpSp>
        <p:nvGrpSpPr>
          <p:cNvPr id="47" name="קבוצה 46"/>
          <p:cNvGrpSpPr/>
          <p:nvPr/>
        </p:nvGrpSpPr>
        <p:grpSpPr>
          <a:xfrm>
            <a:off x="690144" y="751704"/>
            <a:ext cx="10807829" cy="145493"/>
            <a:chOff x="690144" y="751704"/>
            <a:chExt cx="10807829" cy="145493"/>
          </a:xfrm>
        </p:grpSpPr>
        <p:sp>
          <p:nvSpPr>
            <p:cNvPr id="48" name="מלבן 47"/>
            <p:cNvSpPr/>
            <p:nvPr/>
          </p:nvSpPr>
          <p:spPr>
            <a:xfrm rot="5400000">
              <a:off x="6020175" y="751704"/>
              <a:ext cx="145493" cy="1454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49" name="קבוצה 48"/>
            <p:cNvGrpSpPr/>
            <p:nvPr/>
          </p:nvGrpSpPr>
          <p:grpSpPr>
            <a:xfrm>
              <a:off x="690144" y="827316"/>
              <a:ext cx="10807829" cy="0"/>
              <a:chOff x="687486" y="827316"/>
              <a:chExt cx="10807829" cy="0"/>
            </a:xfrm>
          </p:grpSpPr>
          <p:cxnSp>
            <p:nvCxnSpPr>
              <p:cNvPr id="50" name="מחבר ישר 49"/>
              <p:cNvCxnSpPr/>
              <p:nvPr/>
            </p:nvCxnSpPr>
            <p:spPr>
              <a:xfrm flipH="1">
                <a:off x="687486"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1" name="מחבר ישר 50"/>
              <p:cNvCxnSpPr/>
              <p:nvPr/>
            </p:nvCxnSpPr>
            <p:spPr>
              <a:xfrm flipH="1">
                <a:off x="6270171"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nvGrpSpPr>
          <p:cNvPr id="5" name="קבוצה 4"/>
          <p:cNvGrpSpPr/>
          <p:nvPr/>
        </p:nvGrpSpPr>
        <p:grpSpPr>
          <a:xfrm>
            <a:off x="-15788" y="1248230"/>
            <a:ext cx="11513762" cy="792668"/>
            <a:chOff x="-15788" y="1248230"/>
            <a:chExt cx="11513762" cy="792668"/>
          </a:xfrm>
        </p:grpSpPr>
        <p:sp>
          <p:nvSpPr>
            <p:cNvPr id="53" name="מלבן 52"/>
            <p:cNvSpPr/>
            <p:nvPr/>
          </p:nvSpPr>
          <p:spPr>
            <a:xfrm>
              <a:off x="1018939" y="1248230"/>
              <a:ext cx="10479035" cy="7926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b="1" dirty="0"/>
                <a:t>SHTANG </a:t>
              </a:r>
              <a:r>
                <a:rPr lang="en-US" dirty="0"/>
                <a:t>can design, plan and construct large scale Energy projects – from A to Z </a:t>
              </a:r>
            </a:p>
          </p:txBody>
        </p:sp>
        <p:sp>
          <p:nvSpPr>
            <p:cNvPr id="56" name="מלבן 55"/>
            <p:cNvSpPr/>
            <p:nvPr/>
          </p:nvSpPr>
          <p:spPr>
            <a:xfrm>
              <a:off x="-15788" y="1248230"/>
              <a:ext cx="235796" cy="7926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1" name="מלבן 60"/>
            <p:cNvSpPr/>
            <p:nvPr/>
          </p:nvSpPr>
          <p:spPr>
            <a:xfrm>
              <a:off x="224537" y="1248230"/>
              <a:ext cx="793682" cy="792668"/>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106" name="Group 168"/>
            <p:cNvGrpSpPr>
              <a:grpSpLocks noChangeAspect="1"/>
            </p:cNvGrpSpPr>
            <p:nvPr/>
          </p:nvGrpSpPr>
          <p:grpSpPr>
            <a:xfrm>
              <a:off x="372189" y="1415427"/>
              <a:ext cx="396002" cy="435886"/>
              <a:chOff x="5249863" y="6375400"/>
              <a:chExt cx="1323975" cy="1457325"/>
            </a:xfrm>
          </p:grpSpPr>
          <p:sp>
            <p:nvSpPr>
              <p:cNvPr id="107" name="Freeform 83"/>
              <p:cNvSpPr>
                <a:spLocks/>
              </p:cNvSpPr>
              <p:nvPr/>
            </p:nvSpPr>
            <p:spPr bwMode="auto">
              <a:xfrm>
                <a:off x="6281738" y="6483350"/>
                <a:ext cx="292100" cy="1349375"/>
              </a:xfrm>
              <a:custGeom>
                <a:avLst/>
                <a:gdLst>
                  <a:gd name="T0" fmla="*/ 7 w 57"/>
                  <a:gd name="T1" fmla="*/ 0 h 263"/>
                  <a:gd name="T2" fmla="*/ 42 w 57"/>
                  <a:gd name="T3" fmla="*/ 0 h 263"/>
                  <a:gd name="T4" fmla="*/ 57 w 57"/>
                  <a:gd name="T5" fmla="*/ 15 h 263"/>
                  <a:gd name="T6" fmla="*/ 57 w 57"/>
                  <a:gd name="T7" fmla="*/ 211 h 263"/>
                  <a:gd name="T8" fmla="*/ 0 w 57"/>
                  <a:gd name="T9" fmla="*/ 263 h 263"/>
                  <a:gd name="T10" fmla="*/ 0 w 57"/>
                  <a:gd name="T11" fmla="*/ 226 h 263"/>
                  <a:gd name="T12" fmla="*/ 15 w 57"/>
                  <a:gd name="T13" fmla="*/ 211 h 263"/>
                  <a:gd name="T14" fmla="*/ 39 w 57"/>
                  <a:gd name="T15" fmla="*/ 211 h 2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263">
                    <a:moveTo>
                      <a:pt x="7" y="0"/>
                    </a:moveTo>
                    <a:cubicBezTo>
                      <a:pt x="42" y="0"/>
                      <a:pt x="42" y="0"/>
                      <a:pt x="42" y="0"/>
                    </a:cubicBezTo>
                    <a:cubicBezTo>
                      <a:pt x="50" y="0"/>
                      <a:pt x="57" y="6"/>
                      <a:pt x="57" y="15"/>
                    </a:cubicBezTo>
                    <a:cubicBezTo>
                      <a:pt x="57" y="211"/>
                      <a:pt x="57" y="211"/>
                      <a:pt x="57" y="211"/>
                    </a:cubicBezTo>
                    <a:cubicBezTo>
                      <a:pt x="0" y="263"/>
                      <a:pt x="0" y="263"/>
                      <a:pt x="0" y="263"/>
                    </a:cubicBezTo>
                    <a:cubicBezTo>
                      <a:pt x="0" y="226"/>
                      <a:pt x="0" y="226"/>
                      <a:pt x="0" y="226"/>
                    </a:cubicBezTo>
                    <a:cubicBezTo>
                      <a:pt x="0" y="217"/>
                      <a:pt x="7" y="211"/>
                      <a:pt x="15" y="211"/>
                    </a:cubicBezTo>
                    <a:cubicBezTo>
                      <a:pt x="39" y="211"/>
                      <a:pt x="39" y="211"/>
                      <a:pt x="39" y="211"/>
                    </a:cubicBezTo>
                  </a:path>
                </a:pathLst>
              </a:custGeom>
              <a:noFill/>
              <a:ln w="1905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 name="Freeform 84"/>
              <p:cNvSpPr>
                <a:spLocks/>
              </p:cNvSpPr>
              <p:nvPr/>
            </p:nvSpPr>
            <p:spPr bwMode="auto">
              <a:xfrm>
                <a:off x="5603875" y="6483350"/>
                <a:ext cx="215900" cy="569913"/>
              </a:xfrm>
              <a:custGeom>
                <a:avLst/>
                <a:gdLst>
                  <a:gd name="T0" fmla="*/ 0 w 42"/>
                  <a:gd name="T1" fmla="*/ 111 h 111"/>
                  <a:gd name="T2" fmla="*/ 0 w 42"/>
                  <a:gd name="T3" fmla="*/ 50 h 111"/>
                  <a:gd name="T4" fmla="*/ 0 w 42"/>
                  <a:gd name="T5" fmla="*/ 15 h 111"/>
                  <a:gd name="T6" fmla="*/ 15 w 42"/>
                  <a:gd name="T7" fmla="*/ 0 h 111"/>
                  <a:gd name="T8" fmla="*/ 42 w 42"/>
                  <a:gd name="T9" fmla="*/ 0 h 111"/>
                </a:gdLst>
                <a:ahLst/>
                <a:cxnLst>
                  <a:cxn ang="0">
                    <a:pos x="T0" y="T1"/>
                  </a:cxn>
                  <a:cxn ang="0">
                    <a:pos x="T2" y="T3"/>
                  </a:cxn>
                  <a:cxn ang="0">
                    <a:pos x="T4" y="T5"/>
                  </a:cxn>
                  <a:cxn ang="0">
                    <a:pos x="T6" y="T7"/>
                  </a:cxn>
                  <a:cxn ang="0">
                    <a:pos x="T8" y="T9"/>
                  </a:cxn>
                </a:cxnLst>
                <a:rect l="0" t="0" r="r" b="b"/>
                <a:pathLst>
                  <a:path w="42" h="111">
                    <a:moveTo>
                      <a:pt x="0" y="111"/>
                    </a:moveTo>
                    <a:cubicBezTo>
                      <a:pt x="0" y="50"/>
                      <a:pt x="0" y="50"/>
                      <a:pt x="0" y="50"/>
                    </a:cubicBezTo>
                    <a:cubicBezTo>
                      <a:pt x="0" y="15"/>
                      <a:pt x="0" y="15"/>
                      <a:pt x="0" y="15"/>
                    </a:cubicBezTo>
                    <a:cubicBezTo>
                      <a:pt x="0" y="6"/>
                      <a:pt x="6" y="0"/>
                      <a:pt x="15" y="0"/>
                    </a:cubicBezTo>
                    <a:cubicBezTo>
                      <a:pt x="42" y="0"/>
                      <a:pt x="42" y="0"/>
                      <a:pt x="42" y="0"/>
                    </a:cubicBezTo>
                  </a:path>
                </a:pathLst>
              </a:custGeom>
              <a:noFill/>
              <a:ln w="1905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 name="Freeform 85"/>
              <p:cNvSpPr>
                <a:spLocks/>
              </p:cNvSpPr>
              <p:nvPr/>
            </p:nvSpPr>
            <p:spPr bwMode="auto">
              <a:xfrm>
                <a:off x="5603875" y="7416800"/>
                <a:ext cx="620712" cy="415925"/>
              </a:xfrm>
              <a:custGeom>
                <a:avLst/>
                <a:gdLst>
                  <a:gd name="T0" fmla="*/ 121 w 121"/>
                  <a:gd name="T1" fmla="*/ 81 h 81"/>
                  <a:gd name="T2" fmla="*/ 15 w 121"/>
                  <a:gd name="T3" fmla="*/ 81 h 81"/>
                  <a:gd name="T4" fmla="*/ 0 w 121"/>
                  <a:gd name="T5" fmla="*/ 66 h 81"/>
                  <a:gd name="T6" fmla="*/ 0 w 121"/>
                  <a:gd name="T7" fmla="*/ 0 h 81"/>
                </a:gdLst>
                <a:ahLst/>
                <a:cxnLst>
                  <a:cxn ang="0">
                    <a:pos x="T0" y="T1"/>
                  </a:cxn>
                  <a:cxn ang="0">
                    <a:pos x="T2" y="T3"/>
                  </a:cxn>
                  <a:cxn ang="0">
                    <a:pos x="T4" y="T5"/>
                  </a:cxn>
                  <a:cxn ang="0">
                    <a:pos x="T6" y="T7"/>
                  </a:cxn>
                </a:cxnLst>
                <a:rect l="0" t="0" r="r" b="b"/>
                <a:pathLst>
                  <a:path w="121" h="81">
                    <a:moveTo>
                      <a:pt x="121" y="81"/>
                    </a:moveTo>
                    <a:cubicBezTo>
                      <a:pt x="15" y="81"/>
                      <a:pt x="15" y="81"/>
                      <a:pt x="15" y="81"/>
                    </a:cubicBezTo>
                    <a:cubicBezTo>
                      <a:pt x="6" y="81"/>
                      <a:pt x="0" y="75"/>
                      <a:pt x="0" y="66"/>
                    </a:cubicBezTo>
                    <a:cubicBezTo>
                      <a:pt x="0" y="0"/>
                      <a:pt x="0" y="0"/>
                      <a:pt x="0" y="0"/>
                    </a:cubicBezTo>
                  </a:path>
                </a:pathLst>
              </a:custGeom>
              <a:noFill/>
              <a:ln w="1905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0" name="Freeform 86"/>
              <p:cNvSpPr>
                <a:spLocks/>
              </p:cNvSpPr>
              <p:nvPr/>
            </p:nvSpPr>
            <p:spPr bwMode="auto">
              <a:xfrm>
                <a:off x="5881688" y="6375400"/>
                <a:ext cx="96837" cy="215900"/>
              </a:xfrm>
              <a:custGeom>
                <a:avLst/>
                <a:gdLst>
                  <a:gd name="T0" fmla="*/ 19 w 19"/>
                  <a:gd name="T1" fmla="*/ 42 h 42"/>
                  <a:gd name="T2" fmla="*/ 0 w 19"/>
                  <a:gd name="T3" fmla="*/ 24 h 42"/>
                  <a:gd name="T4" fmla="*/ 0 w 19"/>
                  <a:gd name="T5" fmla="*/ 19 h 42"/>
                  <a:gd name="T6" fmla="*/ 19 w 19"/>
                  <a:gd name="T7" fmla="*/ 0 h 42"/>
                </a:gdLst>
                <a:ahLst/>
                <a:cxnLst>
                  <a:cxn ang="0">
                    <a:pos x="T0" y="T1"/>
                  </a:cxn>
                  <a:cxn ang="0">
                    <a:pos x="T2" y="T3"/>
                  </a:cxn>
                  <a:cxn ang="0">
                    <a:pos x="T4" y="T5"/>
                  </a:cxn>
                  <a:cxn ang="0">
                    <a:pos x="T6" y="T7"/>
                  </a:cxn>
                </a:cxnLst>
                <a:rect l="0" t="0" r="r" b="b"/>
                <a:pathLst>
                  <a:path w="19" h="42">
                    <a:moveTo>
                      <a:pt x="19" y="42"/>
                    </a:moveTo>
                    <a:cubicBezTo>
                      <a:pt x="8" y="42"/>
                      <a:pt x="0" y="34"/>
                      <a:pt x="0" y="24"/>
                    </a:cubicBezTo>
                    <a:cubicBezTo>
                      <a:pt x="0" y="19"/>
                      <a:pt x="0" y="19"/>
                      <a:pt x="0" y="19"/>
                    </a:cubicBezTo>
                    <a:cubicBezTo>
                      <a:pt x="0" y="9"/>
                      <a:pt x="8" y="0"/>
                      <a:pt x="19" y="0"/>
                    </a:cubicBezTo>
                  </a:path>
                </a:pathLst>
              </a:custGeom>
              <a:noFill/>
              <a:ln w="19050" cap="rnd">
                <a:solidFill>
                  <a:schemeClr val="accent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1" name="Freeform 87"/>
              <p:cNvSpPr>
                <a:spLocks/>
              </p:cNvSpPr>
              <p:nvPr/>
            </p:nvSpPr>
            <p:spPr bwMode="auto">
              <a:xfrm>
                <a:off x="6229350" y="6375400"/>
                <a:ext cx="98425" cy="215900"/>
              </a:xfrm>
              <a:custGeom>
                <a:avLst/>
                <a:gdLst>
                  <a:gd name="T0" fmla="*/ 19 w 19"/>
                  <a:gd name="T1" fmla="*/ 42 h 42"/>
                  <a:gd name="T2" fmla="*/ 0 w 19"/>
                  <a:gd name="T3" fmla="*/ 24 h 42"/>
                  <a:gd name="T4" fmla="*/ 0 w 19"/>
                  <a:gd name="T5" fmla="*/ 19 h 42"/>
                  <a:gd name="T6" fmla="*/ 19 w 19"/>
                  <a:gd name="T7" fmla="*/ 0 h 42"/>
                </a:gdLst>
                <a:ahLst/>
                <a:cxnLst>
                  <a:cxn ang="0">
                    <a:pos x="T0" y="T1"/>
                  </a:cxn>
                  <a:cxn ang="0">
                    <a:pos x="T2" y="T3"/>
                  </a:cxn>
                  <a:cxn ang="0">
                    <a:pos x="T4" y="T5"/>
                  </a:cxn>
                  <a:cxn ang="0">
                    <a:pos x="T6" y="T7"/>
                  </a:cxn>
                </a:cxnLst>
                <a:rect l="0" t="0" r="r" b="b"/>
                <a:pathLst>
                  <a:path w="19" h="42">
                    <a:moveTo>
                      <a:pt x="19" y="42"/>
                    </a:moveTo>
                    <a:cubicBezTo>
                      <a:pt x="8" y="42"/>
                      <a:pt x="0" y="34"/>
                      <a:pt x="0" y="24"/>
                    </a:cubicBezTo>
                    <a:cubicBezTo>
                      <a:pt x="0" y="19"/>
                      <a:pt x="0" y="19"/>
                      <a:pt x="0" y="19"/>
                    </a:cubicBezTo>
                    <a:cubicBezTo>
                      <a:pt x="0" y="9"/>
                      <a:pt x="8" y="0"/>
                      <a:pt x="19" y="0"/>
                    </a:cubicBezTo>
                  </a:path>
                </a:pathLst>
              </a:custGeom>
              <a:noFill/>
              <a:ln w="19050" cap="rnd">
                <a:solidFill>
                  <a:schemeClr val="accent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2" name="Line 88"/>
              <p:cNvSpPr>
                <a:spLocks noChangeShapeType="1"/>
              </p:cNvSpPr>
              <p:nvPr/>
            </p:nvSpPr>
            <p:spPr bwMode="auto">
              <a:xfrm>
                <a:off x="5957888" y="6483350"/>
                <a:ext cx="185737" cy="0"/>
              </a:xfrm>
              <a:prstGeom prst="line">
                <a:avLst/>
              </a:prstGeom>
              <a:noFill/>
              <a:ln w="19050" cap="rnd">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6" name="Freeform 92"/>
              <p:cNvSpPr>
                <a:spLocks/>
              </p:cNvSpPr>
              <p:nvPr/>
            </p:nvSpPr>
            <p:spPr bwMode="auto">
              <a:xfrm>
                <a:off x="5249863" y="6862763"/>
                <a:ext cx="544512" cy="466725"/>
              </a:xfrm>
              <a:custGeom>
                <a:avLst/>
                <a:gdLst>
                  <a:gd name="T0" fmla="*/ 17 w 106"/>
                  <a:gd name="T1" fmla="*/ 17 h 91"/>
                  <a:gd name="T2" fmla="*/ 8 w 106"/>
                  <a:gd name="T3" fmla="*/ 25 h 91"/>
                  <a:gd name="T4" fmla="*/ 3 w 106"/>
                  <a:gd name="T5" fmla="*/ 20 h 91"/>
                  <a:gd name="T6" fmla="*/ 3 w 106"/>
                  <a:gd name="T7" fmla="*/ 7 h 91"/>
                  <a:gd name="T8" fmla="*/ 6 w 106"/>
                  <a:gd name="T9" fmla="*/ 4 h 91"/>
                  <a:gd name="T10" fmla="*/ 19 w 106"/>
                  <a:gd name="T11" fmla="*/ 4 h 91"/>
                  <a:gd name="T12" fmla="*/ 106 w 106"/>
                  <a:gd name="T13" fmla="*/ 91 h 91"/>
                </a:gdLst>
                <a:ahLst/>
                <a:cxnLst>
                  <a:cxn ang="0">
                    <a:pos x="T0" y="T1"/>
                  </a:cxn>
                  <a:cxn ang="0">
                    <a:pos x="T2" y="T3"/>
                  </a:cxn>
                  <a:cxn ang="0">
                    <a:pos x="T4" y="T5"/>
                  </a:cxn>
                  <a:cxn ang="0">
                    <a:pos x="T6" y="T7"/>
                  </a:cxn>
                  <a:cxn ang="0">
                    <a:pos x="T8" y="T9"/>
                  </a:cxn>
                  <a:cxn ang="0">
                    <a:pos x="T10" y="T11"/>
                  </a:cxn>
                  <a:cxn ang="0">
                    <a:pos x="T12" y="T13"/>
                  </a:cxn>
                </a:cxnLst>
                <a:rect l="0" t="0" r="r" b="b"/>
                <a:pathLst>
                  <a:path w="106" h="91">
                    <a:moveTo>
                      <a:pt x="17" y="17"/>
                    </a:moveTo>
                    <a:cubicBezTo>
                      <a:pt x="8" y="25"/>
                      <a:pt x="8" y="25"/>
                      <a:pt x="8" y="25"/>
                    </a:cubicBezTo>
                    <a:cubicBezTo>
                      <a:pt x="3" y="20"/>
                      <a:pt x="3" y="20"/>
                      <a:pt x="3" y="20"/>
                    </a:cubicBezTo>
                    <a:cubicBezTo>
                      <a:pt x="0" y="16"/>
                      <a:pt x="0" y="10"/>
                      <a:pt x="3" y="7"/>
                    </a:cubicBezTo>
                    <a:cubicBezTo>
                      <a:pt x="6" y="4"/>
                      <a:pt x="6" y="4"/>
                      <a:pt x="6" y="4"/>
                    </a:cubicBezTo>
                    <a:cubicBezTo>
                      <a:pt x="10" y="0"/>
                      <a:pt x="16" y="0"/>
                      <a:pt x="19" y="4"/>
                    </a:cubicBezTo>
                    <a:cubicBezTo>
                      <a:pt x="106" y="91"/>
                      <a:pt x="106" y="91"/>
                      <a:pt x="106" y="91"/>
                    </a:cubicBezTo>
                  </a:path>
                </a:pathLst>
              </a:custGeom>
              <a:noFill/>
              <a:ln w="1905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7" name="Freeform 93"/>
              <p:cNvSpPr>
                <a:spLocks/>
              </p:cNvSpPr>
              <p:nvPr/>
            </p:nvSpPr>
            <p:spPr bwMode="auto">
              <a:xfrm>
                <a:off x="5332413" y="7032625"/>
                <a:ext cx="544512" cy="460375"/>
              </a:xfrm>
              <a:custGeom>
                <a:avLst/>
                <a:gdLst>
                  <a:gd name="T0" fmla="*/ 92 w 106"/>
                  <a:gd name="T1" fmla="*/ 70 h 90"/>
                  <a:gd name="T2" fmla="*/ 97 w 106"/>
                  <a:gd name="T3" fmla="*/ 65 h 90"/>
                  <a:gd name="T4" fmla="*/ 106 w 106"/>
                  <a:gd name="T5" fmla="*/ 87 h 90"/>
                  <a:gd name="T6" fmla="*/ 103 w 106"/>
                  <a:gd name="T7" fmla="*/ 90 h 90"/>
                  <a:gd name="T8" fmla="*/ 84 w 106"/>
                  <a:gd name="T9" fmla="*/ 82 h 90"/>
                  <a:gd name="T10" fmla="*/ 79 w 106"/>
                  <a:gd name="T11" fmla="*/ 79 h 90"/>
                  <a:gd name="T12" fmla="*/ 0 w 106"/>
                  <a:gd name="T13" fmla="*/ 0 h 90"/>
                </a:gdLst>
                <a:ahLst/>
                <a:cxnLst>
                  <a:cxn ang="0">
                    <a:pos x="T0" y="T1"/>
                  </a:cxn>
                  <a:cxn ang="0">
                    <a:pos x="T2" y="T3"/>
                  </a:cxn>
                  <a:cxn ang="0">
                    <a:pos x="T4" y="T5"/>
                  </a:cxn>
                  <a:cxn ang="0">
                    <a:pos x="T6" y="T7"/>
                  </a:cxn>
                  <a:cxn ang="0">
                    <a:pos x="T8" y="T9"/>
                  </a:cxn>
                  <a:cxn ang="0">
                    <a:pos x="T10" y="T11"/>
                  </a:cxn>
                  <a:cxn ang="0">
                    <a:pos x="T12" y="T13"/>
                  </a:cxn>
                </a:cxnLst>
                <a:rect l="0" t="0" r="r" b="b"/>
                <a:pathLst>
                  <a:path w="106" h="90">
                    <a:moveTo>
                      <a:pt x="92" y="70"/>
                    </a:moveTo>
                    <a:cubicBezTo>
                      <a:pt x="97" y="65"/>
                      <a:pt x="97" y="65"/>
                      <a:pt x="97" y="65"/>
                    </a:cubicBezTo>
                    <a:cubicBezTo>
                      <a:pt x="106" y="87"/>
                      <a:pt x="106" y="87"/>
                      <a:pt x="106" y="87"/>
                    </a:cubicBezTo>
                    <a:cubicBezTo>
                      <a:pt x="106" y="89"/>
                      <a:pt x="105" y="90"/>
                      <a:pt x="103" y="90"/>
                    </a:cubicBezTo>
                    <a:cubicBezTo>
                      <a:pt x="84" y="82"/>
                      <a:pt x="84" y="82"/>
                      <a:pt x="84" y="82"/>
                    </a:cubicBezTo>
                    <a:cubicBezTo>
                      <a:pt x="82" y="81"/>
                      <a:pt x="80" y="80"/>
                      <a:pt x="79" y="79"/>
                    </a:cubicBezTo>
                    <a:cubicBezTo>
                      <a:pt x="0" y="0"/>
                      <a:pt x="0" y="0"/>
                      <a:pt x="0" y="0"/>
                    </a:cubicBezTo>
                  </a:path>
                </a:pathLst>
              </a:custGeom>
              <a:noFill/>
              <a:ln w="1905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6" name="קבוצה 5"/>
          <p:cNvGrpSpPr/>
          <p:nvPr/>
        </p:nvGrpSpPr>
        <p:grpSpPr>
          <a:xfrm>
            <a:off x="-15788" y="2195567"/>
            <a:ext cx="11513762" cy="792668"/>
            <a:chOff x="-15788" y="2195567"/>
            <a:chExt cx="11513762" cy="792668"/>
          </a:xfrm>
        </p:grpSpPr>
        <p:sp>
          <p:nvSpPr>
            <p:cNvPr id="54" name="מלבן 53"/>
            <p:cNvSpPr/>
            <p:nvPr/>
          </p:nvSpPr>
          <p:spPr>
            <a:xfrm>
              <a:off x="1018939" y="2195567"/>
              <a:ext cx="10479035" cy="7926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b="1" dirty="0"/>
                <a:t>SHTANG</a:t>
              </a:r>
              <a:r>
                <a:rPr lang="en-US" dirty="0"/>
                <a:t> constructed the largest power plant in the Middle East based on biogas from sanitary sludge treatment</a:t>
              </a:r>
            </a:p>
          </p:txBody>
        </p:sp>
        <p:sp>
          <p:nvSpPr>
            <p:cNvPr id="57" name="מלבן 56"/>
            <p:cNvSpPr/>
            <p:nvPr/>
          </p:nvSpPr>
          <p:spPr>
            <a:xfrm>
              <a:off x="-15788" y="2195567"/>
              <a:ext cx="235796" cy="7926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2" name="מלבן 61"/>
            <p:cNvSpPr/>
            <p:nvPr/>
          </p:nvSpPr>
          <p:spPr>
            <a:xfrm>
              <a:off x="224537" y="2195567"/>
              <a:ext cx="793682" cy="792668"/>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118" name="Group 175"/>
            <p:cNvGrpSpPr>
              <a:grpSpLocks noChangeAspect="1"/>
            </p:cNvGrpSpPr>
            <p:nvPr/>
          </p:nvGrpSpPr>
          <p:grpSpPr>
            <a:xfrm>
              <a:off x="399317" y="2367721"/>
              <a:ext cx="401855" cy="402285"/>
              <a:chOff x="7431088" y="2573338"/>
              <a:chExt cx="1481138" cy="1482725"/>
            </a:xfrm>
          </p:grpSpPr>
          <p:sp>
            <p:nvSpPr>
              <p:cNvPr id="119" name="Freeform 42"/>
              <p:cNvSpPr>
                <a:spLocks/>
              </p:cNvSpPr>
              <p:nvPr/>
            </p:nvSpPr>
            <p:spPr bwMode="auto">
              <a:xfrm>
                <a:off x="7561263" y="2908301"/>
                <a:ext cx="282575" cy="219075"/>
              </a:xfrm>
              <a:custGeom>
                <a:avLst/>
                <a:gdLst>
                  <a:gd name="T0" fmla="*/ 0 w 54"/>
                  <a:gd name="T1" fmla="*/ 42 h 42"/>
                  <a:gd name="T2" fmla="*/ 48 w 54"/>
                  <a:gd name="T3" fmla="*/ 3 h 42"/>
                  <a:gd name="T4" fmla="*/ 54 w 54"/>
                  <a:gd name="T5" fmla="*/ 6 h 42"/>
                  <a:gd name="T6" fmla="*/ 54 w 54"/>
                  <a:gd name="T7" fmla="*/ 41 h 42"/>
                </a:gdLst>
                <a:ahLst/>
                <a:cxnLst>
                  <a:cxn ang="0">
                    <a:pos x="T0" y="T1"/>
                  </a:cxn>
                  <a:cxn ang="0">
                    <a:pos x="T2" y="T3"/>
                  </a:cxn>
                  <a:cxn ang="0">
                    <a:pos x="T4" y="T5"/>
                  </a:cxn>
                  <a:cxn ang="0">
                    <a:pos x="T6" y="T7"/>
                  </a:cxn>
                </a:cxnLst>
                <a:rect l="0" t="0" r="r" b="b"/>
                <a:pathLst>
                  <a:path w="54" h="42">
                    <a:moveTo>
                      <a:pt x="0" y="42"/>
                    </a:moveTo>
                    <a:cubicBezTo>
                      <a:pt x="48" y="3"/>
                      <a:pt x="48" y="3"/>
                      <a:pt x="48" y="3"/>
                    </a:cubicBezTo>
                    <a:cubicBezTo>
                      <a:pt x="50" y="0"/>
                      <a:pt x="54" y="2"/>
                      <a:pt x="54" y="6"/>
                    </a:cubicBezTo>
                    <a:cubicBezTo>
                      <a:pt x="54" y="41"/>
                      <a:pt x="54" y="41"/>
                      <a:pt x="54" y="41"/>
                    </a:cubicBezTo>
                  </a:path>
                </a:pathLst>
              </a:custGeom>
              <a:noFill/>
              <a:ln w="1905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0" name="Freeform 43"/>
              <p:cNvSpPr>
                <a:spLocks/>
              </p:cNvSpPr>
              <p:nvPr/>
            </p:nvSpPr>
            <p:spPr bwMode="auto">
              <a:xfrm>
                <a:off x="7843838" y="2908301"/>
                <a:ext cx="296863" cy="219075"/>
              </a:xfrm>
              <a:custGeom>
                <a:avLst/>
                <a:gdLst>
                  <a:gd name="T0" fmla="*/ 0 w 57"/>
                  <a:gd name="T1" fmla="*/ 42 h 42"/>
                  <a:gd name="T2" fmla="*/ 51 w 57"/>
                  <a:gd name="T3" fmla="*/ 2 h 42"/>
                  <a:gd name="T4" fmla="*/ 57 w 57"/>
                  <a:gd name="T5" fmla="*/ 5 h 42"/>
                  <a:gd name="T6" fmla="*/ 57 w 57"/>
                  <a:gd name="T7" fmla="*/ 41 h 42"/>
                </a:gdLst>
                <a:ahLst/>
                <a:cxnLst>
                  <a:cxn ang="0">
                    <a:pos x="T0" y="T1"/>
                  </a:cxn>
                  <a:cxn ang="0">
                    <a:pos x="T2" y="T3"/>
                  </a:cxn>
                  <a:cxn ang="0">
                    <a:pos x="T4" y="T5"/>
                  </a:cxn>
                  <a:cxn ang="0">
                    <a:pos x="T6" y="T7"/>
                  </a:cxn>
                </a:cxnLst>
                <a:rect l="0" t="0" r="r" b="b"/>
                <a:pathLst>
                  <a:path w="57" h="42">
                    <a:moveTo>
                      <a:pt x="0" y="42"/>
                    </a:moveTo>
                    <a:cubicBezTo>
                      <a:pt x="51" y="2"/>
                      <a:pt x="51" y="2"/>
                      <a:pt x="51" y="2"/>
                    </a:cubicBezTo>
                    <a:cubicBezTo>
                      <a:pt x="53" y="0"/>
                      <a:pt x="57" y="2"/>
                      <a:pt x="57" y="5"/>
                    </a:cubicBezTo>
                    <a:cubicBezTo>
                      <a:pt x="57" y="41"/>
                      <a:pt x="57" y="41"/>
                      <a:pt x="57" y="41"/>
                    </a:cubicBezTo>
                  </a:path>
                </a:pathLst>
              </a:custGeom>
              <a:noFill/>
              <a:ln w="1905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1" name="Freeform 44"/>
              <p:cNvSpPr>
                <a:spLocks/>
              </p:cNvSpPr>
              <p:nvPr/>
            </p:nvSpPr>
            <p:spPr bwMode="auto">
              <a:xfrm>
                <a:off x="8145463" y="2908301"/>
                <a:ext cx="438150" cy="219075"/>
              </a:xfrm>
              <a:custGeom>
                <a:avLst/>
                <a:gdLst>
                  <a:gd name="T0" fmla="*/ 0 w 84"/>
                  <a:gd name="T1" fmla="*/ 42 h 42"/>
                  <a:gd name="T2" fmla="*/ 51 w 84"/>
                  <a:gd name="T3" fmla="*/ 2 h 42"/>
                  <a:gd name="T4" fmla="*/ 57 w 84"/>
                  <a:gd name="T5" fmla="*/ 5 h 42"/>
                  <a:gd name="T6" fmla="*/ 57 w 84"/>
                  <a:gd name="T7" fmla="*/ 37 h 42"/>
                  <a:gd name="T8" fmla="*/ 61 w 84"/>
                  <a:gd name="T9" fmla="*/ 41 h 42"/>
                  <a:gd name="T10" fmla="*/ 84 w 84"/>
                  <a:gd name="T11" fmla="*/ 41 h 42"/>
                </a:gdLst>
                <a:ahLst/>
                <a:cxnLst>
                  <a:cxn ang="0">
                    <a:pos x="T0" y="T1"/>
                  </a:cxn>
                  <a:cxn ang="0">
                    <a:pos x="T2" y="T3"/>
                  </a:cxn>
                  <a:cxn ang="0">
                    <a:pos x="T4" y="T5"/>
                  </a:cxn>
                  <a:cxn ang="0">
                    <a:pos x="T6" y="T7"/>
                  </a:cxn>
                  <a:cxn ang="0">
                    <a:pos x="T8" y="T9"/>
                  </a:cxn>
                  <a:cxn ang="0">
                    <a:pos x="T10" y="T11"/>
                  </a:cxn>
                </a:cxnLst>
                <a:rect l="0" t="0" r="r" b="b"/>
                <a:pathLst>
                  <a:path w="84" h="42">
                    <a:moveTo>
                      <a:pt x="0" y="42"/>
                    </a:moveTo>
                    <a:cubicBezTo>
                      <a:pt x="51" y="2"/>
                      <a:pt x="51" y="2"/>
                      <a:pt x="51" y="2"/>
                    </a:cubicBezTo>
                    <a:cubicBezTo>
                      <a:pt x="53" y="0"/>
                      <a:pt x="57" y="2"/>
                      <a:pt x="57" y="5"/>
                    </a:cubicBezTo>
                    <a:cubicBezTo>
                      <a:pt x="57" y="37"/>
                      <a:pt x="57" y="37"/>
                      <a:pt x="57" y="37"/>
                    </a:cubicBezTo>
                    <a:cubicBezTo>
                      <a:pt x="57" y="39"/>
                      <a:pt x="59" y="41"/>
                      <a:pt x="61" y="41"/>
                    </a:cubicBezTo>
                    <a:cubicBezTo>
                      <a:pt x="84" y="41"/>
                      <a:pt x="84" y="41"/>
                      <a:pt x="84" y="41"/>
                    </a:cubicBezTo>
                  </a:path>
                </a:pathLst>
              </a:custGeom>
              <a:noFill/>
              <a:ln w="1905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 name="Freeform 45"/>
              <p:cNvSpPr>
                <a:spLocks/>
              </p:cNvSpPr>
              <p:nvPr/>
            </p:nvSpPr>
            <p:spPr bwMode="auto">
              <a:xfrm>
                <a:off x="7431088" y="2573338"/>
                <a:ext cx="1481138" cy="1482725"/>
              </a:xfrm>
              <a:custGeom>
                <a:avLst/>
                <a:gdLst>
                  <a:gd name="T0" fmla="*/ 24 w 284"/>
                  <a:gd name="T1" fmla="*/ 106 h 284"/>
                  <a:gd name="T2" fmla="*/ 11 w 284"/>
                  <a:gd name="T3" fmla="*/ 106 h 284"/>
                  <a:gd name="T4" fmla="*/ 0 w 284"/>
                  <a:gd name="T5" fmla="*/ 117 h 284"/>
                  <a:gd name="T6" fmla="*/ 0 w 284"/>
                  <a:gd name="T7" fmla="*/ 273 h 284"/>
                  <a:gd name="T8" fmla="*/ 11 w 284"/>
                  <a:gd name="T9" fmla="*/ 284 h 284"/>
                  <a:gd name="T10" fmla="*/ 273 w 284"/>
                  <a:gd name="T11" fmla="*/ 284 h 284"/>
                  <a:gd name="T12" fmla="*/ 284 w 284"/>
                  <a:gd name="T13" fmla="*/ 273 h 284"/>
                  <a:gd name="T14" fmla="*/ 284 w 284"/>
                  <a:gd name="T15" fmla="*/ 117 h 284"/>
                  <a:gd name="T16" fmla="*/ 273 w 284"/>
                  <a:gd name="T17" fmla="*/ 106 h 284"/>
                  <a:gd name="T18" fmla="*/ 268 w 284"/>
                  <a:gd name="T19" fmla="*/ 106 h 284"/>
                  <a:gd name="T20" fmla="*/ 264 w 284"/>
                  <a:gd name="T21" fmla="*/ 102 h 284"/>
                  <a:gd name="T22" fmla="*/ 264 w 284"/>
                  <a:gd name="T23" fmla="*/ 4 h 284"/>
                  <a:gd name="T24" fmla="*/ 260 w 284"/>
                  <a:gd name="T25" fmla="*/ 0 h 284"/>
                  <a:gd name="T26" fmla="*/ 226 w 284"/>
                  <a:gd name="T27" fmla="*/ 0 h 284"/>
                  <a:gd name="T28" fmla="*/ 222 w 284"/>
                  <a:gd name="T29" fmla="*/ 4 h 284"/>
                  <a:gd name="T30" fmla="*/ 222 w 284"/>
                  <a:gd name="T31" fmla="*/ 82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4" h="284">
                    <a:moveTo>
                      <a:pt x="24" y="106"/>
                    </a:moveTo>
                    <a:cubicBezTo>
                      <a:pt x="11" y="106"/>
                      <a:pt x="11" y="106"/>
                      <a:pt x="11" y="106"/>
                    </a:cubicBezTo>
                    <a:cubicBezTo>
                      <a:pt x="5" y="106"/>
                      <a:pt x="0" y="111"/>
                      <a:pt x="0" y="117"/>
                    </a:cubicBezTo>
                    <a:cubicBezTo>
                      <a:pt x="0" y="273"/>
                      <a:pt x="0" y="273"/>
                      <a:pt x="0" y="273"/>
                    </a:cubicBezTo>
                    <a:cubicBezTo>
                      <a:pt x="0" y="279"/>
                      <a:pt x="5" y="284"/>
                      <a:pt x="11" y="284"/>
                    </a:cubicBezTo>
                    <a:cubicBezTo>
                      <a:pt x="273" y="284"/>
                      <a:pt x="273" y="284"/>
                      <a:pt x="273" y="284"/>
                    </a:cubicBezTo>
                    <a:cubicBezTo>
                      <a:pt x="279" y="284"/>
                      <a:pt x="284" y="279"/>
                      <a:pt x="284" y="273"/>
                    </a:cubicBezTo>
                    <a:cubicBezTo>
                      <a:pt x="284" y="117"/>
                      <a:pt x="284" y="117"/>
                      <a:pt x="284" y="117"/>
                    </a:cubicBezTo>
                    <a:cubicBezTo>
                      <a:pt x="284" y="111"/>
                      <a:pt x="279" y="106"/>
                      <a:pt x="273" y="106"/>
                    </a:cubicBezTo>
                    <a:cubicBezTo>
                      <a:pt x="268" y="106"/>
                      <a:pt x="268" y="106"/>
                      <a:pt x="268" y="106"/>
                    </a:cubicBezTo>
                    <a:cubicBezTo>
                      <a:pt x="266" y="106"/>
                      <a:pt x="264" y="104"/>
                      <a:pt x="264" y="102"/>
                    </a:cubicBezTo>
                    <a:cubicBezTo>
                      <a:pt x="264" y="4"/>
                      <a:pt x="264" y="4"/>
                      <a:pt x="264" y="4"/>
                    </a:cubicBezTo>
                    <a:cubicBezTo>
                      <a:pt x="264" y="1"/>
                      <a:pt x="262" y="0"/>
                      <a:pt x="260" y="0"/>
                    </a:cubicBezTo>
                    <a:cubicBezTo>
                      <a:pt x="226" y="0"/>
                      <a:pt x="226" y="0"/>
                      <a:pt x="226" y="0"/>
                    </a:cubicBezTo>
                    <a:cubicBezTo>
                      <a:pt x="224" y="0"/>
                      <a:pt x="222" y="1"/>
                      <a:pt x="222" y="4"/>
                    </a:cubicBezTo>
                    <a:cubicBezTo>
                      <a:pt x="222" y="82"/>
                      <a:pt x="222" y="82"/>
                      <a:pt x="222" y="82"/>
                    </a:cubicBezTo>
                  </a:path>
                </a:pathLst>
              </a:custGeom>
              <a:noFill/>
              <a:ln w="1905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 name="Freeform 46"/>
              <p:cNvSpPr>
                <a:spLocks/>
              </p:cNvSpPr>
              <p:nvPr/>
            </p:nvSpPr>
            <p:spPr bwMode="auto">
              <a:xfrm>
                <a:off x="7650163" y="3289301"/>
                <a:ext cx="203200" cy="207963"/>
              </a:xfrm>
              <a:custGeom>
                <a:avLst/>
                <a:gdLst>
                  <a:gd name="T0" fmla="*/ 32 w 39"/>
                  <a:gd name="T1" fmla="*/ 40 h 40"/>
                  <a:gd name="T2" fmla="*/ 6 w 39"/>
                  <a:gd name="T3" fmla="*/ 40 h 40"/>
                  <a:gd name="T4" fmla="*/ 0 w 39"/>
                  <a:gd name="T5" fmla="*/ 33 h 40"/>
                  <a:gd name="T6" fmla="*/ 0 w 39"/>
                  <a:gd name="T7" fmla="*/ 7 h 40"/>
                  <a:gd name="T8" fmla="*/ 6 w 39"/>
                  <a:gd name="T9" fmla="*/ 0 h 40"/>
                  <a:gd name="T10" fmla="*/ 32 w 39"/>
                  <a:gd name="T11" fmla="*/ 0 h 40"/>
                  <a:gd name="T12" fmla="*/ 39 w 39"/>
                  <a:gd name="T13" fmla="*/ 7 h 40"/>
                  <a:gd name="T14" fmla="*/ 39 w 39"/>
                  <a:gd name="T15" fmla="*/ 33 h 40"/>
                  <a:gd name="T16" fmla="*/ 32 w 39"/>
                  <a:gd name="T17"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0">
                    <a:moveTo>
                      <a:pt x="32" y="40"/>
                    </a:moveTo>
                    <a:cubicBezTo>
                      <a:pt x="6" y="40"/>
                      <a:pt x="6" y="40"/>
                      <a:pt x="6" y="40"/>
                    </a:cubicBezTo>
                    <a:cubicBezTo>
                      <a:pt x="3" y="40"/>
                      <a:pt x="0" y="37"/>
                      <a:pt x="0" y="33"/>
                    </a:cubicBezTo>
                    <a:cubicBezTo>
                      <a:pt x="0" y="7"/>
                      <a:pt x="0" y="7"/>
                      <a:pt x="0" y="7"/>
                    </a:cubicBezTo>
                    <a:cubicBezTo>
                      <a:pt x="0" y="3"/>
                      <a:pt x="3" y="0"/>
                      <a:pt x="6" y="0"/>
                    </a:cubicBezTo>
                    <a:cubicBezTo>
                      <a:pt x="32" y="0"/>
                      <a:pt x="32" y="0"/>
                      <a:pt x="32" y="0"/>
                    </a:cubicBezTo>
                    <a:cubicBezTo>
                      <a:pt x="36" y="0"/>
                      <a:pt x="39" y="3"/>
                      <a:pt x="39" y="7"/>
                    </a:cubicBezTo>
                    <a:cubicBezTo>
                      <a:pt x="39" y="33"/>
                      <a:pt x="39" y="33"/>
                      <a:pt x="39" y="33"/>
                    </a:cubicBezTo>
                    <a:cubicBezTo>
                      <a:pt x="39" y="37"/>
                      <a:pt x="36" y="40"/>
                      <a:pt x="32" y="40"/>
                    </a:cubicBezTo>
                    <a:close/>
                  </a:path>
                </a:pathLst>
              </a:custGeom>
              <a:noFill/>
              <a:ln w="1905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4" name="Freeform 47"/>
              <p:cNvSpPr>
                <a:spLocks/>
              </p:cNvSpPr>
              <p:nvPr/>
            </p:nvSpPr>
            <p:spPr bwMode="auto">
              <a:xfrm>
                <a:off x="8035925" y="3289301"/>
                <a:ext cx="203200" cy="207963"/>
              </a:xfrm>
              <a:custGeom>
                <a:avLst/>
                <a:gdLst>
                  <a:gd name="T0" fmla="*/ 33 w 39"/>
                  <a:gd name="T1" fmla="*/ 40 h 40"/>
                  <a:gd name="T2" fmla="*/ 7 w 39"/>
                  <a:gd name="T3" fmla="*/ 40 h 40"/>
                  <a:gd name="T4" fmla="*/ 0 w 39"/>
                  <a:gd name="T5" fmla="*/ 33 h 40"/>
                  <a:gd name="T6" fmla="*/ 0 w 39"/>
                  <a:gd name="T7" fmla="*/ 7 h 40"/>
                  <a:gd name="T8" fmla="*/ 7 w 39"/>
                  <a:gd name="T9" fmla="*/ 0 h 40"/>
                  <a:gd name="T10" fmla="*/ 33 w 39"/>
                  <a:gd name="T11" fmla="*/ 0 h 40"/>
                  <a:gd name="T12" fmla="*/ 39 w 39"/>
                  <a:gd name="T13" fmla="*/ 7 h 40"/>
                  <a:gd name="T14" fmla="*/ 39 w 39"/>
                  <a:gd name="T15" fmla="*/ 33 h 40"/>
                  <a:gd name="T16" fmla="*/ 33 w 39"/>
                  <a:gd name="T17"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0">
                    <a:moveTo>
                      <a:pt x="33" y="40"/>
                    </a:moveTo>
                    <a:cubicBezTo>
                      <a:pt x="7" y="40"/>
                      <a:pt x="7" y="40"/>
                      <a:pt x="7" y="40"/>
                    </a:cubicBezTo>
                    <a:cubicBezTo>
                      <a:pt x="3" y="40"/>
                      <a:pt x="0" y="37"/>
                      <a:pt x="0" y="33"/>
                    </a:cubicBezTo>
                    <a:cubicBezTo>
                      <a:pt x="0" y="7"/>
                      <a:pt x="0" y="7"/>
                      <a:pt x="0" y="7"/>
                    </a:cubicBezTo>
                    <a:cubicBezTo>
                      <a:pt x="0" y="3"/>
                      <a:pt x="3" y="0"/>
                      <a:pt x="7" y="0"/>
                    </a:cubicBezTo>
                    <a:cubicBezTo>
                      <a:pt x="33" y="0"/>
                      <a:pt x="33" y="0"/>
                      <a:pt x="33" y="0"/>
                    </a:cubicBezTo>
                    <a:cubicBezTo>
                      <a:pt x="36" y="0"/>
                      <a:pt x="39" y="3"/>
                      <a:pt x="39" y="7"/>
                    </a:cubicBezTo>
                    <a:cubicBezTo>
                      <a:pt x="39" y="33"/>
                      <a:pt x="39" y="33"/>
                      <a:pt x="39" y="33"/>
                    </a:cubicBezTo>
                    <a:cubicBezTo>
                      <a:pt x="39" y="37"/>
                      <a:pt x="36" y="40"/>
                      <a:pt x="33" y="40"/>
                    </a:cubicBezTo>
                    <a:close/>
                  </a:path>
                </a:pathLst>
              </a:custGeom>
              <a:noFill/>
              <a:ln w="1905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5" name="Freeform 48"/>
              <p:cNvSpPr>
                <a:spLocks/>
              </p:cNvSpPr>
              <p:nvPr/>
            </p:nvSpPr>
            <p:spPr bwMode="auto">
              <a:xfrm>
                <a:off x="8421688" y="3289301"/>
                <a:ext cx="203200" cy="207963"/>
              </a:xfrm>
              <a:custGeom>
                <a:avLst/>
                <a:gdLst>
                  <a:gd name="T0" fmla="*/ 33 w 39"/>
                  <a:gd name="T1" fmla="*/ 40 h 40"/>
                  <a:gd name="T2" fmla="*/ 7 w 39"/>
                  <a:gd name="T3" fmla="*/ 40 h 40"/>
                  <a:gd name="T4" fmla="*/ 0 w 39"/>
                  <a:gd name="T5" fmla="*/ 33 h 40"/>
                  <a:gd name="T6" fmla="*/ 0 w 39"/>
                  <a:gd name="T7" fmla="*/ 7 h 40"/>
                  <a:gd name="T8" fmla="*/ 7 w 39"/>
                  <a:gd name="T9" fmla="*/ 0 h 40"/>
                  <a:gd name="T10" fmla="*/ 33 w 39"/>
                  <a:gd name="T11" fmla="*/ 0 h 40"/>
                  <a:gd name="T12" fmla="*/ 39 w 39"/>
                  <a:gd name="T13" fmla="*/ 7 h 40"/>
                  <a:gd name="T14" fmla="*/ 39 w 39"/>
                  <a:gd name="T15" fmla="*/ 33 h 40"/>
                  <a:gd name="T16" fmla="*/ 33 w 39"/>
                  <a:gd name="T17"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0">
                    <a:moveTo>
                      <a:pt x="33" y="40"/>
                    </a:moveTo>
                    <a:cubicBezTo>
                      <a:pt x="7" y="40"/>
                      <a:pt x="7" y="40"/>
                      <a:pt x="7" y="40"/>
                    </a:cubicBezTo>
                    <a:cubicBezTo>
                      <a:pt x="3" y="40"/>
                      <a:pt x="0" y="37"/>
                      <a:pt x="0" y="33"/>
                    </a:cubicBezTo>
                    <a:cubicBezTo>
                      <a:pt x="0" y="7"/>
                      <a:pt x="0" y="7"/>
                      <a:pt x="0" y="7"/>
                    </a:cubicBezTo>
                    <a:cubicBezTo>
                      <a:pt x="0" y="3"/>
                      <a:pt x="3" y="0"/>
                      <a:pt x="7" y="0"/>
                    </a:cubicBezTo>
                    <a:cubicBezTo>
                      <a:pt x="33" y="0"/>
                      <a:pt x="33" y="0"/>
                      <a:pt x="33" y="0"/>
                    </a:cubicBezTo>
                    <a:cubicBezTo>
                      <a:pt x="36" y="0"/>
                      <a:pt x="39" y="3"/>
                      <a:pt x="39" y="7"/>
                    </a:cubicBezTo>
                    <a:cubicBezTo>
                      <a:pt x="39" y="33"/>
                      <a:pt x="39" y="33"/>
                      <a:pt x="39" y="33"/>
                    </a:cubicBezTo>
                    <a:cubicBezTo>
                      <a:pt x="39" y="37"/>
                      <a:pt x="36" y="40"/>
                      <a:pt x="33" y="40"/>
                    </a:cubicBezTo>
                    <a:close/>
                  </a:path>
                </a:pathLst>
              </a:custGeom>
              <a:noFill/>
              <a:ln w="1905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6" name="Freeform 49"/>
              <p:cNvSpPr>
                <a:spLocks/>
              </p:cNvSpPr>
              <p:nvPr/>
            </p:nvSpPr>
            <p:spPr bwMode="auto">
              <a:xfrm>
                <a:off x="7650163" y="3643313"/>
                <a:ext cx="203200" cy="204788"/>
              </a:xfrm>
              <a:custGeom>
                <a:avLst/>
                <a:gdLst>
                  <a:gd name="T0" fmla="*/ 32 w 39"/>
                  <a:gd name="T1" fmla="*/ 39 h 39"/>
                  <a:gd name="T2" fmla="*/ 6 w 39"/>
                  <a:gd name="T3" fmla="*/ 39 h 39"/>
                  <a:gd name="T4" fmla="*/ 0 w 39"/>
                  <a:gd name="T5" fmla="*/ 32 h 39"/>
                  <a:gd name="T6" fmla="*/ 0 w 39"/>
                  <a:gd name="T7" fmla="*/ 6 h 39"/>
                  <a:gd name="T8" fmla="*/ 6 w 39"/>
                  <a:gd name="T9" fmla="*/ 0 h 39"/>
                  <a:gd name="T10" fmla="*/ 32 w 39"/>
                  <a:gd name="T11" fmla="*/ 0 h 39"/>
                  <a:gd name="T12" fmla="*/ 39 w 39"/>
                  <a:gd name="T13" fmla="*/ 6 h 39"/>
                  <a:gd name="T14" fmla="*/ 39 w 39"/>
                  <a:gd name="T15" fmla="*/ 32 h 39"/>
                  <a:gd name="T16" fmla="*/ 32 w 39"/>
                  <a:gd name="T17"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39">
                    <a:moveTo>
                      <a:pt x="32" y="39"/>
                    </a:moveTo>
                    <a:cubicBezTo>
                      <a:pt x="6" y="39"/>
                      <a:pt x="6" y="39"/>
                      <a:pt x="6" y="39"/>
                    </a:cubicBezTo>
                    <a:cubicBezTo>
                      <a:pt x="3" y="39"/>
                      <a:pt x="0" y="36"/>
                      <a:pt x="0" y="32"/>
                    </a:cubicBezTo>
                    <a:cubicBezTo>
                      <a:pt x="0" y="6"/>
                      <a:pt x="0" y="6"/>
                      <a:pt x="0" y="6"/>
                    </a:cubicBezTo>
                    <a:cubicBezTo>
                      <a:pt x="0" y="3"/>
                      <a:pt x="3" y="0"/>
                      <a:pt x="6" y="0"/>
                    </a:cubicBezTo>
                    <a:cubicBezTo>
                      <a:pt x="32" y="0"/>
                      <a:pt x="32" y="0"/>
                      <a:pt x="32" y="0"/>
                    </a:cubicBezTo>
                    <a:cubicBezTo>
                      <a:pt x="36" y="0"/>
                      <a:pt x="39" y="3"/>
                      <a:pt x="39" y="6"/>
                    </a:cubicBezTo>
                    <a:cubicBezTo>
                      <a:pt x="39" y="32"/>
                      <a:pt x="39" y="32"/>
                      <a:pt x="39" y="32"/>
                    </a:cubicBezTo>
                    <a:cubicBezTo>
                      <a:pt x="39" y="36"/>
                      <a:pt x="36" y="39"/>
                      <a:pt x="32" y="39"/>
                    </a:cubicBezTo>
                    <a:close/>
                  </a:path>
                </a:pathLst>
              </a:custGeom>
              <a:noFill/>
              <a:ln w="1905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7" name="Freeform 50"/>
              <p:cNvSpPr>
                <a:spLocks/>
              </p:cNvSpPr>
              <p:nvPr/>
            </p:nvSpPr>
            <p:spPr bwMode="auto">
              <a:xfrm>
                <a:off x="8035925" y="3643313"/>
                <a:ext cx="203200" cy="204788"/>
              </a:xfrm>
              <a:custGeom>
                <a:avLst/>
                <a:gdLst>
                  <a:gd name="T0" fmla="*/ 33 w 39"/>
                  <a:gd name="T1" fmla="*/ 39 h 39"/>
                  <a:gd name="T2" fmla="*/ 7 w 39"/>
                  <a:gd name="T3" fmla="*/ 39 h 39"/>
                  <a:gd name="T4" fmla="*/ 0 w 39"/>
                  <a:gd name="T5" fmla="*/ 32 h 39"/>
                  <a:gd name="T6" fmla="*/ 0 w 39"/>
                  <a:gd name="T7" fmla="*/ 6 h 39"/>
                  <a:gd name="T8" fmla="*/ 7 w 39"/>
                  <a:gd name="T9" fmla="*/ 0 h 39"/>
                  <a:gd name="T10" fmla="*/ 33 w 39"/>
                  <a:gd name="T11" fmla="*/ 0 h 39"/>
                  <a:gd name="T12" fmla="*/ 39 w 39"/>
                  <a:gd name="T13" fmla="*/ 6 h 39"/>
                  <a:gd name="T14" fmla="*/ 39 w 39"/>
                  <a:gd name="T15" fmla="*/ 32 h 39"/>
                  <a:gd name="T16" fmla="*/ 33 w 39"/>
                  <a:gd name="T17"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39">
                    <a:moveTo>
                      <a:pt x="33" y="39"/>
                    </a:moveTo>
                    <a:cubicBezTo>
                      <a:pt x="7" y="39"/>
                      <a:pt x="7" y="39"/>
                      <a:pt x="7" y="39"/>
                    </a:cubicBezTo>
                    <a:cubicBezTo>
                      <a:pt x="3" y="39"/>
                      <a:pt x="0" y="36"/>
                      <a:pt x="0" y="32"/>
                    </a:cubicBezTo>
                    <a:cubicBezTo>
                      <a:pt x="0" y="6"/>
                      <a:pt x="0" y="6"/>
                      <a:pt x="0" y="6"/>
                    </a:cubicBezTo>
                    <a:cubicBezTo>
                      <a:pt x="0" y="3"/>
                      <a:pt x="3" y="0"/>
                      <a:pt x="7" y="0"/>
                    </a:cubicBezTo>
                    <a:cubicBezTo>
                      <a:pt x="33" y="0"/>
                      <a:pt x="33" y="0"/>
                      <a:pt x="33" y="0"/>
                    </a:cubicBezTo>
                    <a:cubicBezTo>
                      <a:pt x="36" y="0"/>
                      <a:pt x="39" y="3"/>
                      <a:pt x="39" y="6"/>
                    </a:cubicBezTo>
                    <a:cubicBezTo>
                      <a:pt x="39" y="32"/>
                      <a:pt x="39" y="32"/>
                      <a:pt x="39" y="32"/>
                    </a:cubicBezTo>
                    <a:cubicBezTo>
                      <a:pt x="39" y="36"/>
                      <a:pt x="36" y="39"/>
                      <a:pt x="33" y="39"/>
                    </a:cubicBezTo>
                    <a:close/>
                  </a:path>
                </a:pathLst>
              </a:custGeom>
              <a:noFill/>
              <a:ln w="1905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8" name="Freeform 51"/>
              <p:cNvSpPr>
                <a:spLocks/>
              </p:cNvSpPr>
              <p:nvPr/>
            </p:nvSpPr>
            <p:spPr bwMode="auto">
              <a:xfrm>
                <a:off x="8421688" y="3643313"/>
                <a:ext cx="203200" cy="204788"/>
              </a:xfrm>
              <a:custGeom>
                <a:avLst/>
                <a:gdLst>
                  <a:gd name="T0" fmla="*/ 33 w 39"/>
                  <a:gd name="T1" fmla="*/ 39 h 39"/>
                  <a:gd name="T2" fmla="*/ 7 w 39"/>
                  <a:gd name="T3" fmla="*/ 39 h 39"/>
                  <a:gd name="T4" fmla="*/ 0 w 39"/>
                  <a:gd name="T5" fmla="*/ 32 h 39"/>
                  <a:gd name="T6" fmla="*/ 0 w 39"/>
                  <a:gd name="T7" fmla="*/ 6 h 39"/>
                  <a:gd name="T8" fmla="*/ 7 w 39"/>
                  <a:gd name="T9" fmla="*/ 0 h 39"/>
                  <a:gd name="T10" fmla="*/ 33 w 39"/>
                  <a:gd name="T11" fmla="*/ 0 h 39"/>
                  <a:gd name="T12" fmla="*/ 39 w 39"/>
                  <a:gd name="T13" fmla="*/ 6 h 39"/>
                  <a:gd name="T14" fmla="*/ 39 w 39"/>
                  <a:gd name="T15" fmla="*/ 32 h 39"/>
                  <a:gd name="T16" fmla="*/ 33 w 39"/>
                  <a:gd name="T17"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39">
                    <a:moveTo>
                      <a:pt x="33" y="39"/>
                    </a:moveTo>
                    <a:cubicBezTo>
                      <a:pt x="7" y="39"/>
                      <a:pt x="7" y="39"/>
                      <a:pt x="7" y="39"/>
                    </a:cubicBezTo>
                    <a:cubicBezTo>
                      <a:pt x="3" y="39"/>
                      <a:pt x="0" y="36"/>
                      <a:pt x="0" y="32"/>
                    </a:cubicBezTo>
                    <a:cubicBezTo>
                      <a:pt x="0" y="6"/>
                      <a:pt x="0" y="6"/>
                      <a:pt x="0" y="6"/>
                    </a:cubicBezTo>
                    <a:cubicBezTo>
                      <a:pt x="0" y="3"/>
                      <a:pt x="3" y="0"/>
                      <a:pt x="7" y="0"/>
                    </a:cubicBezTo>
                    <a:cubicBezTo>
                      <a:pt x="33" y="0"/>
                      <a:pt x="33" y="0"/>
                      <a:pt x="33" y="0"/>
                    </a:cubicBezTo>
                    <a:cubicBezTo>
                      <a:pt x="36" y="0"/>
                      <a:pt x="39" y="3"/>
                      <a:pt x="39" y="6"/>
                    </a:cubicBezTo>
                    <a:cubicBezTo>
                      <a:pt x="39" y="32"/>
                      <a:pt x="39" y="32"/>
                      <a:pt x="39" y="32"/>
                    </a:cubicBezTo>
                    <a:cubicBezTo>
                      <a:pt x="39" y="36"/>
                      <a:pt x="36" y="39"/>
                      <a:pt x="33" y="39"/>
                    </a:cubicBezTo>
                    <a:close/>
                  </a:path>
                </a:pathLst>
              </a:custGeom>
              <a:noFill/>
              <a:ln w="1905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1" name="קבוצה 10"/>
          <p:cNvGrpSpPr/>
          <p:nvPr/>
        </p:nvGrpSpPr>
        <p:grpSpPr>
          <a:xfrm>
            <a:off x="-15788" y="3141152"/>
            <a:ext cx="11513762" cy="792668"/>
            <a:chOff x="-15788" y="3141152"/>
            <a:chExt cx="11513762" cy="792668"/>
          </a:xfrm>
        </p:grpSpPr>
        <p:sp>
          <p:nvSpPr>
            <p:cNvPr id="55" name="מלבן 54"/>
            <p:cNvSpPr/>
            <p:nvPr/>
          </p:nvSpPr>
          <p:spPr>
            <a:xfrm>
              <a:off x="1018939" y="3141152"/>
              <a:ext cx="10479035" cy="7926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b="1" dirty="0"/>
                <a:t>SHTANG</a:t>
              </a:r>
              <a:r>
                <a:rPr lang="en-US" dirty="0"/>
                <a:t> was part of the national project of pumped storage hydroelectricity.</a:t>
              </a:r>
            </a:p>
          </p:txBody>
        </p:sp>
        <p:sp>
          <p:nvSpPr>
            <p:cNvPr id="60" name="מלבן 59"/>
            <p:cNvSpPr/>
            <p:nvPr/>
          </p:nvSpPr>
          <p:spPr>
            <a:xfrm>
              <a:off x="-15788" y="3141152"/>
              <a:ext cx="235796" cy="7926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3" name="מלבן 62"/>
            <p:cNvSpPr/>
            <p:nvPr/>
          </p:nvSpPr>
          <p:spPr>
            <a:xfrm>
              <a:off x="224537" y="3141152"/>
              <a:ext cx="793682" cy="792668"/>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131" name="קבוצה 130"/>
            <p:cNvGrpSpPr/>
            <p:nvPr/>
          </p:nvGrpSpPr>
          <p:grpSpPr>
            <a:xfrm>
              <a:off x="450565" y="3350888"/>
              <a:ext cx="288171" cy="404669"/>
              <a:chOff x="1400070" y="2115580"/>
              <a:chExt cx="297927" cy="418369"/>
            </a:xfrm>
            <a:solidFill>
              <a:schemeClr val="bg1"/>
            </a:solidFill>
          </p:grpSpPr>
          <p:sp>
            <p:nvSpPr>
              <p:cNvPr id="133" name="Freeform 358"/>
              <p:cNvSpPr>
                <a:spLocks noEditPoints="1"/>
              </p:cNvSpPr>
              <p:nvPr/>
            </p:nvSpPr>
            <p:spPr bwMode="auto">
              <a:xfrm flipV="1">
                <a:off x="1400070" y="2115580"/>
                <a:ext cx="297927" cy="418369"/>
              </a:xfrm>
              <a:custGeom>
                <a:avLst/>
                <a:gdLst>
                  <a:gd name="T0" fmla="*/ 546 w 1092"/>
                  <a:gd name="T1" fmla="*/ 0 h 1529"/>
                  <a:gd name="T2" fmla="*/ 0 w 1092"/>
                  <a:gd name="T3" fmla="*/ 546 h 1529"/>
                  <a:gd name="T4" fmla="*/ 114 w 1092"/>
                  <a:gd name="T5" fmla="*/ 889 h 1529"/>
                  <a:gd name="T6" fmla="*/ 523 w 1092"/>
                  <a:gd name="T7" fmla="*/ 1517 h 1529"/>
                  <a:gd name="T8" fmla="*/ 546 w 1092"/>
                  <a:gd name="T9" fmla="*/ 1529 h 1529"/>
                  <a:gd name="T10" fmla="*/ 569 w 1092"/>
                  <a:gd name="T11" fmla="*/ 1517 h 1529"/>
                  <a:gd name="T12" fmla="*/ 977 w 1092"/>
                  <a:gd name="T13" fmla="*/ 891 h 1529"/>
                  <a:gd name="T14" fmla="*/ 1092 w 1092"/>
                  <a:gd name="T15" fmla="*/ 546 h 1529"/>
                  <a:gd name="T16" fmla="*/ 546 w 1092"/>
                  <a:gd name="T17" fmla="*/ 0 h 1529"/>
                  <a:gd name="T18" fmla="*/ 932 w 1092"/>
                  <a:gd name="T19" fmla="*/ 861 h 1529"/>
                  <a:gd name="T20" fmla="*/ 546 w 1092"/>
                  <a:gd name="T21" fmla="*/ 1452 h 1529"/>
                  <a:gd name="T22" fmla="*/ 159 w 1092"/>
                  <a:gd name="T23" fmla="*/ 859 h 1529"/>
                  <a:gd name="T24" fmla="*/ 55 w 1092"/>
                  <a:gd name="T25" fmla="*/ 546 h 1529"/>
                  <a:gd name="T26" fmla="*/ 546 w 1092"/>
                  <a:gd name="T27" fmla="*/ 55 h 1529"/>
                  <a:gd name="T28" fmla="*/ 1038 w 1092"/>
                  <a:gd name="T29" fmla="*/ 546 h 1529"/>
                  <a:gd name="T30" fmla="*/ 932 w 1092"/>
                  <a:gd name="T31" fmla="*/ 861 h 1529"/>
                  <a:gd name="T32" fmla="*/ 932 w 1092"/>
                  <a:gd name="T33" fmla="*/ 861 h 1529"/>
                  <a:gd name="T34" fmla="*/ 932 w 1092"/>
                  <a:gd name="T35" fmla="*/ 861 h 1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2" h="1529">
                    <a:moveTo>
                      <a:pt x="546" y="0"/>
                    </a:moveTo>
                    <a:cubicBezTo>
                      <a:pt x="245" y="0"/>
                      <a:pt x="0" y="245"/>
                      <a:pt x="0" y="546"/>
                    </a:cubicBezTo>
                    <a:cubicBezTo>
                      <a:pt x="0" y="716"/>
                      <a:pt x="109" y="882"/>
                      <a:pt x="114" y="889"/>
                    </a:cubicBezTo>
                    <a:cubicBezTo>
                      <a:pt x="523" y="1517"/>
                      <a:pt x="523" y="1517"/>
                      <a:pt x="523" y="1517"/>
                    </a:cubicBezTo>
                    <a:cubicBezTo>
                      <a:pt x="528" y="1524"/>
                      <a:pt x="537" y="1529"/>
                      <a:pt x="546" y="1529"/>
                    </a:cubicBezTo>
                    <a:cubicBezTo>
                      <a:pt x="555" y="1529"/>
                      <a:pt x="564" y="1524"/>
                      <a:pt x="569" y="1517"/>
                    </a:cubicBezTo>
                    <a:cubicBezTo>
                      <a:pt x="977" y="891"/>
                      <a:pt x="977" y="891"/>
                      <a:pt x="977" y="891"/>
                    </a:cubicBezTo>
                    <a:cubicBezTo>
                      <a:pt x="982" y="884"/>
                      <a:pt x="1092" y="716"/>
                      <a:pt x="1092" y="546"/>
                    </a:cubicBezTo>
                    <a:cubicBezTo>
                      <a:pt x="1092" y="245"/>
                      <a:pt x="847" y="0"/>
                      <a:pt x="546" y="0"/>
                    </a:cubicBezTo>
                    <a:close/>
                    <a:moveTo>
                      <a:pt x="932" y="861"/>
                    </a:moveTo>
                    <a:cubicBezTo>
                      <a:pt x="546" y="1452"/>
                      <a:pt x="546" y="1452"/>
                      <a:pt x="546" y="1452"/>
                    </a:cubicBezTo>
                    <a:cubicBezTo>
                      <a:pt x="159" y="859"/>
                      <a:pt x="159" y="859"/>
                      <a:pt x="159" y="859"/>
                    </a:cubicBezTo>
                    <a:cubicBezTo>
                      <a:pt x="158" y="857"/>
                      <a:pt x="55" y="700"/>
                      <a:pt x="55" y="546"/>
                    </a:cubicBezTo>
                    <a:cubicBezTo>
                      <a:pt x="55" y="275"/>
                      <a:pt x="275" y="55"/>
                      <a:pt x="546" y="55"/>
                    </a:cubicBezTo>
                    <a:cubicBezTo>
                      <a:pt x="817" y="55"/>
                      <a:pt x="1038" y="275"/>
                      <a:pt x="1038" y="546"/>
                    </a:cubicBezTo>
                    <a:cubicBezTo>
                      <a:pt x="1038" y="700"/>
                      <a:pt x="933" y="859"/>
                      <a:pt x="932" y="861"/>
                    </a:cubicBezTo>
                    <a:close/>
                    <a:moveTo>
                      <a:pt x="932" y="861"/>
                    </a:moveTo>
                    <a:cubicBezTo>
                      <a:pt x="932" y="861"/>
                      <a:pt x="932" y="861"/>
                      <a:pt x="932" y="861"/>
                    </a:cubicBezTo>
                  </a:path>
                </a:pathLst>
              </a:custGeom>
              <a:solidFill>
                <a:schemeClr val="accent2"/>
              </a:solidFill>
              <a:ln w="3175">
                <a:noFill/>
              </a:ln>
              <a:extLst/>
            </p:spPr>
            <p:txBody>
              <a:bodyPr vert="horz" wrap="square" lIns="91440" tIns="45720" rIns="91440" bIns="45720" numCol="1" anchor="t" anchorCtr="0" compatLnSpc="1">
                <a:prstTxWarp prst="textNoShape">
                  <a:avLst/>
                </a:prstTxWarp>
              </a:bodyPr>
              <a:lstStyle/>
              <a:p>
                <a:pPr>
                  <a:lnSpc>
                    <a:spcPct val="85000"/>
                  </a:lnSpc>
                </a:pPr>
                <a:endParaRPr lang="en-US"/>
              </a:p>
            </p:txBody>
          </p:sp>
          <p:sp>
            <p:nvSpPr>
              <p:cNvPr id="146" name="קשת 145"/>
              <p:cNvSpPr/>
              <p:nvPr/>
            </p:nvSpPr>
            <p:spPr>
              <a:xfrm rot="10800000">
                <a:off x="1454931" y="2240092"/>
                <a:ext cx="240690" cy="240690"/>
              </a:xfrm>
              <a:prstGeom prst="arc">
                <a:avLst>
                  <a:gd name="adj1" fmla="val 16200000"/>
                  <a:gd name="adj2" fmla="val 20372841"/>
                </a:avLst>
              </a:prstGeom>
              <a:noFill/>
              <a:ln w="19050" cap="rnd">
                <a:solidFill>
                  <a:schemeClr val="accent2"/>
                </a:solidFill>
                <a:prstDash val="solid"/>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p>
            </p:txBody>
          </p:sp>
        </p:grpSp>
      </p:grpSp>
      <p:grpSp>
        <p:nvGrpSpPr>
          <p:cNvPr id="12" name="קבוצה 11"/>
          <p:cNvGrpSpPr/>
          <p:nvPr/>
        </p:nvGrpSpPr>
        <p:grpSpPr>
          <a:xfrm>
            <a:off x="727524" y="4246218"/>
            <a:ext cx="6096000" cy="1684307"/>
            <a:chOff x="480786" y="4246218"/>
            <a:chExt cx="6096000" cy="1684307"/>
          </a:xfrm>
        </p:grpSpPr>
        <p:sp>
          <p:nvSpPr>
            <p:cNvPr id="148" name="מלבן 147"/>
            <p:cNvSpPr/>
            <p:nvPr/>
          </p:nvSpPr>
          <p:spPr>
            <a:xfrm>
              <a:off x="480786" y="4914862"/>
              <a:ext cx="6096000" cy="1015663"/>
            </a:xfrm>
            <a:prstGeom prst="rect">
              <a:avLst/>
            </a:prstGeom>
          </p:spPr>
          <p:txBody>
            <a:bodyPr>
              <a:spAutoFit/>
            </a:bodyPr>
            <a:lstStyle/>
            <a:p>
              <a:pPr lvl="0" algn="l" rtl="0">
                <a:spcBef>
                  <a:spcPts val="1200"/>
                </a:spcBef>
              </a:pPr>
              <a:r>
                <a:rPr lang="en-US" dirty="0">
                  <a:solidFill>
                    <a:schemeClr val="accent2"/>
                  </a:solidFill>
                </a:rPr>
                <a:t>            RENEWABLE ENERGY</a:t>
              </a:r>
            </a:p>
            <a:p>
              <a:pPr marL="999000" lvl="1" indent="-180000" algn="l" rtl="0">
                <a:spcBef>
                  <a:spcPts val="600"/>
                </a:spcBef>
                <a:buClr>
                  <a:schemeClr val="accent2"/>
                </a:buClr>
                <a:buFont typeface="Wingdings" panose="05000000000000000000" pitchFamily="2" charset="2"/>
                <a:buChar char="§"/>
              </a:pPr>
              <a:r>
                <a:rPr lang="en-US" sz="1600" dirty="0">
                  <a:solidFill>
                    <a:schemeClr val="tx2"/>
                  </a:solidFill>
                </a:rPr>
                <a:t>Photo-voltaic</a:t>
              </a:r>
            </a:p>
            <a:p>
              <a:pPr marL="999000" lvl="1" indent="-180000" algn="l" rtl="0">
                <a:spcBef>
                  <a:spcPts val="600"/>
                </a:spcBef>
                <a:buClr>
                  <a:schemeClr val="accent2"/>
                </a:buClr>
                <a:buFont typeface="Wingdings" panose="05000000000000000000" pitchFamily="2" charset="2"/>
                <a:buChar char="§"/>
              </a:pPr>
              <a:r>
                <a:rPr lang="en-US" sz="1600" dirty="0">
                  <a:solidFill>
                    <a:schemeClr val="accent3"/>
                  </a:solidFill>
                </a:rPr>
                <a:t>Waste</a:t>
              </a:r>
              <a:r>
                <a:rPr lang="en-US" sz="1600" dirty="0">
                  <a:solidFill>
                    <a:schemeClr val="tx2"/>
                  </a:solidFill>
                </a:rPr>
                <a:t> to Energy  </a:t>
              </a:r>
            </a:p>
          </p:txBody>
        </p:sp>
        <p:grpSp>
          <p:nvGrpSpPr>
            <p:cNvPr id="151" name="קבוצה 150"/>
            <p:cNvGrpSpPr/>
            <p:nvPr/>
          </p:nvGrpSpPr>
          <p:grpSpPr>
            <a:xfrm>
              <a:off x="2169746" y="4246218"/>
              <a:ext cx="580165" cy="525950"/>
              <a:chOff x="2117270" y="2713824"/>
              <a:chExt cx="772200" cy="700039"/>
            </a:xfrm>
          </p:grpSpPr>
          <p:grpSp>
            <p:nvGrpSpPr>
              <p:cNvPr id="152" name="Group 78"/>
              <p:cNvGrpSpPr>
                <a:grpSpLocks noChangeAspect="1"/>
              </p:cNvGrpSpPr>
              <p:nvPr/>
            </p:nvGrpSpPr>
            <p:grpSpPr>
              <a:xfrm>
                <a:off x="2117270" y="2713824"/>
                <a:ext cx="772200" cy="700039"/>
                <a:chOff x="10367963" y="3556000"/>
                <a:chExt cx="1647825" cy="1493838"/>
              </a:xfrm>
            </p:grpSpPr>
            <p:sp>
              <p:nvSpPr>
                <p:cNvPr id="154" name="Freeform 35"/>
                <p:cNvSpPr>
                  <a:spLocks/>
                </p:cNvSpPr>
                <p:nvPr/>
              </p:nvSpPr>
              <p:spPr bwMode="auto">
                <a:xfrm>
                  <a:off x="11571288" y="4598988"/>
                  <a:ext cx="371475" cy="371475"/>
                </a:xfrm>
                <a:custGeom>
                  <a:avLst/>
                  <a:gdLst>
                    <a:gd name="T0" fmla="*/ 6 w 70"/>
                    <a:gd name="T1" fmla="*/ 0 h 70"/>
                    <a:gd name="T2" fmla="*/ 1 w 70"/>
                    <a:gd name="T3" fmla="*/ 61 h 70"/>
                    <a:gd name="T4" fmla="*/ 9 w 70"/>
                    <a:gd name="T5" fmla="*/ 69 h 70"/>
                    <a:gd name="T6" fmla="*/ 70 w 70"/>
                    <a:gd name="T7" fmla="*/ 63 h 70"/>
                  </a:gdLst>
                  <a:ahLst/>
                  <a:cxnLst>
                    <a:cxn ang="0">
                      <a:pos x="T0" y="T1"/>
                    </a:cxn>
                    <a:cxn ang="0">
                      <a:pos x="T2" y="T3"/>
                    </a:cxn>
                    <a:cxn ang="0">
                      <a:pos x="T4" y="T5"/>
                    </a:cxn>
                    <a:cxn ang="0">
                      <a:pos x="T6" y="T7"/>
                    </a:cxn>
                  </a:cxnLst>
                  <a:rect l="0" t="0" r="r" b="b"/>
                  <a:pathLst>
                    <a:path w="70" h="70">
                      <a:moveTo>
                        <a:pt x="6" y="0"/>
                      </a:moveTo>
                      <a:cubicBezTo>
                        <a:pt x="1" y="61"/>
                        <a:pt x="1" y="61"/>
                        <a:pt x="1" y="61"/>
                      </a:cubicBezTo>
                      <a:cubicBezTo>
                        <a:pt x="0" y="66"/>
                        <a:pt x="4" y="70"/>
                        <a:pt x="9" y="69"/>
                      </a:cubicBezTo>
                      <a:cubicBezTo>
                        <a:pt x="70" y="63"/>
                        <a:pt x="70" y="63"/>
                        <a:pt x="70" y="63"/>
                      </a:cubicBezTo>
                    </a:path>
                  </a:pathLst>
                </a:custGeom>
                <a:noFill/>
                <a:ln w="28575"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5" name="Freeform 36"/>
                <p:cNvSpPr>
                  <a:spLocks/>
                </p:cNvSpPr>
                <p:nvPr/>
              </p:nvSpPr>
              <p:spPr bwMode="auto">
                <a:xfrm>
                  <a:off x="11210925" y="3556000"/>
                  <a:ext cx="804863" cy="1266825"/>
                </a:xfrm>
                <a:custGeom>
                  <a:avLst/>
                  <a:gdLst>
                    <a:gd name="T0" fmla="*/ 0 w 152"/>
                    <a:gd name="T1" fmla="*/ 0 h 239"/>
                    <a:gd name="T2" fmla="*/ 97 w 152"/>
                    <a:gd name="T3" fmla="*/ 41 h 239"/>
                    <a:gd name="T4" fmla="*/ 97 w 152"/>
                    <a:gd name="T5" fmla="*/ 239 h 239"/>
                  </a:gdLst>
                  <a:ahLst/>
                  <a:cxnLst>
                    <a:cxn ang="0">
                      <a:pos x="T0" y="T1"/>
                    </a:cxn>
                    <a:cxn ang="0">
                      <a:pos x="T2" y="T3"/>
                    </a:cxn>
                    <a:cxn ang="0">
                      <a:pos x="T4" y="T5"/>
                    </a:cxn>
                  </a:cxnLst>
                  <a:rect l="0" t="0" r="r" b="b"/>
                  <a:pathLst>
                    <a:path w="152" h="239">
                      <a:moveTo>
                        <a:pt x="0" y="0"/>
                      </a:moveTo>
                      <a:cubicBezTo>
                        <a:pt x="36" y="0"/>
                        <a:pt x="71" y="14"/>
                        <a:pt x="97" y="41"/>
                      </a:cubicBezTo>
                      <a:cubicBezTo>
                        <a:pt x="152" y="96"/>
                        <a:pt x="152" y="185"/>
                        <a:pt x="97" y="239"/>
                      </a:cubicBezTo>
                    </a:path>
                  </a:pathLst>
                </a:custGeom>
                <a:noFill/>
                <a:ln w="28575"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6" name="Freeform 37"/>
                <p:cNvSpPr>
                  <a:spLocks/>
                </p:cNvSpPr>
                <p:nvPr/>
              </p:nvSpPr>
              <p:spPr bwMode="auto">
                <a:xfrm>
                  <a:off x="10442575" y="3640138"/>
                  <a:ext cx="369888" cy="371475"/>
                </a:xfrm>
                <a:custGeom>
                  <a:avLst/>
                  <a:gdLst>
                    <a:gd name="T0" fmla="*/ 64 w 70"/>
                    <a:gd name="T1" fmla="*/ 70 h 70"/>
                    <a:gd name="T2" fmla="*/ 69 w 70"/>
                    <a:gd name="T3" fmla="*/ 9 h 70"/>
                    <a:gd name="T4" fmla="*/ 61 w 70"/>
                    <a:gd name="T5" fmla="*/ 0 h 70"/>
                    <a:gd name="T6" fmla="*/ 0 w 70"/>
                    <a:gd name="T7" fmla="*/ 6 h 70"/>
                  </a:gdLst>
                  <a:ahLst/>
                  <a:cxnLst>
                    <a:cxn ang="0">
                      <a:pos x="T0" y="T1"/>
                    </a:cxn>
                    <a:cxn ang="0">
                      <a:pos x="T2" y="T3"/>
                    </a:cxn>
                    <a:cxn ang="0">
                      <a:pos x="T4" y="T5"/>
                    </a:cxn>
                    <a:cxn ang="0">
                      <a:pos x="T6" y="T7"/>
                    </a:cxn>
                  </a:cxnLst>
                  <a:rect l="0" t="0" r="r" b="b"/>
                  <a:pathLst>
                    <a:path w="70" h="70">
                      <a:moveTo>
                        <a:pt x="64" y="70"/>
                      </a:moveTo>
                      <a:cubicBezTo>
                        <a:pt x="69" y="9"/>
                        <a:pt x="69" y="9"/>
                        <a:pt x="69" y="9"/>
                      </a:cubicBezTo>
                      <a:cubicBezTo>
                        <a:pt x="70" y="4"/>
                        <a:pt x="66" y="0"/>
                        <a:pt x="61" y="0"/>
                      </a:cubicBezTo>
                      <a:cubicBezTo>
                        <a:pt x="0" y="6"/>
                        <a:pt x="0" y="6"/>
                        <a:pt x="0" y="6"/>
                      </a:cubicBezTo>
                    </a:path>
                  </a:pathLst>
                </a:custGeom>
                <a:noFill/>
                <a:ln w="28575"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7" name="Freeform 38"/>
                <p:cNvSpPr>
                  <a:spLocks/>
                </p:cNvSpPr>
                <p:nvPr/>
              </p:nvSpPr>
              <p:spPr bwMode="auto">
                <a:xfrm>
                  <a:off x="10367963" y="3783013"/>
                  <a:ext cx="804863" cy="1266825"/>
                </a:xfrm>
                <a:custGeom>
                  <a:avLst/>
                  <a:gdLst>
                    <a:gd name="T0" fmla="*/ 152 w 152"/>
                    <a:gd name="T1" fmla="*/ 239 h 239"/>
                    <a:gd name="T2" fmla="*/ 55 w 152"/>
                    <a:gd name="T3" fmla="*/ 198 h 239"/>
                    <a:gd name="T4" fmla="*/ 55 w 152"/>
                    <a:gd name="T5" fmla="*/ 0 h 239"/>
                  </a:gdLst>
                  <a:ahLst/>
                  <a:cxnLst>
                    <a:cxn ang="0">
                      <a:pos x="T0" y="T1"/>
                    </a:cxn>
                    <a:cxn ang="0">
                      <a:pos x="T2" y="T3"/>
                    </a:cxn>
                    <a:cxn ang="0">
                      <a:pos x="T4" y="T5"/>
                    </a:cxn>
                  </a:cxnLst>
                  <a:rect l="0" t="0" r="r" b="b"/>
                  <a:pathLst>
                    <a:path w="152" h="239">
                      <a:moveTo>
                        <a:pt x="152" y="239"/>
                      </a:moveTo>
                      <a:cubicBezTo>
                        <a:pt x="116" y="239"/>
                        <a:pt x="81" y="225"/>
                        <a:pt x="55" y="198"/>
                      </a:cubicBezTo>
                      <a:cubicBezTo>
                        <a:pt x="0" y="144"/>
                        <a:pt x="0" y="55"/>
                        <a:pt x="55" y="0"/>
                      </a:cubicBezTo>
                    </a:path>
                  </a:pathLst>
                </a:custGeom>
                <a:noFill/>
                <a:ln w="28575"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53" name="Freeform 50"/>
              <p:cNvSpPr>
                <a:spLocks noChangeAspect="1"/>
              </p:cNvSpPr>
              <p:nvPr/>
            </p:nvSpPr>
            <p:spPr bwMode="auto">
              <a:xfrm>
                <a:off x="2372772" y="2866419"/>
                <a:ext cx="268670" cy="435886"/>
              </a:xfrm>
              <a:custGeom>
                <a:avLst/>
                <a:gdLst>
                  <a:gd name="T0" fmla="*/ 60 w 177"/>
                  <a:gd name="T1" fmla="*/ 0 h 287"/>
                  <a:gd name="T2" fmla="*/ 147 w 177"/>
                  <a:gd name="T3" fmla="*/ 0 h 287"/>
                  <a:gd name="T4" fmla="*/ 153 w 177"/>
                  <a:gd name="T5" fmla="*/ 9 h 287"/>
                  <a:gd name="T6" fmla="*/ 103 w 177"/>
                  <a:gd name="T7" fmla="*/ 110 h 287"/>
                  <a:gd name="T8" fmla="*/ 109 w 177"/>
                  <a:gd name="T9" fmla="*/ 120 h 287"/>
                  <a:gd name="T10" fmla="*/ 169 w 177"/>
                  <a:gd name="T11" fmla="*/ 120 h 287"/>
                  <a:gd name="T12" fmla="*/ 174 w 177"/>
                  <a:gd name="T13" fmla="*/ 130 h 287"/>
                  <a:gd name="T14" fmla="*/ 54 w 177"/>
                  <a:gd name="T15" fmla="*/ 281 h 287"/>
                  <a:gd name="T16" fmla="*/ 43 w 177"/>
                  <a:gd name="T17" fmla="*/ 276 h 287"/>
                  <a:gd name="T18" fmla="*/ 70 w 177"/>
                  <a:gd name="T19" fmla="*/ 181 h 287"/>
                  <a:gd name="T20" fmla="*/ 64 w 177"/>
                  <a:gd name="T21" fmla="*/ 173 h 287"/>
                  <a:gd name="T22" fmla="*/ 8 w 177"/>
                  <a:gd name="T23" fmla="*/ 173 h 287"/>
                  <a:gd name="T24" fmla="*/ 1 w 177"/>
                  <a:gd name="T25" fmla="*/ 164 h 287"/>
                  <a:gd name="T26" fmla="*/ 54 w 177"/>
                  <a:gd name="T27" fmla="*/ 4 h 287"/>
                  <a:gd name="T28" fmla="*/ 60 w 177"/>
                  <a:gd name="T29"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7" h="287">
                    <a:moveTo>
                      <a:pt x="60" y="0"/>
                    </a:moveTo>
                    <a:cubicBezTo>
                      <a:pt x="147" y="0"/>
                      <a:pt x="147" y="0"/>
                      <a:pt x="147" y="0"/>
                    </a:cubicBezTo>
                    <a:cubicBezTo>
                      <a:pt x="152" y="0"/>
                      <a:pt x="155" y="5"/>
                      <a:pt x="153" y="9"/>
                    </a:cubicBezTo>
                    <a:cubicBezTo>
                      <a:pt x="103" y="110"/>
                      <a:pt x="103" y="110"/>
                      <a:pt x="103" y="110"/>
                    </a:cubicBezTo>
                    <a:cubicBezTo>
                      <a:pt x="101" y="115"/>
                      <a:pt x="104" y="120"/>
                      <a:pt x="109" y="120"/>
                    </a:cubicBezTo>
                    <a:cubicBezTo>
                      <a:pt x="169" y="120"/>
                      <a:pt x="169" y="120"/>
                      <a:pt x="169" y="120"/>
                    </a:cubicBezTo>
                    <a:cubicBezTo>
                      <a:pt x="174" y="120"/>
                      <a:pt x="177" y="126"/>
                      <a:pt x="174" y="130"/>
                    </a:cubicBezTo>
                    <a:cubicBezTo>
                      <a:pt x="54" y="281"/>
                      <a:pt x="54" y="281"/>
                      <a:pt x="54" y="281"/>
                    </a:cubicBezTo>
                    <a:cubicBezTo>
                      <a:pt x="50" y="287"/>
                      <a:pt x="41" y="282"/>
                      <a:pt x="43" y="276"/>
                    </a:cubicBezTo>
                    <a:cubicBezTo>
                      <a:pt x="70" y="181"/>
                      <a:pt x="70" y="181"/>
                      <a:pt x="70" y="181"/>
                    </a:cubicBezTo>
                    <a:cubicBezTo>
                      <a:pt x="71" y="177"/>
                      <a:pt x="68" y="173"/>
                      <a:pt x="64" y="173"/>
                    </a:cubicBezTo>
                    <a:cubicBezTo>
                      <a:pt x="8" y="173"/>
                      <a:pt x="8" y="173"/>
                      <a:pt x="8" y="173"/>
                    </a:cubicBezTo>
                    <a:cubicBezTo>
                      <a:pt x="3" y="173"/>
                      <a:pt x="0" y="168"/>
                      <a:pt x="1" y="164"/>
                    </a:cubicBezTo>
                    <a:cubicBezTo>
                      <a:pt x="54" y="4"/>
                      <a:pt x="54" y="4"/>
                      <a:pt x="54" y="4"/>
                    </a:cubicBezTo>
                    <a:cubicBezTo>
                      <a:pt x="55" y="2"/>
                      <a:pt x="58" y="0"/>
                      <a:pt x="60" y="0"/>
                    </a:cubicBezTo>
                    <a:close/>
                  </a:path>
                </a:pathLst>
              </a:custGeom>
              <a:noFill/>
              <a:ln w="28575"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4" name="קבוצה 13"/>
          <p:cNvGrpSpPr/>
          <p:nvPr/>
        </p:nvGrpSpPr>
        <p:grpSpPr>
          <a:xfrm>
            <a:off x="5335594" y="4228776"/>
            <a:ext cx="2217402" cy="1063544"/>
            <a:chOff x="5074342" y="4228776"/>
            <a:chExt cx="2217402" cy="1063544"/>
          </a:xfrm>
        </p:grpSpPr>
        <p:sp>
          <p:nvSpPr>
            <p:cNvPr id="149" name="מלבן 148"/>
            <p:cNvSpPr/>
            <p:nvPr/>
          </p:nvSpPr>
          <p:spPr>
            <a:xfrm>
              <a:off x="5074342" y="4922988"/>
              <a:ext cx="2217402" cy="369332"/>
            </a:xfrm>
            <a:prstGeom prst="rect">
              <a:avLst/>
            </a:prstGeom>
          </p:spPr>
          <p:txBody>
            <a:bodyPr wrap="none">
              <a:spAutoFit/>
            </a:bodyPr>
            <a:lstStyle/>
            <a:p>
              <a:pPr algn="l" rtl="0">
                <a:spcBef>
                  <a:spcPts val="1200"/>
                </a:spcBef>
              </a:pPr>
              <a:r>
                <a:rPr lang="en-US" dirty="0">
                  <a:solidFill>
                    <a:schemeClr val="accent2"/>
                  </a:solidFill>
                </a:rPr>
                <a:t>CO – GENERATION </a:t>
              </a:r>
            </a:p>
          </p:txBody>
        </p:sp>
        <p:grpSp>
          <p:nvGrpSpPr>
            <p:cNvPr id="158" name="קבוצה 157"/>
            <p:cNvGrpSpPr/>
            <p:nvPr/>
          </p:nvGrpSpPr>
          <p:grpSpPr>
            <a:xfrm>
              <a:off x="5808905" y="4228776"/>
              <a:ext cx="574191" cy="577068"/>
              <a:chOff x="5633630" y="2737899"/>
              <a:chExt cx="924740" cy="929375"/>
            </a:xfrm>
          </p:grpSpPr>
          <p:grpSp>
            <p:nvGrpSpPr>
              <p:cNvPr id="159" name="קבוצה 158"/>
              <p:cNvGrpSpPr/>
              <p:nvPr/>
            </p:nvGrpSpPr>
            <p:grpSpPr>
              <a:xfrm>
                <a:off x="5897730" y="2900734"/>
                <a:ext cx="396541" cy="556850"/>
                <a:chOff x="12632064" y="2697230"/>
                <a:chExt cx="327720" cy="460206"/>
              </a:xfrm>
            </p:grpSpPr>
            <p:sp>
              <p:nvSpPr>
                <p:cNvPr id="161" name="Freeform 358"/>
                <p:cNvSpPr>
                  <a:spLocks noEditPoints="1"/>
                </p:cNvSpPr>
                <p:nvPr/>
              </p:nvSpPr>
              <p:spPr bwMode="auto">
                <a:xfrm flipV="1">
                  <a:off x="12632064" y="2697230"/>
                  <a:ext cx="327720" cy="460206"/>
                </a:xfrm>
                <a:custGeom>
                  <a:avLst/>
                  <a:gdLst>
                    <a:gd name="T0" fmla="*/ 546 w 1092"/>
                    <a:gd name="T1" fmla="*/ 0 h 1529"/>
                    <a:gd name="T2" fmla="*/ 0 w 1092"/>
                    <a:gd name="T3" fmla="*/ 546 h 1529"/>
                    <a:gd name="T4" fmla="*/ 114 w 1092"/>
                    <a:gd name="T5" fmla="*/ 889 h 1529"/>
                    <a:gd name="T6" fmla="*/ 523 w 1092"/>
                    <a:gd name="T7" fmla="*/ 1517 h 1529"/>
                    <a:gd name="T8" fmla="*/ 546 w 1092"/>
                    <a:gd name="T9" fmla="*/ 1529 h 1529"/>
                    <a:gd name="T10" fmla="*/ 569 w 1092"/>
                    <a:gd name="T11" fmla="*/ 1517 h 1529"/>
                    <a:gd name="T12" fmla="*/ 977 w 1092"/>
                    <a:gd name="T13" fmla="*/ 891 h 1529"/>
                    <a:gd name="T14" fmla="*/ 1092 w 1092"/>
                    <a:gd name="T15" fmla="*/ 546 h 1529"/>
                    <a:gd name="T16" fmla="*/ 546 w 1092"/>
                    <a:gd name="T17" fmla="*/ 0 h 1529"/>
                    <a:gd name="T18" fmla="*/ 932 w 1092"/>
                    <a:gd name="T19" fmla="*/ 861 h 1529"/>
                    <a:gd name="T20" fmla="*/ 546 w 1092"/>
                    <a:gd name="T21" fmla="*/ 1452 h 1529"/>
                    <a:gd name="T22" fmla="*/ 159 w 1092"/>
                    <a:gd name="T23" fmla="*/ 859 h 1529"/>
                    <a:gd name="T24" fmla="*/ 55 w 1092"/>
                    <a:gd name="T25" fmla="*/ 546 h 1529"/>
                    <a:gd name="T26" fmla="*/ 546 w 1092"/>
                    <a:gd name="T27" fmla="*/ 55 h 1529"/>
                    <a:gd name="T28" fmla="*/ 1038 w 1092"/>
                    <a:gd name="T29" fmla="*/ 546 h 1529"/>
                    <a:gd name="T30" fmla="*/ 932 w 1092"/>
                    <a:gd name="T31" fmla="*/ 861 h 1529"/>
                    <a:gd name="T32" fmla="*/ 932 w 1092"/>
                    <a:gd name="T33" fmla="*/ 861 h 1529"/>
                    <a:gd name="T34" fmla="*/ 932 w 1092"/>
                    <a:gd name="T35" fmla="*/ 861 h 1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2" h="1529">
                      <a:moveTo>
                        <a:pt x="546" y="0"/>
                      </a:moveTo>
                      <a:cubicBezTo>
                        <a:pt x="245" y="0"/>
                        <a:pt x="0" y="245"/>
                        <a:pt x="0" y="546"/>
                      </a:cubicBezTo>
                      <a:cubicBezTo>
                        <a:pt x="0" y="716"/>
                        <a:pt x="109" y="882"/>
                        <a:pt x="114" y="889"/>
                      </a:cubicBezTo>
                      <a:cubicBezTo>
                        <a:pt x="523" y="1517"/>
                        <a:pt x="523" y="1517"/>
                        <a:pt x="523" y="1517"/>
                      </a:cubicBezTo>
                      <a:cubicBezTo>
                        <a:pt x="528" y="1524"/>
                        <a:pt x="537" y="1529"/>
                        <a:pt x="546" y="1529"/>
                      </a:cubicBezTo>
                      <a:cubicBezTo>
                        <a:pt x="555" y="1529"/>
                        <a:pt x="564" y="1524"/>
                        <a:pt x="569" y="1517"/>
                      </a:cubicBezTo>
                      <a:cubicBezTo>
                        <a:pt x="977" y="891"/>
                        <a:pt x="977" y="891"/>
                        <a:pt x="977" y="891"/>
                      </a:cubicBezTo>
                      <a:cubicBezTo>
                        <a:pt x="982" y="884"/>
                        <a:pt x="1092" y="716"/>
                        <a:pt x="1092" y="546"/>
                      </a:cubicBezTo>
                      <a:cubicBezTo>
                        <a:pt x="1092" y="245"/>
                        <a:pt x="847" y="0"/>
                        <a:pt x="546" y="0"/>
                      </a:cubicBezTo>
                      <a:close/>
                      <a:moveTo>
                        <a:pt x="932" y="861"/>
                      </a:moveTo>
                      <a:cubicBezTo>
                        <a:pt x="546" y="1452"/>
                        <a:pt x="546" y="1452"/>
                        <a:pt x="546" y="1452"/>
                      </a:cubicBezTo>
                      <a:cubicBezTo>
                        <a:pt x="159" y="859"/>
                        <a:pt x="159" y="859"/>
                        <a:pt x="159" y="859"/>
                      </a:cubicBezTo>
                      <a:cubicBezTo>
                        <a:pt x="158" y="857"/>
                        <a:pt x="55" y="700"/>
                        <a:pt x="55" y="546"/>
                      </a:cubicBezTo>
                      <a:cubicBezTo>
                        <a:pt x="55" y="275"/>
                        <a:pt x="275" y="55"/>
                        <a:pt x="546" y="55"/>
                      </a:cubicBezTo>
                      <a:cubicBezTo>
                        <a:pt x="817" y="55"/>
                        <a:pt x="1038" y="275"/>
                        <a:pt x="1038" y="546"/>
                      </a:cubicBezTo>
                      <a:cubicBezTo>
                        <a:pt x="1038" y="700"/>
                        <a:pt x="933" y="859"/>
                        <a:pt x="932" y="861"/>
                      </a:cubicBezTo>
                      <a:close/>
                      <a:moveTo>
                        <a:pt x="932" y="861"/>
                      </a:moveTo>
                      <a:cubicBezTo>
                        <a:pt x="932" y="861"/>
                        <a:pt x="932" y="861"/>
                        <a:pt x="932" y="861"/>
                      </a:cubicBezTo>
                    </a:path>
                  </a:pathLst>
                </a:custGeom>
                <a:solidFill>
                  <a:schemeClr val="accent2"/>
                </a:solidFill>
                <a:ln>
                  <a:solidFill>
                    <a:schemeClr val="accent2"/>
                  </a:solidFill>
                </a:ln>
                <a:extLst/>
              </p:spPr>
              <p:txBody>
                <a:bodyPr vert="horz" wrap="square" lIns="91440" tIns="45720" rIns="91440" bIns="45720" numCol="1" anchor="t" anchorCtr="0" compatLnSpc="1">
                  <a:prstTxWarp prst="textNoShape">
                    <a:avLst/>
                  </a:prstTxWarp>
                </a:bodyPr>
                <a:lstStyle/>
                <a:p>
                  <a:pPr>
                    <a:lnSpc>
                      <a:spcPct val="85000"/>
                    </a:lnSpc>
                  </a:pPr>
                  <a:endParaRPr lang="en-US"/>
                </a:p>
              </p:txBody>
            </p:sp>
            <p:sp>
              <p:nvSpPr>
                <p:cNvPr id="162" name="קשת 161"/>
                <p:cNvSpPr/>
                <p:nvPr/>
              </p:nvSpPr>
              <p:spPr>
                <a:xfrm rot="10800000">
                  <a:off x="12692411" y="2834193"/>
                  <a:ext cx="264759" cy="264759"/>
                </a:xfrm>
                <a:prstGeom prst="arc">
                  <a:avLst>
                    <a:gd name="adj1" fmla="val 16200000"/>
                    <a:gd name="adj2" fmla="val 20372841"/>
                  </a:avLst>
                </a:prstGeom>
                <a:noFill/>
                <a:ln w="28575" cap="rnd">
                  <a:solidFill>
                    <a:schemeClr val="accent2"/>
                  </a:solidFill>
                  <a:prstDash val="solid"/>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p>
              </p:txBody>
            </p:sp>
          </p:grpSp>
          <p:sp>
            <p:nvSpPr>
              <p:cNvPr id="160" name="Freeform 5"/>
              <p:cNvSpPr>
                <a:spLocks noEditPoints="1"/>
              </p:cNvSpPr>
              <p:nvPr/>
            </p:nvSpPr>
            <p:spPr bwMode="auto">
              <a:xfrm>
                <a:off x="5633630" y="2737899"/>
                <a:ext cx="924740" cy="929375"/>
              </a:xfrm>
              <a:custGeom>
                <a:avLst/>
                <a:gdLst>
                  <a:gd name="T0" fmla="*/ 109 w 178"/>
                  <a:gd name="T1" fmla="*/ 24 h 178"/>
                  <a:gd name="T2" fmla="*/ 109 w 178"/>
                  <a:gd name="T3" fmla="*/ 3 h 178"/>
                  <a:gd name="T4" fmla="*/ 106 w 178"/>
                  <a:gd name="T5" fmla="*/ 2 h 178"/>
                  <a:gd name="T6" fmla="*/ 71 w 178"/>
                  <a:gd name="T7" fmla="*/ 2 h 178"/>
                  <a:gd name="T8" fmla="*/ 68 w 178"/>
                  <a:gd name="T9" fmla="*/ 3 h 178"/>
                  <a:gd name="T10" fmla="*/ 68 w 178"/>
                  <a:gd name="T11" fmla="*/ 24 h 178"/>
                  <a:gd name="T12" fmla="*/ 149 w 178"/>
                  <a:gd name="T13" fmla="*/ 58 h 178"/>
                  <a:gd name="T14" fmla="*/ 164 w 178"/>
                  <a:gd name="T15" fmla="*/ 43 h 178"/>
                  <a:gd name="T16" fmla="*/ 163 w 178"/>
                  <a:gd name="T17" fmla="*/ 40 h 178"/>
                  <a:gd name="T18" fmla="*/ 152 w 178"/>
                  <a:gd name="T19" fmla="*/ 27 h 178"/>
                  <a:gd name="T20" fmla="*/ 151 w 178"/>
                  <a:gd name="T21" fmla="*/ 26 h 178"/>
                  <a:gd name="T22" fmla="*/ 138 w 178"/>
                  <a:gd name="T23" fmla="*/ 15 h 178"/>
                  <a:gd name="T24" fmla="*/ 135 w 178"/>
                  <a:gd name="T25" fmla="*/ 14 h 178"/>
                  <a:gd name="T26" fmla="*/ 121 w 178"/>
                  <a:gd name="T27" fmla="*/ 28 h 178"/>
                  <a:gd name="T28" fmla="*/ 154 w 178"/>
                  <a:gd name="T29" fmla="*/ 110 h 178"/>
                  <a:gd name="T30" fmla="*/ 175 w 178"/>
                  <a:gd name="T31" fmla="*/ 110 h 178"/>
                  <a:gd name="T32" fmla="*/ 176 w 178"/>
                  <a:gd name="T33" fmla="*/ 107 h 178"/>
                  <a:gd name="T34" fmla="*/ 178 w 178"/>
                  <a:gd name="T35" fmla="*/ 89 h 178"/>
                  <a:gd name="T36" fmla="*/ 176 w 178"/>
                  <a:gd name="T37" fmla="*/ 72 h 178"/>
                  <a:gd name="T38" fmla="*/ 175 w 178"/>
                  <a:gd name="T39" fmla="*/ 69 h 178"/>
                  <a:gd name="T40" fmla="*/ 154 w 178"/>
                  <a:gd name="T41" fmla="*/ 69 h 178"/>
                  <a:gd name="T42" fmla="*/ 120 w 178"/>
                  <a:gd name="T43" fmla="*/ 150 h 178"/>
                  <a:gd name="T44" fmla="*/ 135 w 178"/>
                  <a:gd name="T45" fmla="*/ 165 h 178"/>
                  <a:gd name="T46" fmla="*/ 138 w 178"/>
                  <a:gd name="T47" fmla="*/ 163 h 178"/>
                  <a:gd name="T48" fmla="*/ 151 w 178"/>
                  <a:gd name="T49" fmla="*/ 152 h 178"/>
                  <a:gd name="T50" fmla="*/ 152 w 178"/>
                  <a:gd name="T51" fmla="*/ 152 h 178"/>
                  <a:gd name="T52" fmla="*/ 163 w 178"/>
                  <a:gd name="T53" fmla="*/ 139 h 178"/>
                  <a:gd name="T54" fmla="*/ 164 w 178"/>
                  <a:gd name="T55" fmla="*/ 136 h 178"/>
                  <a:gd name="T56" fmla="*/ 149 w 178"/>
                  <a:gd name="T57" fmla="*/ 121 h 178"/>
                  <a:gd name="T58" fmla="*/ 68 w 178"/>
                  <a:gd name="T59" fmla="*/ 155 h 178"/>
                  <a:gd name="T60" fmla="*/ 68 w 178"/>
                  <a:gd name="T61" fmla="*/ 176 h 178"/>
                  <a:gd name="T62" fmla="*/ 71 w 178"/>
                  <a:gd name="T63" fmla="*/ 176 h 178"/>
                  <a:gd name="T64" fmla="*/ 89 w 178"/>
                  <a:gd name="T65" fmla="*/ 178 h 178"/>
                  <a:gd name="T66" fmla="*/ 89 w 178"/>
                  <a:gd name="T67" fmla="*/ 178 h 178"/>
                  <a:gd name="T68" fmla="*/ 106 w 178"/>
                  <a:gd name="T69" fmla="*/ 176 h 178"/>
                  <a:gd name="T70" fmla="*/ 109 w 178"/>
                  <a:gd name="T71" fmla="*/ 176 h 178"/>
                  <a:gd name="T72" fmla="*/ 109 w 178"/>
                  <a:gd name="T73" fmla="*/ 155 h 178"/>
                  <a:gd name="T74" fmla="*/ 28 w 178"/>
                  <a:gd name="T75" fmla="*/ 121 h 178"/>
                  <a:gd name="T76" fmla="*/ 13 w 178"/>
                  <a:gd name="T77" fmla="*/ 136 h 178"/>
                  <a:gd name="T78" fmla="*/ 15 w 178"/>
                  <a:gd name="T79" fmla="*/ 139 h 178"/>
                  <a:gd name="T80" fmla="*/ 26 w 178"/>
                  <a:gd name="T81" fmla="*/ 152 h 178"/>
                  <a:gd name="T82" fmla="*/ 40 w 178"/>
                  <a:gd name="T83" fmla="*/ 163 h 178"/>
                  <a:gd name="T84" fmla="*/ 42 w 178"/>
                  <a:gd name="T85" fmla="*/ 165 h 178"/>
                  <a:gd name="T86" fmla="*/ 57 w 178"/>
                  <a:gd name="T87" fmla="*/ 150 h 178"/>
                  <a:gd name="T88" fmla="*/ 23 w 178"/>
                  <a:gd name="T89" fmla="*/ 69 h 178"/>
                  <a:gd name="T90" fmla="*/ 2 w 178"/>
                  <a:gd name="T91" fmla="*/ 69 h 178"/>
                  <a:gd name="T92" fmla="*/ 2 w 178"/>
                  <a:gd name="T93" fmla="*/ 72 h 178"/>
                  <a:gd name="T94" fmla="*/ 0 w 178"/>
                  <a:gd name="T95" fmla="*/ 89 h 178"/>
                  <a:gd name="T96" fmla="*/ 2 w 178"/>
                  <a:gd name="T97" fmla="*/ 107 h 178"/>
                  <a:gd name="T98" fmla="*/ 2 w 178"/>
                  <a:gd name="T99" fmla="*/ 110 h 178"/>
                  <a:gd name="T100" fmla="*/ 23 w 178"/>
                  <a:gd name="T101" fmla="*/ 110 h 178"/>
                  <a:gd name="T102" fmla="*/ 57 w 178"/>
                  <a:gd name="T103" fmla="*/ 29 h 178"/>
                  <a:gd name="T104" fmla="*/ 42 w 178"/>
                  <a:gd name="T105" fmla="*/ 14 h 178"/>
                  <a:gd name="T106" fmla="*/ 40 w 178"/>
                  <a:gd name="T107" fmla="*/ 15 h 178"/>
                  <a:gd name="T108" fmla="*/ 15 w 178"/>
                  <a:gd name="T109" fmla="*/ 40 h 178"/>
                  <a:gd name="T110" fmla="*/ 13 w 178"/>
                  <a:gd name="T111" fmla="*/ 43 h 178"/>
                  <a:gd name="T112" fmla="*/ 28 w 178"/>
                  <a:gd name="T113" fmla="*/ 5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78" h="178">
                    <a:moveTo>
                      <a:pt x="109" y="24"/>
                    </a:moveTo>
                    <a:cubicBezTo>
                      <a:pt x="109" y="3"/>
                      <a:pt x="109" y="3"/>
                      <a:pt x="109" y="3"/>
                    </a:cubicBezTo>
                    <a:cubicBezTo>
                      <a:pt x="106" y="2"/>
                      <a:pt x="106" y="2"/>
                      <a:pt x="106" y="2"/>
                    </a:cubicBezTo>
                    <a:cubicBezTo>
                      <a:pt x="95" y="0"/>
                      <a:pt x="83" y="0"/>
                      <a:pt x="71" y="2"/>
                    </a:cubicBezTo>
                    <a:cubicBezTo>
                      <a:pt x="68" y="3"/>
                      <a:pt x="68" y="3"/>
                      <a:pt x="68" y="3"/>
                    </a:cubicBezTo>
                    <a:cubicBezTo>
                      <a:pt x="68" y="24"/>
                      <a:pt x="68" y="24"/>
                      <a:pt x="68" y="24"/>
                    </a:cubicBezTo>
                    <a:moveTo>
                      <a:pt x="149" y="58"/>
                    </a:moveTo>
                    <a:cubicBezTo>
                      <a:pt x="164" y="43"/>
                      <a:pt x="164" y="43"/>
                      <a:pt x="164" y="43"/>
                    </a:cubicBezTo>
                    <a:cubicBezTo>
                      <a:pt x="163" y="40"/>
                      <a:pt x="163" y="40"/>
                      <a:pt x="163" y="40"/>
                    </a:cubicBezTo>
                    <a:cubicBezTo>
                      <a:pt x="159" y="35"/>
                      <a:pt x="156" y="31"/>
                      <a:pt x="152" y="27"/>
                    </a:cubicBezTo>
                    <a:cubicBezTo>
                      <a:pt x="151" y="26"/>
                      <a:pt x="151" y="26"/>
                      <a:pt x="151" y="26"/>
                    </a:cubicBezTo>
                    <a:cubicBezTo>
                      <a:pt x="147" y="22"/>
                      <a:pt x="143" y="19"/>
                      <a:pt x="138" y="15"/>
                    </a:cubicBezTo>
                    <a:cubicBezTo>
                      <a:pt x="135" y="14"/>
                      <a:pt x="135" y="14"/>
                      <a:pt x="135" y="14"/>
                    </a:cubicBezTo>
                    <a:cubicBezTo>
                      <a:pt x="121" y="28"/>
                      <a:pt x="121" y="28"/>
                      <a:pt x="121" y="28"/>
                    </a:cubicBezTo>
                    <a:moveTo>
                      <a:pt x="154" y="110"/>
                    </a:moveTo>
                    <a:cubicBezTo>
                      <a:pt x="175" y="110"/>
                      <a:pt x="175" y="110"/>
                      <a:pt x="175" y="110"/>
                    </a:cubicBezTo>
                    <a:cubicBezTo>
                      <a:pt x="176" y="107"/>
                      <a:pt x="176" y="107"/>
                      <a:pt x="176" y="107"/>
                    </a:cubicBezTo>
                    <a:cubicBezTo>
                      <a:pt x="177" y="101"/>
                      <a:pt x="178" y="95"/>
                      <a:pt x="178" y="89"/>
                    </a:cubicBezTo>
                    <a:cubicBezTo>
                      <a:pt x="178" y="83"/>
                      <a:pt x="177" y="78"/>
                      <a:pt x="176" y="72"/>
                    </a:cubicBezTo>
                    <a:cubicBezTo>
                      <a:pt x="175" y="69"/>
                      <a:pt x="175" y="69"/>
                      <a:pt x="175" y="69"/>
                    </a:cubicBezTo>
                    <a:cubicBezTo>
                      <a:pt x="154" y="69"/>
                      <a:pt x="154" y="69"/>
                      <a:pt x="154" y="69"/>
                    </a:cubicBezTo>
                    <a:moveTo>
                      <a:pt x="120" y="150"/>
                    </a:moveTo>
                    <a:cubicBezTo>
                      <a:pt x="135" y="165"/>
                      <a:pt x="135" y="165"/>
                      <a:pt x="135" y="165"/>
                    </a:cubicBezTo>
                    <a:cubicBezTo>
                      <a:pt x="138" y="163"/>
                      <a:pt x="138" y="163"/>
                      <a:pt x="138" y="163"/>
                    </a:cubicBezTo>
                    <a:cubicBezTo>
                      <a:pt x="143" y="160"/>
                      <a:pt x="147" y="156"/>
                      <a:pt x="151" y="152"/>
                    </a:cubicBezTo>
                    <a:cubicBezTo>
                      <a:pt x="152" y="152"/>
                      <a:pt x="152" y="152"/>
                      <a:pt x="152" y="152"/>
                    </a:cubicBezTo>
                    <a:cubicBezTo>
                      <a:pt x="156" y="148"/>
                      <a:pt x="159" y="143"/>
                      <a:pt x="163" y="139"/>
                    </a:cubicBezTo>
                    <a:cubicBezTo>
                      <a:pt x="164" y="136"/>
                      <a:pt x="164" y="136"/>
                      <a:pt x="164" y="136"/>
                    </a:cubicBezTo>
                    <a:cubicBezTo>
                      <a:pt x="149" y="121"/>
                      <a:pt x="149" y="121"/>
                      <a:pt x="149" y="121"/>
                    </a:cubicBezTo>
                    <a:moveTo>
                      <a:pt x="68" y="155"/>
                    </a:moveTo>
                    <a:cubicBezTo>
                      <a:pt x="68" y="176"/>
                      <a:pt x="68" y="176"/>
                      <a:pt x="68" y="176"/>
                    </a:cubicBezTo>
                    <a:cubicBezTo>
                      <a:pt x="71" y="176"/>
                      <a:pt x="71" y="176"/>
                      <a:pt x="71" y="176"/>
                    </a:cubicBezTo>
                    <a:cubicBezTo>
                      <a:pt x="77" y="178"/>
                      <a:pt x="83" y="178"/>
                      <a:pt x="89" y="178"/>
                    </a:cubicBezTo>
                    <a:cubicBezTo>
                      <a:pt x="89" y="178"/>
                      <a:pt x="89" y="178"/>
                      <a:pt x="89" y="178"/>
                    </a:cubicBezTo>
                    <a:cubicBezTo>
                      <a:pt x="95" y="178"/>
                      <a:pt x="101" y="178"/>
                      <a:pt x="106" y="176"/>
                    </a:cubicBezTo>
                    <a:cubicBezTo>
                      <a:pt x="109" y="176"/>
                      <a:pt x="109" y="176"/>
                      <a:pt x="109" y="176"/>
                    </a:cubicBezTo>
                    <a:cubicBezTo>
                      <a:pt x="109" y="155"/>
                      <a:pt x="109" y="155"/>
                      <a:pt x="109" y="155"/>
                    </a:cubicBezTo>
                    <a:moveTo>
                      <a:pt x="28" y="121"/>
                    </a:moveTo>
                    <a:cubicBezTo>
                      <a:pt x="13" y="136"/>
                      <a:pt x="13" y="136"/>
                      <a:pt x="13" y="136"/>
                    </a:cubicBezTo>
                    <a:cubicBezTo>
                      <a:pt x="15" y="139"/>
                      <a:pt x="15" y="139"/>
                      <a:pt x="15" y="139"/>
                    </a:cubicBezTo>
                    <a:cubicBezTo>
                      <a:pt x="18" y="143"/>
                      <a:pt x="22" y="148"/>
                      <a:pt x="26" y="152"/>
                    </a:cubicBezTo>
                    <a:cubicBezTo>
                      <a:pt x="30" y="156"/>
                      <a:pt x="35" y="160"/>
                      <a:pt x="40" y="163"/>
                    </a:cubicBezTo>
                    <a:cubicBezTo>
                      <a:pt x="42" y="165"/>
                      <a:pt x="42" y="165"/>
                      <a:pt x="42" y="165"/>
                    </a:cubicBezTo>
                    <a:cubicBezTo>
                      <a:pt x="57" y="150"/>
                      <a:pt x="57" y="150"/>
                      <a:pt x="57" y="150"/>
                    </a:cubicBezTo>
                    <a:moveTo>
                      <a:pt x="23" y="69"/>
                    </a:moveTo>
                    <a:cubicBezTo>
                      <a:pt x="2" y="69"/>
                      <a:pt x="2" y="69"/>
                      <a:pt x="2" y="69"/>
                    </a:cubicBezTo>
                    <a:cubicBezTo>
                      <a:pt x="2" y="72"/>
                      <a:pt x="2" y="72"/>
                      <a:pt x="2" y="72"/>
                    </a:cubicBezTo>
                    <a:cubicBezTo>
                      <a:pt x="1" y="78"/>
                      <a:pt x="0" y="84"/>
                      <a:pt x="0" y="89"/>
                    </a:cubicBezTo>
                    <a:cubicBezTo>
                      <a:pt x="0" y="95"/>
                      <a:pt x="1" y="101"/>
                      <a:pt x="2" y="107"/>
                    </a:cubicBezTo>
                    <a:cubicBezTo>
                      <a:pt x="2" y="110"/>
                      <a:pt x="2" y="110"/>
                      <a:pt x="2" y="110"/>
                    </a:cubicBezTo>
                    <a:cubicBezTo>
                      <a:pt x="23" y="110"/>
                      <a:pt x="23" y="110"/>
                      <a:pt x="23" y="110"/>
                    </a:cubicBezTo>
                    <a:moveTo>
                      <a:pt x="57" y="29"/>
                    </a:moveTo>
                    <a:cubicBezTo>
                      <a:pt x="42" y="14"/>
                      <a:pt x="42" y="14"/>
                      <a:pt x="42" y="14"/>
                    </a:cubicBezTo>
                    <a:cubicBezTo>
                      <a:pt x="40" y="15"/>
                      <a:pt x="40" y="15"/>
                      <a:pt x="40" y="15"/>
                    </a:cubicBezTo>
                    <a:cubicBezTo>
                      <a:pt x="30" y="22"/>
                      <a:pt x="21" y="30"/>
                      <a:pt x="15" y="40"/>
                    </a:cubicBezTo>
                    <a:cubicBezTo>
                      <a:pt x="13" y="43"/>
                      <a:pt x="13" y="43"/>
                      <a:pt x="13" y="43"/>
                    </a:cubicBezTo>
                    <a:cubicBezTo>
                      <a:pt x="28" y="58"/>
                      <a:pt x="28" y="58"/>
                      <a:pt x="28" y="58"/>
                    </a:cubicBezTo>
                  </a:path>
                </a:pathLst>
              </a:custGeom>
              <a:noFill/>
              <a:ln w="28575"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5" name="קבוצה 14"/>
          <p:cNvGrpSpPr/>
          <p:nvPr/>
        </p:nvGrpSpPr>
        <p:grpSpPr>
          <a:xfrm>
            <a:off x="8952388" y="4175959"/>
            <a:ext cx="1694631" cy="1108235"/>
            <a:chOff x="8676622" y="4175959"/>
            <a:chExt cx="1694631" cy="1108235"/>
          </a:xfrm>
        </p:grpSpPr>
        <p:sp>
          <p:nvSpPr>
            <p:cNvPr id="150" name="מלבן 149"/>
            <p:cNvSpPr/>
            <p:nvPr/>
          </p:nvSpPr>
          <p:spPr>
            <a:xfrm>
              <a:off x="8676622" y="4914862"/>
              <a:ext cx="1694631" cy="369332"/>
            </a:xfrm>
            <a:prstGeom prst="rect">
              <a:avLst/>
            </a:prstGeom>
          </p:spPr>
          <p:txBody>
            <a:bodyPr wrap="none">
              <a:spAutoFit/>
            </a:bodyPr>
            <a:lstStyle/>
            <a:p>
              <a:pPr lvl="0" algn="ctr" rtl="0">
                <a:spcBef>
                  <a:spcPts val="1200"/>
                </a:spcBef>
              </a:pPr>
              <a:r>
                <a:rPr lang="en-US" dirty="0">
                  <a:solidFill>
                    <a:schemeClr val="accent2"/>
                  </a:solidFill>
                </a:rPr>
                <a:t>NATURAL GAS</a:t>
              </a:r>
            </a:p>
          </p:txBody>
        </p:sp>
        <p:grpSp>
          <p:nvGrpSpPr>
            <p:cNvPr id="163" name="קבוצה 162"/>
            <p:cNvGrpSpPr/>
            <p:nvPr/>
          </p:nvGrpSpPr>
          <p:grpSpPr>
            <a:xfrm>
              <a:off x="9355935" y="4175959"/>
              <a:ext cx="288750" cy="707009"/>
              <a:chOff x="9288931" y="2508492"/>
              <a:chExt cx="422759" cy="1035131"/>
            </a:xfrm>
          </p:grpSpPr>
          <p:sp>
            <p:nvSpPr>
              <p:cNvPr id="164" name="Freeform 413"/>
              <p:cNvSpPr>
                <a:spLocks noEditPoints="1"/>
              </p:cNvSpPr>
              <p:nvPr/>
            </p:nvSpPr>
            <p:spPr bwMode="auto">
              <a:xfrm>
                <a:off x="9357948" y="2508492"/>
                <a:ext cx="265081" cy="301577"/>
              </a:xfrm>
              <a:custGeom>
                <a:avLst/>
                <a:gdLst>
                  <a:gd name="T0" fmla="*/ 43 w 108"/>
                  <a:gd name="T1" fmla="*/ 123 h 123"/>
                  <a:gd name="T2" fmla="*/ 42 w 108"/>
                  <a:gd name="T3" fmla="*/ 123 h 123"/>
                  <a:gd name="T4" fmla="*/ 38 w 108"/>
                  <a:gd name="T5" fmla="*/ 122 h 123"/>
                  <a:gd name="T6" fmla="*/ 8 w 108"/>
                  <a:gd name="T7" fmla="*/ 101 h 123"/>
                  <a:gd name="T8" fmla="*/ 6 w 108"/>
                  <a:gd name="T9" fmla="*/ 62 h 123"/>
                  <a:gd name="T10" fmla="*/ 17 w 108"/>
                  <a:gd name="T11" fmla="*/ 45 h 123"/>
                  <a:gd name="T12" fmla="*/ 20 w 108"/>
                  <a:gd name="T13" fmla="*/ 44 h 123"/>
                  <a:gd name="T14" fmla="*/ 22 w 108"/>
                  <a:gd name="T15" fmla="*/ 46 h 123"/>
                  <a:gd name="T16" fmla="*/ 34 w 108"/>
                  <a:gd name="T17" fmla="*/ 66 h 123"/>
                  <a:gd name="T18" fmla="*/ 45 w 108"/>
                  <a:gd name="T19" fmla="*/ 22 h 123"/>
                  <a:gd name="T20" fmla="*/ 66 w 108"/>
                  <a:gd name="T21" fmla="*/ 1 h 123"/>
                  <a:gd name="T22" fmla="*/ 69 w 108"/>
                  <a:gd name="T23" fmla="*/ 1 h 123"/>
                  <a:gd name="T24" fmla="*/ 70 w 108"/>
                  <a:gd name="T25" fmla="*/ 3 h 123"/>
                  <a:gd name="T26" fmla="*/ 78 w 108"/>
                  <a:gd name="T27" fmla="*/ 66 h 123"/>
                  <a:gd name="T28" fmla="*/ 84 w 108"/>
                  <a:gd name="T29" fmla="*/ 71 h 123"/>
                  <a:gd name="T30" fmla="*/ 85 w 108"/>
                  <a:gd name="T31" fmla="*/ 70 h 123"/>
                  <a:gd name="T32" fmla="*/ 84 w 108"/>
                  <a:gd name="T33" fmla="*/ 49 h 123"/>
                  <a:gd name="T34" fmla="*/ 85 w 108"/>
                  <a:gd name="T35" fmla="*/ 46 h 123"/>
                  <a:gd name="T36" fmla="*/ 88 w 108"/>
                  <a:gd name="T37" fmla="*/ 46 h 123"/>
                  <a:gd name="T38" fmla="*/ 98 w 108"/>
                  <a:gd name="T39" fmla="*/ 54 h 123"/>
                  <a:gd name="T40" fmla="*/ 108 w 108"/>
                  <a:gd name="T41" fmla="*/ 84 h 123"/>
                  <a:gd name="T42" fmla="*/ 103 w 108"/>
                  <a:gd name="T43" fmla="*/ 102 h 123"/>
                  <a:gd name="T44" fmla="*/ 78 w 108"/>
                  <a:gd name="T45" fmla="*/ 122 h 123"/>
                  <a:gd name="T46" fmla="*/ 75 w 108"/>
                  <a:gd name="T47" fmla="*/ 123 h 123"/>
                  <a:gd name="T48" fmla="*/ 72 w 108"/>
                  <a:gd name="T49" fmla="*/ 122 h 123"/>
                  <a:gd name="T50" fmla="*/ 72 w 108"/>
                  <a:gd name="T51" fmla="*/ 119 h 123"/>
                  <a:gd name="T52" fmla="*/ 56 w 108"/>
                  <a:gd name="T53" fmla="*/ 79 h 123"/>
                  <a:gd name="T54" fmla="*/ 47 w 108"/>
                  <a:gd name="T55" fmla="*/ 99 h 123"/>
                  <a:gd name="T56" fmla="*/ 42 w 108"/>
                  <a:gd name="T57" fmla="*/ 99 h 123"/>
                  <a:gd name="T58" fmla="*/ 31 w 108"/>
                  <a:gd name="T59" fmla="*/ 95 h 123"/>
                  <a:gd name="T60" fmla="*/ 44 w 108"/>
                  <a:gd name="T61" fmla="*/ 118 h 123"/>
                  <a:gd name="T62" fmla="*/ 45 w 108"/>
                  <a:gd name="T63" fmla="*/ 120 h 123"/>
                  <a:gd name="T64" fmla="*/ 43 w 108"/>
                  <a:gd name="T65" fmla="*/ 123 h 123"/>
                  <a:gd name="T66" fmla="*/ 43 w 108"/>
                  <a:gd name="T67" fmla="*/ 123 h 123"/>
                  <a:gd name="T68" fmla="*/ 54 w 108"/>
                  <a:gd name="T69" fmla="*/ 71 h 123"/>
                  <a:gd name="T70" fmla="*/ 56 w 108"/>
                  <a:gd name="T71" fmla="*/ 71 h 123"/>
                  <a:gd name="T72" fmla="*/ 76 w 108"/>
                  <a:gd name="T73" fmla="*/ 95 h 123"/>
                  <a:gd name="T74" fmla="*/ 79 w 108"/>
                  <a:gd name="T75" fmla="*/ 116 h 123"/>
                  <a:gd name="T76" fmla="*/ 103 w 108"/>
                  <a:gd name="T77" fmla="*/ 84 h 123"/>
                  <a:gd name="T78" fmla="*/ 91 w 108"/>
                  <a:gd name="T79" fmla="*/ 54 h 123"/>
                  <a:gd name="T80" fmla="*/ 89 w 108"/>
                  <a:gd name="T81" fmla="*/ 74 h 123"/>
                  <a:gd name="T82" fmla="*/ 84 w 108"/>
                  <a:gd name="T83" fmla="*/ 76 h 123"/>
                  <a:gd name="T84" fmla="*/ 84 w 108"/>
                  <a:gd name="T85" fmla="*/ 76 h 123"/>
                  <a:gd name="T86" fmla="*/ 74 w 108"/>
                  <a:gd name="T87" fmla="*/ 70 h 123"/>
                  <a:gd name="T88" fmla="*/ 64 w 108"/>
                  <a:gd name="T89" fmla="*/ 9 h 123"/>
                  <a:gd name="T90" fmla="*/ 49 w 108"/>
                  <a:gd name="T91" fmla="*/ 25 h 123"/>
                  <a:gd name="T92" fmla="*/ 41 w 108"/>
                  <a:gd name="T93" fmla="*/ 70 h 123"/>
                  <a:gd name="T94" fmla="*/ 40 w 108"/>
                  <a:gd name="T95" fmla="*/ 73 h 123"/>
                  <a:gd name="T96" fmla="*/ 37 w 108"/>
                  <a:gd name="T97" fmla="*/ 74 h 123"/>
                  <a:gd name="T98" fmla="*/ 27 w 108"/>
                  <a:gd name="T99" fmla="*/ 68 h 123"/>
                  <a:gd name="T100" fmla="*/ 17 w 108"/>
                  <a:gd name="T101" fmla="*/ 53 h 123"/>
                  <a:gd name="T102" fmla="*/ 11 w 108"/>
                  <a:gd name="T103" fmla="*/ 64 h 123"/>
                  <a:gd name="T104" fmla="*/ 12 w 108"/>
                  <a:gd name="T105" fmla="*/ 99 h 123"/>
                  <a:gd name="T106" fmla="*/ 12 w 108"/>
                  <a:gd name="T107" fmla="*/ 99 h 123"/>
                  <a:gd name="T108" fmla="*/ 35 w 108"/>
                  <a:gd name="T109" fmla="*/ 116 h 123"/>
                  <a:gd name="T110" fmla="*/ 26 w 108"/>
                  <a:gd name="T111" fmla="*/ 87 h 123"/>
                  <a:gd name="T112" fmla="*/ 28 w 108"/>
                  <a:gd name="T113" fmla="*/ 84 h 123"/>
                  <a:gd name="T114" fmla="*/ 31 w 108"/>
                  <a:gd name="T115" fmla="*/ 86 h 123"/>
                  <a:gd name="T116" fmla="*/ 42 w 108"/>
                  <a:gd name="T117" fmla="*/ 94 h 123"/>
                  <a:gd name="T118" fmla="*/ 45 w 108"/>
                  <a:gd name="T119" fmla="*/ 94 h 123"/>
                  <a:gd name="T120" fmla="*/ 51 w 108"/>
                  <a:gd name="T121" fmla="*/ 74 h 123"/>
                  <a:gd name="T122" fmla="*/ 53 w 108"/>
                  <a:gd name="T123" fmla="*/ 71 h 123"/>
                  <a:gd name="T124" fmla="*/ 54 w 108"/>
                  <a:gd name="T125" fmla="*/ 7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 h="123">
                    <a:moveTo>
                      <a:pt x="43" y="123"/>
                    </a:moveTo>
                    <a:cubicBezTo>
                      <a:pt x="43" y="123"/>
                      <a:pt x="42" y="123"/>
                      <a:pt x="42" y="123"/>
                    </a:cubicBezTo>
                    <a:cubicBezTo>
                      <a:pt x="41" y="123"/>
                      <a:pt x="39" y="123"/>
                      <a:pt x="38" y="122"/>
                    </a:cubicBezTo>
                    <a:cubicBezTo>
                      <a:pt x="16" y="116"/>
                      <a:pt x="8" y="103"/>
                      <a:pt x="8" y="101"/>
                    </a:cubicBezTo>
                    <a:cubicBezTo>
                      <a:pt x="0" y="90"/>
                      <a:pt x="0" y="76"/>
                      <a:pt x="6" y="62"/>
                    </a:cubicBezTo>
                    <a:cubicBezTo>
                      <a:pt x="10" y="52"/>
                      <a:pt x="17" y="45"/>
                      <a:pt x="17" y="45"/>
                    </a:cubicBezTo>
                    <a:cubicBezTo>
                      <a:pt x="18" y="44"/>
                      <a:pt x="19" y="44"/>
                      <a:pt x="20" y="44"/>
                    </a:cubicBezTo>
                    <a:cubicBezTo>
                      <a:pt x="21" y="44"/>
                      <a:pt x="22" y="45"/>
                      <a:pt x="22" y="46"/>
                    </a:cubicBezTo>
                    <a:cubicBezTo>
                      <a:pt x="23" y="57"/>
                      <a:pt x="29" y="63"/>
                      <a:pt x="34" y="66"/>
                    </a:cubicBezTo>
                    <a:cubicBezTo>
                      <a:pt x="30" y="52"/>
                      <a:pt x="34" y="37"/>
                      <a:pt x="45" y="22"/>
                    </a:cubicBezTo>
                    <a:cubicBezTo>
                      <a:pt x="54" y="9"/>
                      <a:pt x="65" y="1"/>
                      <a:pt x="66" y="1"/>
                    </a:cubicBezTo>
                    <a:cubicBezTo>
                      <a:pt x="67" y="0"/>
                      <a:pt x="68" y="0"/>
                      <a:pt x="69" y="1"/>
                    </a:cubicBezTo>
                    <a:cubicBezTo>
                      <a:pt x="70" y="1"/>
                      <a:pt x="70" y="2"/>
                      <a:pt x="70" y="3"/>
                    </a:cubicBezTo>
                    <a:cubicBezTo>
                      <a:pt x="66" y="42"/>
                      <a:pt x="72" y="59"/>
                      <a:pt x="78" y="66"/>
                    </a:cubicBezTo>
                    <a:cubicBezTo>
                      <a:pt x="81" y="70"/>
                      <a:pt x="84" y="71"/>
                      <a:pt x="84" y="71"/>
                    </a:cubicBezTo>
                    <a:cubicBezTo>
                      <a:pt x="85" y="71"/>
                      <a:pt x="85" y="71"/>
                      <a:pt x="85" y="70"/>
                    </a:cubicBezTo>
                    <a:cubicBezTo>
                      <a:pt x="87" y="68"/>
                      <a:pt x="86" y="56"/>
                      <a:pt x="84" y="49"/>
                    </a:cubicBezTo>
                    <a:cubicBezTo>
                      <a:pt x="84" y="48"/>
                      <a:pt x="84" y="47"/>
                      <a:pt x="85" y="46"/>
                    </a:cubicBezTo>
                    <a:cubicBezTo>
                      <a:pt x="86" y="46"/>
                      <a:pt x="87" y="45"/>
                      <a:pt x="88" y="46"/>
                    </a:cubicBezTo>
                    <a:cubicBezTo>
                      <a:pt x="88" y="46"/>
                      <a:pt x="93" y="48"/>
                      <a:pt x="98" y="54"/>
                    </a:cubicBezTo>
                    <a:cubicBezTo>
                      <a:pt x="103" y="60"/>
                      <a:pt x="108" y="70"/>
                      <a:pt x="108" y="84"/>
                    </a:cubicBezTo>
                    <a:cubicBezTo>
                      <a:pt x="108" y="87"/>
                      <a:pt x="107" y="94"/>
                      <a:pt x="103" y="102"/>
                    </a:cubicBezTo>
                    <a:cubicBezTo>
                      <a:pt x="98" y="113"/>
                      <a:pt x="89" y="120"/>
                      <a:pt x="78" y="122"/>
                    </a:cubicBezTo>
                    <a:cubicBezTo>
                      <a:pt x="78" y="122"/>
                      <a:pt x="77" y="122"/>
                      <a:pt x="75" y="123"/>
                    </a:cubicBezTo>
                    <a:cubicBezTo>
                      <a:pt x="74" y="123"/>
                      <a:pt x="73" y="123"/>
                      <a:pt x="72" y="122"/>
                    </a:cubicBezTo>
                    <a:cubicBezTo>
                      <a:pt x="72" y="121"/>
                      <a:pt x="72" y="120"/>
                      <a:pt x="72" y="119"/>
                    </a:cubicBezTo>
                    <a:cubicBezTo>
                      <a:pt x="78" y="107"/>
                      <a:pt x="73" y="94"/>
                      <a:pt x="56" y="79"/>
                    </a:cubicBezTo>
                    <a:cubicBezTo>
                      <a:pt x="56" y="86"/>
                      <a:pt x="54" y="97"/>
                      <a:pt x="47" y="99"/>
                    </a:cubicBezTo>
                    <a:cubicBezTo>
                      <a:pt x="45" y="99"/>
                      <a:pt x="44" y="99"/>
                      <a:pt x="42" y="99"/>
                    </a:cubicBezTo>
                    <a:cubicBezTo>
                      <a:pt x="39" y="99"/>
                      <a:pt x="35" y="98"/>
                      <a:pt x="31" y="95"/>
                    </a:cubicBezTo>
                    <a:cubicBezTo>
                      <a:pt x="32" y="100"/>
                      <a:pt x="35" y="109"/>
                      <a:pt x="44" y="118"/>
                    </a:cubicBezTo>
                    <a:cubicBezTo>
                      <a:pt x="45" y="119"/>
                      <a:pt x="45" y="119"/>
                      <a:pt x="45" y="120"/>
                    </a:cubicBezTo>
                    <a:cubicBezTo>
                      <a:pt x="45" y="122"/>
                      <a:pt x="44" y="123"/>
                      <a:pt x="43" y="123"/>
                    </a:cubicBezTo>
                    <a:cubicBezTo>
                      <a:pt x="43" y="123"/>
                      <a:pt x="43" y="123"/>
                      <a:pt x="43" y="123"/>
                    </a:cubicBezTo>
                    <a:close/>
                    <a:moveTo>
                      <a:pt x="54" y="71"/>
                    </a:moveTo>
                    <a:cubicBezTo>
                      <a:pt x="55" y="71"/>
                      <a:pt x="55" y="71"/>
                      <a:pt x="56" y="71"/>
                    </a:cubicBezTo>
                    <a:cubicBezTo>
                      <a:pt x="66" y="80"/>
                      <a:pt x="73" y="88"/>
                      <a:pt x="76" y="95"/>
                    </a:cubicBezTo>
                    <a:cubicBezTo>
                      <a:pt x="80" y="102"/>
                      <a:pt x="81" y="109"/>
                      <a:pt x="79" y="116"/>
                    </a:cubicBezTo>
                    <a:cubicBezTo>
                      <a:pt x="101" y="110"/>
                      <a:pt x="103" y="84"/>
                      <a:pt x="103" y="84"/>
                    </a:cubicBezTo>
                    <a:cubicBezTo>
                      <a:pt x="103" y="68"/>
                      <a:pt x="96" y="59"/>
                      <a:pt x="91" y="54"/>
                    </a:cubicBezTo>
                    <a:cubicBezTo>
                      <a:pt x="92" y="61"/>
                      <a:pt x="92" y="70"/>
                      <a:pt x="89" y="74"/>
                    </a:cubicBezTo>
                    <a:cubicBezTo>
                      <a:pt x="88" y="75"/>
                      <a:pt x="86" y="76"/>
                      <a:pt x="84" y="76"/>
                    </a:cubicBezTo>
                    <a:cubicBezTo>
                      <a:pt x="84" y="76"/>
                      <a:pt x="84" y="76"/>
                      <a:pt x="84" y="76"/>
                    </a:cubicBezTo>
                    <a:cubicBezTo>
                      <a:pt x="84" y="76"/>
                      <a:pt x="79" y="76"/>
                      <a:pt x="74" y="70"/>
                    </a:cubicBezTo>
                    <a:cubicBezTo>
                      <a:pt x="68" y="62"/>
                      <a:pt x="61" y="46"/>
                      <a:pt x="64" y="9"/>
                    </a:cubicBezTo>
                    <a:cubicBezTo>
                      <a:pt x="60" y="12"/>
                      <a:pt x="54" y="18"/>
                      <a:pt x="49" y="25"/>
                    </a:cubicBezTo>
                    <a:cubicBezTo>
                      <a:pt x="37" y="41"/>
                      <a:pt x="35" y="56"/>
                      <a:pt x="41" y="70"/>
                    </a:cubicBezTo>
                    <a:cubicBezTo>
                      <a:pt x="41" y="71"/>
                      <a:pt x="41" y="72"/>
                      <a:pt x="40" y="73"/>
                    </a:cubicBezTo>
                    <a:cubicBezTo>
                      <a:pt x="39" y="74"/>
                      <a:pt x="38" y="74"/>
                      <a:pt x="37" y="74"/>
                    </a:cubicBezTo>
                    <a:cubicBezTo>
                      <a:pt x="37" y="74"/>
                      <a:pt x="32" y="72"/>
                      <a:pt x="27" y="68"/>
                    </a:cubicBezTo>
                    <a:cubicBezTo>
                      <a:pt x="24" y="65"/>
                      <a:pt x="19" y="60"/>
                      <a:pt x="17" y="53"/>
                    </a:cubicBezTo>
                    <a:cubicBezTo>
                      <a:pt x="15" y="56"/>
                      <a:pt x="13" y="60"/>
                      <a:pt x="11" y="64"/>
                    </a:cubicBezTo>
                    <a:cubicBezTo>
                      <a:pt x="5" y="77"/>
                      <a:pt x="6" y="88"/>
                      <a:pt x="12" y="99"/>
                    </a:cubicBezTo>
                    <a:cubicBezTo>
                      <a:pt x="12" y="99"/>
                      <a:pt x="12" y="99"/>
                      <a:pt x="12" y="99"/>
                    </a:cubicBezTo>
                    <a:cubicBezTo>
                      <a:pt x="12" y="99"/>
                      <a:pt x="18" y="109"/>
                      <a:pt x="35" y="116"/>
                    </a:cubicBezTo>
                    <a:cubicBezTo>
                      <a:pt x="23" y="101"/>
                      <a:pt x="26" y="87"/>
                      <a:pt x="26" y="87"/>
                    </a:cubicBezTo>
                    <a:cubicBezTo>
                      <a:pt x="26" y="85"/>
                      <a:pt x="27" y="85"/>
                      <a:pt x="28" y="84"/>
                    </a:cubicBezTo>
                    <a:cubicBezTo>
                      <a:pt x="29" y="84"/>
                      <a:pt x="30" y="85"/>
                      <a:pt x="31" y="86"/>
                    </a:cubicBezTo>
                    <a:cubicBezTo>
                      <a:pt x="34" y="91"/>
                      <a:pt x="38" y="94"/>
                      <a:pt x="42" y="94"/>
                    </a:cubicBezTo>
                    <a:cubicBezTo>
                      <a:pt x="43" y="94"/>
                      <a:pt x="44" y="94"/>
                      <a:pt x="45" y="94"/>
                    </a:cubicBezTo>
                    <a:cubicBezTo>
                      <a:pt x="50" y="92"/>
                      <a:pt x="51" y="79"/>
                      <a:pt x="51" y="74"/>
                    </a:cubicBezTo>
                    <a:cubicBezTo>
                      <a:pt x="51" y="72"/>
                      <a:pt x="52" y="72"/>
                      <a:pt x="53" y="71"/>
                    </a:cubicBezTo>
                    <a:cubicBezTo>
                      <a:pt x="53" y="71"/>
                      <a:pt x="54" y="71"/>
                      <a:pt x="54" y="71"/>
                    </a:cubicBezTo>
                    <a:close/>
                  </a:path>
                </a:pathLst>
              </a:custGeom>
              <a:solidFill>
                <a:schemeClr val="accent2"/>
              </a:solidFill>
              <a:ln>
                <a:solidFill>
                  <a:schemeClr val="accent2"/>
                </a:solidFill>
              </a:ln>
              <a:extLst/>
            </p:spPr>
            <p:txBody>
              <a:bodyPr vert="horz" wrap="square" lIns="91440" tIns="45720" rIns="91440" bIns="45720" numCol="1" anchor="t" anchorCtr="0" compatLnSpc="1">
                <a:prstTxWarp prst="textNoShape">
                  <a:avLst/>
                </a:prstTxWarp>
              </a:bodyPr>
              <a:lstStyle/>
              <a:p>
                <a:endParaRPr lang="en-US"/>
              </a:p>
            </p:txBody>
          </p:sp>
          <p:grpSp>
            <p:nvGrpSpPr>
              <p:cNvPr id="165" name="Group 231"/>
              <p:cNvGrpSpPr/>
              <p:nvPr/>
            </p:nvGrpSpPr>
            <p:grpSpPr>
              <a:xfrm>
                <a:off x="9288931" y="2872143"/>
                <a:ext cx="422759" cy="671480"/>
                <a:chOff x="10996612" y="11091863"/>
                <a:chExt cx="1006475" cy="1598613"/>
              </a:xfrm>
            </p:grpSpPr>
            <p:sp>
              <p:nvSpPr>
                <p:cNvPr id="166" name="Freeform 191"/>
                <p:cNvSpPr>
                  <a:spLocks/>
                </p:cNvSpPr>
                <p:nvPr/>
              </p:nvSpPr>
              <p:spPr bwMode="auto">
                <a:xfrm>
                  <a:off x="11614150" y="11322051"/>
                  <a:ext cx="388937" cy="1368425"/>
                </a:xfrm>
                <a:custGeom>
                  <a:avLst/>
                  <a:gdLst>
                    <a:gd name="T0" fmla="*/ 0 w 69"/>
                    <a:gd name="T1" fmla="*/ 0 h 243"/>
                    <a:gd name="T2" fmla="*/ 69 w 69"/>
                    <a:gd name="T3" fmla="*/ 243 h 243"/>
                  </a:gdLst>
                  <a:ahLst/>
                  <a:cxnLst>
                    <a:cxn ang="0">
                      <a:pos x="T0" y="T1"/>
                    </a:cxn>
                    <a:cxn ang="0">
                      <a:pos x="T2" y="T3"/>
                    </a:cxn>
                  </a:cxnLst>
                  <a:rect l="0" t="0" r="r" b="b"/>
                  <a:pathLst>
                    <a:path w="69" h="243">
                      <a:moveTo>
                        <a:pt x="0" y="0"/>
                      </a:moveTo>
                      <a:cubicBezTo>
                        <a:pt x="8" y="67"/>
                        <a:pt x="27" y="181"/>
                        <a:pt x="69" y="243"/>
                      </a:cubicBezTo>
                    </a:path>
                  </a:pathLst>
                </a:custGeom>
                <a:noFill/>
                <a:ln w="22225"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7" name="Freeform 192"/>
                <p:cNvSpPr>
                  <a:spLocks/>
                </p:cNvSpPr>
                <p:nvPr/>
              </p:nvSpPr>
              <p:spPr bwMode="auto">
                <a:xfrm>
                  <a:off x="10996612" y="11333163"/>
                  <a:ext cx="387350" cy="1357313"/>
                </a:xfrm>
                <a:custGeom>
                  <a:avLst/>
                  <a:gdLst>
                    <a:gd name="T0" fmla="*/ 69 w 69"/>
                    <a:gd name="T1" fmla="*/ 0 h 241"/>
                    <a:gd name="T2" fmla="*/ 0 w 69"/>
                    <a:gd name="T3" fmla="*/ 241 h 241"/>
                  </a:gdLst>
                  <a:ahLst/>
                  <a:cxnLst>
                    <a:cxn ang="0">
                      <a:pos x="T0" y="T1"/>
                    </a:cxn>
                    <a:cxn ang="0">
                      <a:pos x="T2" y="T3"/>
                    </a:cxn>
                  </a:cxnLst>
                  <a:rect l="0" t="0" r="r" b="b"/>
                  <a:pathLst>
                    <a:path w="69" h="241">
                      <a:moveTo>
                        <a:pt x="69" y="0"/>
                      </a:moveTo>
                      <a:cubicBezTo>
                        <a:pt x="61" y="66"/>
                        <a:pt x="42" y="180"/>
                        <a:pt x="0" y="241"/>
                      </a:cubicBezTo>
                    </a:path>
                  </a:pathLst>
                </a:custGeom>
                <a:noFill/>
                <a:ln w="22225"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8" name="Line 193"/>
                <p:cNvSpPr>
                  <a:spLocks noChangeShapeType="1"/>
                </p:cNvSpPr>
                <p:nvPr/>
              </p:nvSpPr>
              <p:spPr bwMode="auto">
                <a:xfrm flipV="1">
                  <a:off x="11215687" y="12228513"/>
                  <a:ext cx="500062" cy="157163"/>
                </a:xfrm>
                <a:prstGeom prst="line">
                  <a:avLst/>
                </a:prstGeom>
                <a:noFill/>
                <a:ln w="22225" cap="rnd">
                  <a:solidFill>
                    <a:schemeClr val="accent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9" name="Line 194"/>
                <p:cNvSpPr>
                  <a:spLocks noChangeShapeType="1"/>
                </p:cNvSpPr>
                <p:nvPr/>
              </p:nvSpPr>
              <p:spPr bwMode="auto">
                <a:xfrm flipH="1" flipV="1">
                  <a:off x="11271250" y="12228513"/>
                  <a:ext cx="528637" cy="174625"/>
                </a:xfrm>
                <a:prstGeom prst="line">
                  <a:avLst/>
                </a:prstGeom>
                <a:noFill/>
                <a:ln w="22225" cap="rnd">
                  <a:solidFill>
                    <a:schemeClr val="accent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0" name="Line 195"/>
                <p:cNvSpPr>
                  <a:spLocks noChangeShapeType="1"/>
                </p:cNvSpPr>
                <p:nvPr/>
              </p:nvSpPr>
              <p:spPr bwMode="auto">
                <a:xfrm flipV="1">
                  <a:off x="11333162" y="11885613"/>
                  <a:ext cx="309562" cy="106363"/>
                </a:xfrm>
                <a:prstGeom prst="line">
                  <a:avLst/>
                </a:prstGeom>
                <a:noFill/>
                <a:ln w="22225" cap="rnd">
                  <a:solidFill>
                    <a:schemeClr val="accent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1" name="Line 196"/>
                <p:cNvSpPr>
                  <a:spLocks noChangeShapeType="1"/>
                </p:cNvSpPr>
                <p:nvPr/>
              </p:nvSpPr>
              <p:spPr bwMode="auto">
                <a:xfrm flipH="1" flipV="1">
                  <a:off x="11356975" y="11885613"/>
                  <a:ext cx="314325" cy="106363"/>
                </a:xfrm>
                <a:prstGeom prst="line">
                  <a:avLst/>
                </a:prstGeom>
                <a:noFill/>
                <a:ln w="22225" cap="rnd">
                  <a:solidFill>
                    <a:schemeClr val="accent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2" name="Line 197"/>
                <p:cNvSpPr>
                  <a:spLocks noChangeShapeType="1"/>
                </p:cNvSpPr>
                <p:nvPr/>
              </p:nvSpPr>
              <p:spPr bwMode="auto">
                <a:xfrm flipV="1">
                  <a:off x="11401425" y="11542713"/>
                  <a:ext cx="190500" cy="66675"/>
                </a:xfrm>
                <a:prstGeom prst="line">
                  <a:avLst/>
                </a:prstGeom>
                <a:noFill/>
                <a:ln w="22225" cap="rnd">
                  <a:solidFill>
                    <a:schemeClr val="accent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3" name="Line 198"/>
                <p:cNvSpPr>
                  <a:spLocks noChangeShapeType="1"/>
                </p:cNvSpPr>
                <p:nvPr/>
              </p:nvSpPr>
              <p:spPr bwMode="auto">
                <a:xfrm flipH="1" flipV="1">
                  <a:off x="11406187" y="11542713"/>
                  <a:ext cx="196850" cy="66675"/>
                </a:xfrm>
                <a:prstGeom prst="line">
                  <a:avLst/>
                </a:prstGeom>
                <a:noFill/>
                <a:ln w="22225" cap="rnd">
                  <a:solidFill>
                    <a:schemeClr val="accent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4" name="Freeform 199"/>
                <p:cNvSpPr>
                  <a:spLocks/>
                </p:cNvSpPr>
                <p:nvPr/>
              </p:nvSpPr>
              <p:spPr bwMode="auto">
                <a:xfrm>
                  <a:off x="11260137" y="11091863"/>
                  <a:ext cx="477837" cy="73025"/>
                </a:xfrm>
                <a:custGeom>
                  <a:avLst/>
                  <a:gdLst>
                    <a:gd name="T0" fmla="*/ 0 w 85"/>
                    <a:gd name="T1" fmla="*/ 13 h 13"/>
                    <a:gd name="T2" fmla="*/ 15 w 85"/>
                    <a:gd name="T3" fmla="*/ 0 h 13"/>
                    <a:gd name="T4" fmla="*/ 70 w 85"/>
                    <a:gd name="T5" fmla="*/ 0 h 13"/>
                    <a:gd name="T6" fmla="*/ 85 w 85"/>
                    <a:gd name="T7" fmla="*/ 13 h 13"/>
                  </a:gdLst>
                  <a:ahLst/>
                  <a:cxnLst>
                    <a:cxn ang="0">
                      <a:pos x="T0" y="T1"/>
                    </a:cxn>
                    <a:cxn ang="0">
                      <a:pos x="T2" y="T3"/>
                    </a:cxn>
                    <a:cxn ang="0">
                      <a:pos x="T4" y="T5"/>
                    </a:cxn>
                    <a:cxn ang="0">
                      <a:pos x="T6" y="T7"/>
                    </a:cxn>
                  </a:cxnLst>
                  <a:rect l="0" t="0" r="r" b="b"/>
                  <a:pathLst>
                    <a:path w="85" h="13">
                      <a:moveTo>
                        <a:pt x="0" y="13"/>
                      </a:moveTo>
                      <a:cubicBezTo>
                        <a:pt x="0" y="6"/>
                        <a:pt x="7" y="0"/>
                        <a:pt x="15" y="0"/>
                      </a:cubicBezTo>
                      <a:cubicBezTo>
                        <a:pt x="70" y="0"/>
                        <a:pt x="70" y="0"/>
                        <a:pt x="70" y="0"/>
                      </a:cubicBezTo>
                      <a:cubicBezTo>
                        <a:pt x="78" y="0"/>
                        <a:pt x="85" y="6"/>
                        <a:pt x="85" y="13"/>
                      </a:cubicBezTo>
                    </a:path>
                  </a:pathLst>
                </a:custGeom>
                <a:noFill/>
                <a:ln w="22225"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5" name="Freeform 200"/>
                <p:cNvSpPr>
                  <a:spLocks/>
                </p:cNvSpPr>
                <p:nvPr/>
              </p:nvSpPr>
              <p:spPr bwMode="auto">
                <a:xfrm>
                  <a:off x="11215687" y="11215688"/>
                  <a:ext cx="568325" cy="106363"/>
                </a:xfrm>
                <a:custGeom>
                  <a:avLst/>
                  <a:gdLst>
                    <a:gd name="T0" fmla="*/ 16 w 101"/>
                    <a:gd name="T1" fmla="*/ 19 h 19"/>
                    <a:gd name="T2" fmla="*/ 4 w 101"/>
                    <a:gd name="T3" fmla="*/ 19 h 19"/>
                    <a:gd name="T4" fmla="*/ 0 w 101"/>
                    <a:gd name="T5" fmla="*/ 15 h 19"/>
                    <a:gd name="T6" fmla="*/ 0 w 101"/>
                    <a:gd name="T7" fmla="*/ 4 h 19"/>
                    <a:gd name="T8" fmla="*/ 4 w 101"/>
                    <a:gd name="T9" fmla="*/ 0 h 19"/>
                    <a:gd name="T10" fmla="*/ 97 w 101"/>
                    <a:gd name="T11" fmla="*/ 0 h 19"/>
                    <a:gd name="T12" fmla="*/ 101 w 101"/>
                    <a:gd name="T13" fmla="*/ 4 h 19"/>
                    <a:gd name="T14" fmla="*/ 101 w 101"/>
                    <a:gd name="T15" fmla="*/ 15 h 19"/>
                    <a:gd name="T16" fmla="*/ 97 w 101"/>
                    <a:gd name="T17" fmla="*/ 19 h 19"/>
                    <a:gd name="T18" fmla="*/ 85 w 101"/>
                    <a:gd name="T1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19">
                      <a:moveTo>
                        <a:pt x="16" y="19"/>
                      </a:moveTo>
                      <a:cubicBezTo>
                        <a:pt x="4" y="19"/>
                        <a:pt x="4" y="19"/>
                        <a:pt x="4" y="19"/>
                      </a:cubicBezTo>
                      <a:cubicBezTo>
                        <a:pt x="2" y="19"/>
                        <a:pt x="0" y="17"/>
                        <a:pt x="0" y="15"/>
                      </a:cubicBezTo>
                      <a:cubicBezTo>
                        <a:pt x="0" y="4"/>
                        <a:pt x="0" y="4"/>
                        <a:pt x="0" y="4"/>
                      </a:cubicBezTo>
                      <a:cubicBezTo>
                        <a:pt x="0" y="2"/>
                        <a:pt x="2" y="0"/>
                        <a:pt x="4" y="0"/>
                      </a:cubicBezTo>
                      <a:cubicBezTo>
                        <a:pt x="97" y="0"/>
                        <a:pt x="97" y="0"/>
                        <a:pt x="97" y="0"/>
                      </a:cubicBezTo>
                      <a:cubicBezTo>
                        <a:pt x="99" y="0"/>
                        <a:pt x="101" y="2"/>
                        <a:pt x="101" y="4"/>
                      </a:cubicBezTo>
                      <a:cubicBezTo>
                        <a:pt x="101" y="15"/>
                        <a:pt x="101" y="15"/>
                        <a:pt x="101" y="15"/>
                      </a:cubicBezTo>
                      <a:cubicBezTo>
                        <a:pt x="101" y="17"/>
                        <a:pt x="99" y="19"/>
                        <a:pt x="97" y="19"/>
                      </a:cubicBezTo>
                      <a:cubicBezTo>
                        <a:pt x="85" y="19"/>
                        <a:pt x="85" y="19"/>
                        <a:pt x="85" y="19"/>
                      </a:cubicBezTo>
                    </a:path>
                  </a:pathLst>
                </a:custGeom>
                <a:noFill/>
                <a:ln w="22225"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spTree>
    <p:extLst>
      <p:ext uri="{BB962C8B-B14F-4D97-AF65-F5344CB8AC3E}">
        <p14:creationId xmlns:p14="http://schemas.microsoft.com/office/powerpoint/2010/main" val="1096206922"/>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47"/>
                                        </p:tgtEl>
                                        <p:attrNameLst>
                                          <p:attrName>style.visibility</p:attrName>
                                        </p:attrNameLst>
                                      </p:cBhvr>
                                      <p:to>
                                        <p:strVal val="visible"/>
                                      </p:to>
                                    </p:set>
                                    <p:animEffect transition="in" filter="wipe(up)">
                                      <p:cBhvr>
                                        <p:cTn id="19" dur="500"/>
                                        <p:tgtEl>
                                          <p:spTgt spid="147"/>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Bosmat\Desktop\אייקונים וטמפלייטס\iStock_000056011708_Large.jpg"/>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rcRect/>
          <a:stretch/>
        </p:blipFill>
        <p:spPr bwMode="auto">
          <a:xfrm>
            <a:off x="-29149" y="0"/>
            <a:ext cx="12221147" cy="6233218"/>
          </a:xfrm>
          <a:prstGeom prst="rect">
            <a:avLst/>
          </a:prstGeom>
          <a:noFill/>
          <a:extLst>
            <a:ext uri="{909E8E84-426E-40DD-AFC4-6F175D3DCCD1}">
              <a14:hiddenFill xmlns:a14="http://schemas.microsoft.com/office/drawing/2010/main">
                <a:solidFill>
                  <a:srgbClr val="FFFFFF"/>
                </a:solidFill>
              </a14:hiddenFill>
            </a:ext>
          </a:extLst>
        </p:spPr>
      </p:pic>
      <p:sp>
        <p:nvSpPr>
          <p:cNvPr id="42" name="מלבן 41"/>
          <p:cNvSpPr/>
          <p:nvPr/>
        </p:nvSpPr>
        <p:spPr>
          <a:xfrm>
            <a:off x="-29147" y="0"/>
            <a:ext cx="12221147" cy="6402918"/>
          </a:xfrm>
          <a:prstGeom prst="rect">
            <a:avLst/>
          </a:prstGeom>
          <a:gradFill>
            <a:gsLst>
              <a:gs pos="0">
                <a:schemeClr val="bg1">
                  <a:alpha val="95000"/>
                </a:schemeClr>
              </a:gs>
              <a:gs pos="50000">
                <a:schemeClr val="bg1">
                  <a:alpha val="65000"/>
                </a:schemeClr>
              </a:gs>
              <a:gs pos="5400">
                <a:srgbClr val="FFFFFF">
                  <a:alpha val="95000"/>
                </a:srgbClr>
              </a:gs>
              <a:gs pos="100000">
                <a:schemeClr val="bg1">
                  <a:alpha val="6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0" name="מלבן 59">
            <a:hlinkClick r:id="rId4" action="ppaction://hlinksldjump"/>
          </p:cNvPr>
          <p:cNvSpPr/>
          <p:nvPr/>
        </p:nvSpPr>
        <p:spPr>
          <a:xfrm>
            <a:off x="11432840" y="104738"/>
            <a:ext cx="632862" cy="63286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מציין מיקום של מספר שקופית 5"/>
          <p:cNvSpPr>
            <a:spLocks noGrp="1"/>
          </p:cNvSpPr>
          <p:nvPr>
            <p:ph type="sldNum" sz="quarter" idx="12"/>
          </p:nvPr>
        </p:nvSpPr>
        <p:spPr>
          <a:xfrm>
            <a:off x="129165" y="6496485"/>
            <a:ext cx="336992" cy="301756"/>
          </a:xfrm>
        </p:spPr>
        <p:txBody>
          <a:bodyPr/>
          <a:lstStyle/>
          <a:p>
            <a:fld id="{E1F767F5-0C98-4706-8AFB-FCD5A80B5AF3}" type="slidenum">
              <a:rPr lang="he-IL" sz="1000" b="1" smtClean="0">
                <a:solidFill>
                  <a:schemeClr val="accent1"/>
                </a:solidFill>
              </a:rPr>
              <a:t>7</a:t>
            </a:fld>
            <a:endParaRPr lang="he-IL" sz="1000" b="1" dirty="0">
              <a:solidFill>
                <a:schemeClr val="accent1"/>
              </a:solidFill>
            </a:endParaRPr>
          </a:p>
        </p:txBody>
      </p:sp>
      <p:sp>
        <p:nvSpPr>
          <p:cNvPr id="66" name="Freeform 9"/>
          <p:cNvSpPr>
            <a:spLocks noEditPoints="1"/>
          </p:cNvSpPr>
          <p:nvPr/>
        </p:nvSpPr>
        <p:spPr bwMode="auto">
          <a:xfrm>
            <a:off x="11524078" y="193253"/>
            <a:ext cx="409540" cy="410762"/>
          </a:xfrm>
          <a:custGeom>
            <a:avLst/>
            <a:gdLst>
              <a:gd name="T0" fmla="*/ 100 w 346"/>
              <a:gd name="T1" fmla="*/ 98 h 344"/>
              <a:gd name="T2" fmla="*/ 116 w 346"/>
              <a:gd name="T3" fmla="*/ 82 h 344"/>
              <a:gd name="T4" fmla="*/ 133 w 346"/>
              <a:gd name="T5" fmla="*/ 98 h 344"/>
              <a:gd name="T6" fmla="*/ 116 w 346"/>
              <a:gd name="T7" fmla="*/ 115 h 344"/>
              <a:gd name="T8" fmla="*/ 100 w 346"/>
              <a:gd name="T9" fmla="*/ 98 h 344"/>
              <a:gd name="T10" fmla="*/ 0 w 346"/>
              <a:gd name="T11" fmla="*/ 182 h 344"/>
              <a:gd name="T12" fmla="*/ 27 w 346"/>
              <a:gd name="T13" fmla="*/ 155 h 344"/>
              <a:gd name="T14" fmla="*/ 54 w 346"/>
              <a:gd name="T15" fmla="*/ 182 h 344"/>
              <a:gd name="T16" fmla="*/ 27 w 346"/>
              <a:gd name="T17" fmla="*/ 209 h 344"/>
              <a:gd name="T18" fmla="*/ 0 w 346"/>
              <a:gd name="T19" fmla="*/ 182 h 344"/>
              <a:gd name="T20" fmla="*/ 154 w 346"/>
              <a:gd name="T21" fmla="*/ 169 h 344"/>
              <a:gd name="T22" fmla="*/ 197 w 346"/>
              <a:gd name="T23" fmla="*/ 128 h 344"/>
              <a:gd name="T24" fmla="*/ 239 w 346"/>
              <a:gd name="T25" fmla="*/ 169 h 344"/>
              <a:gd name="T26" fmla="*/ 197 w 346"/>
              <a:gd name="T27" fmla="*/ 211 h 344"/>
              <a:gd name="T28" fmla="*/ 154 w 346"/>
              <a:gd name="T29" fmla="*/ 169 h 344"/>
              <a:gd name="T30" fmla="*/ 245 w 346"/>
              <a:gd name="T31" fmla="*/ 27 h 344"/>
              <a:gd name="T32" fmla="*/ 272 w 346"/>
              <a:gd name="T33" fmla="*/ 0 h 344"/>
              <a:gd name="T34" fmla="*/ 300 w 346"/>
              <a:gd name="T35" fmla="*/ 27 h 344"/>
              <a:gd name="T36" fmla="*/ 272 w 346"/>
              <a:gd name="T37" fmla="*/ 55 h 344"/>
              <a:gd name="T38" fmla="*/ 245 w 346"/>
              <a:gd name="T39" fmla="*/ 27 h 344"/>
              <a:gd name="T40" fmla="*/ 66 w 346"/>
              <a:gd name="T41" fmla="*/ 180 h 344"/>
              <a:gd name="T42" fmla="*/ 141 w 346"/>
              <a:gd name="T43" fmla="*/ 175 h 344"/>
              <a:gd name="T44" fmla="*/ 136 w 346"/>
              <a:gd name="T45" fmla="*/ 116 h 344"/>
              <a:gd name="T46" fmla="*/ 152 w 346"/>
              <a:gd name="T47" fmla="*/ 133 h 344"/>
              <a:gd name="T48" fmla="*/ 141 w 346"/>
              <a:gd name="T49" fmla="*/ 276 h 344"/>
              <a:gd name="T50" fmla="*/ 122 w 346"/>
              <a:gd name="T51" fmla="*/ 263 h 344"/>
              <a:gd name="T52" fmla="*/ 135 w 346"/>
              <a:gd name="T53" fmla="*/ 244 h 344"/>
              <a:gd name="T54" fmla="*/ 154 w 346"/>
              <a:gd name="T55" fmla="*/ 257 h 344"/>
              <a:gd name="T56" fmla="*/ 141 w 346"/>
              <a:gd name="T57" fmla="*/ 276 h 344"/>
              <a:gd name="T58" fmla="*/ 154 w 346"/>
              <a:gd name="T59" fmla="*/ 238 h 344"/>
              <a:gd name="T60" fmla="*/ 167 w 346"/>
              <a:gd name="T61" fmla="*/ 218 h 344"/>
              <a:gd name="T62" fmla="*/ 225 w 346"/>
              <a:gd name="T63" fmla="*/ 122 h 344"/>
              <a:gd name="T64" fmla="*/ 254 w 346"/>
              <a:gd name="T65" fmla="*/ 61 h 344"/>
              <a:gd name="T66" fmla="*/ 315 w 346"/>
              <a:gd name="T67" fmla="*/ 172 h 344"/>
              <a:gd name="T68" fmla="*/ 343 w 346"/>
              <a:gd name="T69" fmla="*/ 187 h 344"/>
              <a:gd name="T70" fmla="*/ 328 w 346"/>
              <a:gd name="T71" fmla="*/ 215 h 344"/>
              <a:gd name="T72" fmla="*/ 300 w 346"/>
              <a:gd name="T73" fmla="*/ 199 h 344"/>
              <a:gd name="T74" fmla="*/ 315 w 346"/>
              <a:gd name="T75" fmla="*/ 172 h 344"/>
              <a:gd name="T76" fmla="*/ 251 w 346"/>
              <a:gd name="T77" fmla="*/ 180 h 344"/>
              <a:gd name="T78" fmla="*/ 288 w 346"/>
              <a:gd name="T79" fmla="*/ 186 h 344"/>
              <a:gd name="T80" fmla="*/ 287 w 346"/>
              <a:gd name="T81" fmla="*/ 290 h 344"/>
              <a:gd name="T82" fmla="*/ 294 w 346"/>
              <a:gd name="T83" fmla="*/ 329 h 344"/>
              <a:gd name="T84" fmla="*/ 255 w 346"/>
              <a:gd name="T85" fmla="*/ 335 h 344"/>
              <a:gd name="T86" fmla="*/ 249 w 346"/>
              <a:gd name="T87" fmla="*/ 297 h 344"/>
              <a:gd name="T88" fmla="*/ 287 w 346"/>
              <a:gd name="T89" fmla="*/ 290 h 344"/>
              <a:gd name="T90" fmla="*/ 220 w 346"/>
              <a:gd name="T91" fmla="*/ 219 h 344"/>
              <a:gd name="T92" fmla="*/ 253 w 346"/>
              <a:gd name="T93" fmla="*/ 278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6" h="344">
                <a:moveTo>
                  <a:pt x="100" y="98"/>
                </a:moveTo>
                <a:cubicBezTo>
                  <a:pt x="100" y="89"/>
                  <a:pt x="107" y="82"/>
                  <a:pt x="116" y="82"/>
                </a:cubicBezTo>
                <a:cubicBezTo>
                  <a:pt x="125" y="82"/>
                  <a:pt x="133" y="89"/>
                  <a:pt x="133" y="98"/>
                </a:cubicBezTo>
                <a:cubicBezTo>
                  <a:pt x="133" y="108"/>
                  <a:pt x="125" y="115"/>
                  <a:pt x="116" y="115"/>
                </a:cubicBezTo>
                <a:cubicBezTo>
                  <a:pt x="107" y="115"/>
                  <a:pt x="100" y="108"/>
                  <a:pt x="100" y="98"/>
                </a:cubicBezTo>
                <a:close/>
                <a:moveTo>
                  <a:pt x="0" y="182"/>
                </a:moveTo>
                <a:cubicBezTo>
                  <a:pt x="0" y="167"/>
                  <a:pt x="12" y="155"/>
                  <a:pt x="27" y="155"/>
                </a:cubicBezTo>
                <a:cubicBezTo>
                  <a:pt x="42" y="155"/>
                  <a:pt x="54" y="167"/>
                  <a:pt x="54" y="182"/>
                </a:cubicBezTo>
                <a:cubicBezTo>
                  <a:pt x="54" y="197"/>
                  <a:pt x="42" y="209"/>
                  <a:pt x="27" y="209"/>
                </a:cubicBezTo>
                <a:cubicBezTo>
                  <a:pt x="12" y="209"/>
                  <a:pt x="0" y="197"/>
                  <a:pt x="0" y="182"/>
                </a:cubicBezTo>
                <a:close/>
                <a:moveTo>
                  <a:pt x="154" y="169"/>
                </a:moveTo>
                <a:cubicBezTo>
                  <a:pt x="154" y="146"/>
                  <a:pt x="173" y="128"/>
                  <a:pt x="197" y="128"/>
                </a:cubicBezTo>
                <a:cubicBezTo>
                  <a:pt x="220" y="128"/>
                  <a:pt x="239" y="146"/>
                  <a:pt x="239" y="169"/>
                </a:cubicBezTo>
                <a:cubicBezTo>
                  <a:pt x="239" y="192"/>
                  <a:pt x="220" y="211"/>
                  <a:pt x="197" y="211"/>
                </a:cubicBezTo>
                <a:cubicBezTo>
                  <a:pt x="173" y="211"/>
                  <a:pt x="154" y="192"/>
                  <a:pt x="154" y="169"/>
                </a:cubicBezTo>
                <a:close/>
                <a:moveTo>
                  <a:pt x="245" y="27"/>
                </a:moveTo>
                <a:cubicBezTo>
                  <a:pt x="245" y="12"/>
                  <a:pt x="257" y="0"/>
                  <a:pt x="272" y="0"/>
                </a:cubicBezTo>
                <a:cubicBezTo>
                  <a:pt x="288" y="0"/>
                  <a:pt x="300" y="12"/>
                  <a:pt x="300" y="27"/>
                </a:cubicBezTo>
                <a:cubicBezTo>
                  <a:pt x="300" y="43"/>
                  <a:pt x="288" y="55"/>
                  <a:pt x="272" y="55"/>
                </a:cubicBezTo>
                <a:cubicBezTo>
                  <a:pt x="257" y="55"/>
                  <a:pt x="245" y="43"/>
                  <a:pt x="245" y="27"/>
                </a:cubicBezTo>
                <a:close/>
                <a:moveTo>
                  <a:pt x="66" y="180"/>
                </a:moveTo>
                <a:cubicBezTo>
                  <a:pt x="141" y="175"/>
                  <a:pt x="141" y="175"/>
                  <a:pt x="141" y="175"/>
                </a:cubicBezTo>
                <a:moveTo>
                  <a:pt x="136" y="116"/>
                </a:moveTo>
                <a:cubicBezTo>
                  <a:pt x="152" y="133"/>
                  <a:pt x="152" y="133"/>
                  <a:pt x="152" y="133"/>
                </a:cubicBezTo>
                <a:moveTo>
                  <a:pt x="141" y="276"/>
                </a:moveTo>
                <a:cubicBezTo>
                  <a:pt x="132" y="277"/>
                  <a:pt x="124" y="271"/>
                  <a:pt x="122" y="263"/>
                </a:cubicBezTo>
                <a:cubicBezTo>
                  <a:pt x="120" y="254"/>
                  <a:pt x="126" y="245"/>
                  <a:pt x="135" y="244"/>
                </a:cubicBezTo>
                <a:cubicBezTo>
                  <a:pt x="144" y="242"/>
                  <a:pt x="152" y="248"/>
                  <a:pt x="154" y="257"/>
                </a:cubicBezTo>
                <a:cubicBezTo>
                  <a:pt x="156" y="266"/>
                  <a:pt x="150" y="274"/>
                  <a:pt x="141" y="276"/>
                </a:cubicBezTo>
                <a:close/>
                <a:moveTo>
                  <a:pt x="154" y="238"/>
                </a:moveTo>
                <a:cubicBezTo>
                  <a:pt x="167" y="218"/>
                  <a:pt x="167" y="218"/>
                  <a:pt x="167" y="218"/>
                </a:cubicBezTo>
                <a:moveTo>
                  <a:pt x="225" y="122"/>
                </a:moveTo>
                <a:cubicBezTo>
                  <a:pt x="254" y="61"/>
                  <a:pt x="254" y="61"/>
                  <a:pt x="254" y="61"/>
                </a:cubicBezTo>
                <a:moveTo>
                  <a:pt x="315" y="172"/>
                </a:moveTo>
                <a:cubicBezTo>
                  <a:pt x="327" y="169"/>
                  <a:pt x="339" y="175"/>
                  <a:pt x="343" y="187"/>
                </a:cubicBezTo>
                <a:cubicBezTo>
                  <a:pt x="346" y="199"/>
                  <a:pt x="339" y="212"/>
                  <a:pt x="328" y="215"/>
                </a:cubicBezTo>
                <a:cubicBezTo>
                  <a:pt x="316" y="218"/>
                  <a:pt x="304" y="211"/>
                  <a:pt x="300" y="199"/>
                </a:cubicBezTo>
                <a:cubicBezTo>
                  <a:pt x="297" y="188"/>
                  <a:pt x="304" y="175"/>
                  <a:pt x="315" y="172"/>
                </a:cubicBezTo>
                <a:close/>
                <a:moveTo>
                  <a:pt x="251" y="180"/>
                </a:moveTo>
                <a:cubicBezTo>
                  <a:pt x="288" y="186"/>
                  <a:pt x="288" y="186"/>
                  <a:pt x="288" y="186"/>
                </a:cubicBezTo>
                <a:moveTo>
                  <a:pt x="287" y="290"/>
                </a:moveTo>
                <a:cubicBezTo>
                  <a:pt x="300" y="299"/>
                  <a:pt x="302" y="316"/>
                  <a:pt x="294" y="329"/>
                </a:cubicBezTo>
                <a:cubicBezTo>
                  <a:pt x="285" y="341"/>
                  <a:pt x="268" y="344"/>
                  <a:pt x="255" y="335"/>
                </a:cubicBezTo>
                <a:cubicBezTo>
                  <a:pt x="243" y="327"/>
                  <a:pt x="240" y="309"/>
                  <a:pt x="249" y="297"/>
                </a:cubicBezTo>
                <a:cubicBezTo>
                  <a:pt x="258" y="285"/>
                  <a:pt x="275" y="282"/>
                  <a:pt x="287" y="290"/>
                </a:cubicBezTo>
                <a:close/>
                <a:moveTo>
                  <a:pt x="220" y="219"/>
                </a:moveTo>
                <a:cubicBezTo>
                  <a:pt x="253" y="278"/>
                  <a:pt x="253" y="278"/>
                  <a:pt x="253" y="278"/>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pSp>
        <p:nvGrpSpPr>
          <p:cNvPr id="5" name="קבוצה 4"/>
          <p:cNvGrpSpPr/>
          <p:nvPr/>
        </p:nvGrpSpPr>
        <p:grpSpPr>
          <a:xfrm>
            <a:off x="-15790" y="1611080"/>
            <a:ext cx="11529928" cy="1149262"/>
            <a:chOff x="-15790" y="1611080"/>
            <a:chExt cx="11529928" cy="1149262"/>
          </a:xfrm>
        </p:grpSpPr>
        <p:sp>
          <p:nvSpPr>
            <p:cNvPr id="44" name="מלבן 43"/>
            <p:cNvSpPr/>
            <p:nvPr/>
          </p:nvSpPr>
          <p:spPr>
            <a:xfrm>
              <a:off x="1382828" y="1611080"/>
              <a:ext cx="10131310" cy="114926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dirty="0"/>
                <a:t>Our skilled engineers will design and manage the construction of tunnels, roads etc.</a:t>
              </a:r>
            </a:p>
          </p:txBody>
        </p:sp>
        <p:sp>
          <p:nvSpPr>
            <p:cNvPr id="46" name="מלבן 45"/>
            <p:cNvSpPr/>
            <p:nvPr/>
          </p:nvSpPr>
          <p:spPr>
            <a:xfrm>
              <a:off x="-15790" y="1611080"/>
              <a:ext cx="245977" cy="114926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48" name="מלבן 47"/>
            <p:cNvSpPr/>
            <p:nvPr/>
          </p:nvSpPr>
          <p:spPr>
            <a:xfrm>
              <a:off x="231052" y="1611080"/>
              <a:ext cx="1150732" cy="1149262"/>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110" name="Group 326"/>
            <p:cNvGrpSpPr>
              <a:grpSpLocks noChangeAspect="1"/>
            </p:cNvGrpSpPr>
            <p:nvPr/>
          </p:nvGrpSpPr>
          <p:grpSpPr>
            <a:xfrm>
              <a:off x="623363" y="1875914"/>
              <a:ext cx="408579" cy="638182"/>
              <a:chOff x="7310438" y="6030913"/>
              <a:chExt cx="909638" cy="1420812"/>
            </a:xfrm>
          </p:grpSpPr>
          <p:sp>
            <p:nvSpPr>
              <p:cNvPr id="111" name="Freeform 46"/>
              <p:cNvSpPr>
                <a:spLocks/>
              </p:cNvSpPr>
              <p:nvPr/>
            </p:nvSpPr>
            <p:spPr bwMode="auto">
              <a:xfrm>
                <a:off x="7856538" y="6572250"/>
                <a:ext cx="184150" cy="879475"/>
              </a:xfrm>
              <a:custGeom>
                <a:avLst/>
                <a:gdLst>
                  <a:gd name="T0" fmla="*/ 37 w 37"/>
                  <a:gd name="T1" fmla="*/ 0 h 176"/>
                  <a:gd name="T2" fmla="*/ 37 w 37"/>
                  <a:gd name="T3" fmla="*/ 171 h 176"/>
                  <a:gd name="T4" fmla="*/ 32 w 37"/>
                  <a:gd name="T5" fmla="*/ 176 h 176"/>
                  <a:gd name="T6" fmla="*/ 5 w 37"/>
                  <a:gd name="T7" fmla="*/ 176 h 176"/>
                  <a:gd name="T8" fmla="*/ 0 w 37"/>
                  <a:gd name="T9" fmla="*/ 171 h 176"/>
                  <a:gd name="T10" fmla="*/ 0 w 37"/>
                  <a:gd name="T11" fmla="*/ 0 h 176"/>
                </a:gdLst>
                <a:ahLst/>
                <a:cxnLst>
                  <a:cxn ang="0">
                    <a:pos x="T0" y="T1"/>
                  </a:cxn>
                  <a:cxn ang="0">
                    <a:pos x="T2" y="T3"/>
                  </a:cxn>
                  <a:cxn ang="0">
                    <a:pos x="T4" y="T5"/>
                  </a:cxn>
                  <a:cxn ang="0">
                    <a:pos x="T6" y="T7"/>
                  </a:cxn>
                  <a:cxn ang="0">
                    <a:pos x="T8" y="T9"/>
                  </a:cxn>
                  <a:cxn ang="0">
                    <a:pos x="T10" y="T11"/>
                  </a:cxn>
                </a:cxnLst>
                <a:rect l="0" t="0" r="r" b="b"/>
                <a:pathLst>
                  <a:path w="37" h="176">
                    <a:moveTo>
                      <a:pt x="37" y="0"/>
                    </a:moveTo>
                    <a:cubicBezTo>
                      <a:pt x="37" y="171"/>
                      <a:pt x="37" y="171"/>
                      <a:pt x="37" y="171"/>
                    </a:cubicBezTo>
                    <a:cubicBezTo>
                      <a:pt x="37" y="174"/>
                      <a:pt x="35" y="176"/>
                      <a:pt x="32" y="176"/>
                    </a:cubicBezTo>
                    <a:cubicBezTo>
                      <a:pt x="5" y="176"/>
                      <a:pt x="5" y="176"/>
                      <a:pt x="5" y="176"/>
                    </a:cubicBezTo>
                    <a:cubicBezTo>
                      <a:pt x="2" y="176"/>
                      <a:pt x="0" y="174"/>
                      <a:pt x="0" y="171"/>
                    </a:cubicBezTo>
                    <a:cubicBezTo>
                      <a:pt x="0" y="0"/>
                      <a:pt x="0" y="0"/>
                      <a:pt x="0" y="0"/>
                    </a:cubicBezTo>
                  </a:path>
                </a:pathLst>
              </a:custGeom>
              <a:noFill/>
              <a:ln w="19050" cap="rnd">
                <a:solidFill>
                  <a:schemeClr val="accent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2" name="Freeform 47"/>
              <p:cNvSpPr>
                <a:spLocks/>
              </p:cNvSpPr>
              <p:nvPr/>
            </p:nvSpPr>
            <p:spPr bwMode="auto">
              <a:xfrm>
                <a:off x="7680326" y="6030913"/>
                <a:ext cx="539750" cy="501650"/>
              </a:xfrm>
              <a:custGeom>
                <a:avLst/>
                <a:gdLst>
                  <a:gd name="T0" fmla="*/ 84 w 108"/>
                  <a:gd name="T1" fmla="*/ 1 h 100"/>
                  <a:gd name="T2" fmla="*/ 84 w 108"/>
                  <a:gd name="T3" fmla="*/ 44 h 100"/>
                  <a:gd name="T4" fmla="*/ 54 w 108"/>
                  <a:gd name="T5" fmla="*/ 61 h 100"/>
                  <a:gd name="T6" fmla="*/ 25 w 108"/>
                  <a:gd name="T7" fmla="*/ 44 h 100"/>
                  <a:gd name="T8" fmla="*/ 25 w 108"/>
                  <a:gd name="T9" fmla="*/ 0 h 100"/>
                  <a:gd name="T10" fmla="*/ 0 w 108"/>
                  <a:gd name="T11" fmla="*/ 46 h 100"/>
                  <a:gd name="T12" fmla="*/ 54 w 108"/>
                  <a:gd name="T13" fmla="*/ 100 h 100"/>
                  <a:gd name="T14" fmla="*/ 108 w 108"/>
                  <a:gd name="T15" fmla="*/ 46 h 100"/>
                  <a:gd name="T16" fmla="*/ 84 w 108"/>
                  <a:gd name="T17" fmla="*/ 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100">
                    <a:moveTo>
                      <a:pt x="84" y="1"/>
                    </a:moveTo>
                    <a:cubicBezTo>
                      <a:pt x="84" y="44"/>
                      <a:pt x="84" y="44"/>
                      <a:pt x="84" y="44"/>
                    </a:cubicBezTo>
                    <a:cubicBezTo>
                      <a:pt x="84" y="47"/>
                      <a:pt x="54" y="61"/>
                      <a:pt x="54" y="61"/>
                    </a:cubicBezTo>
                    <a:cubicBezTo>
                      <a:pt x="54" y="61"/>
                      <a:pt x="25" y="47"/>
                      <a:pt x="25" y="44"/>
                    </a:cubicBezTo>
                    <a:cubicBezTo>
                      <a:pt x="25" y="0"/>
                      <a:pt x="25" y="0"/>
                      <a:pt x="25" y="0"/>
                    </a:cubicBezTo>
                    <a:cubicBezTo>
                      <a:pt x="10" y="10"/>
                      <a:pt x="0" y="27"/>
                      <a:pt x="0" y="46"/>
                    </a:cubicBezTo>
                    <a:cubicBezTo>
                      <a:pt x="0" y="76"/>
                      <a:pt x="24" y="100"/>
                      <a:pt x="54" y="100"/>
                    </a:cubicBezTo>
                    <a:cubicBezTo>
                      <a:pt x="83" y="100"/>
                      <a:pt x="108" y="76"/>
                      <a:pt x="108" y="46"/>
                    </a:cubicBezTo>
                    <a:cubicBezTo>
                      <a:pt x="108" y="27"/>
                      <a:pt x="98" y="11"/>
                      <a:pt x="84" y="1"/>
                    </a:cubicBezTo>
                    <a:close/>
                  </a:path>
                </a:pathLst>
              </a:custGeom>
              <a:noFill/>
              <a:ln w="19050" cap="flat">
                <a:solidFill>
                  <a:schemeClr val="accent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3" name="Freeform 48"/>
              <p:cNvSpPr>
                <a:spLocks/>
              </p:cNvSpPr>
              <p:nvPr/>
            </p:nvSpPr>
            <p:spPr bwMode="auto">
              <a:xfrm>
                <a:off x="7310438" y="6767513"/>
                <a:ext cx="295275" cy="684212"/>
              </a:xfrm>
              <a:custGeom>
                <a:avLst/>
                <a:gdLst>
                  <a:gd name="T0" fmla="*/ 6 w 59"/>
                  <a:gd name="T1" fmla="*/ 0 h 137"/>
                  <a:gd name="T2" fmla="*/ 6 w 59"/>
                  <a:gd name="T3" fmla="*/ 11 h 137"/>
                  <a:gd name="T4" fmla="*/ 16 w 59"/>
                  <a:gd name="T5" fmla="*/ 19 h 137"/>
                  <a:gd name="T6" fmla="*/ 21 w 59"/>
                  <a:gd name="T7" fmla="*/ 23 h 137"/>
                  <a:gd name="T8" fmla="*/ 21 w 59"/>
                  <a:gd name="T9" fmla="*/ 59 h 137"/>
                  <a:gd name="T10" fmla="*/ 5 w 59"/>
                  <a:gd name="T11" fmla="*/ 59 h 137"/>
                  <a:gd name="T12" fmla="*/ 0 w 59"/>
                  <a:gd name="T13" fmla="*/ 64 h 137"/>
                  <a:gd name="T14" fmla="*/ 0 w 59"/>
                  <a:gd name="T15" fmla="*/ 133 h 137"/>
                  <a:gd name="T16" fmla="*/ 5 w 59"/>
                  <a:gd name="T17" fmla="*/ 137 h 137"/>
                  <a:gd name="T18" fmla="*/ 54 w 59"/>
                  <a:gd name="T19" fmla="*/ 137 h 137"/>
                  <a:gd name="T20" fmla="*/ 59 w 59"/>
                  <a:gd name="T21" fmla="*/ 133 h 137"/>
                  <a:gd name="T22" fmla="*/ 59 w 59"/>
                  <a:gd name="T23" fmla="*/ 64 h 137"/>
                  <a:gd name="T24" fmla="*/ 54 w 59"/>
                  <a:gd name="T25" fmla="*/ 59 h 137"/>
                  <a:gd name="T26" fmla="*/ 39 w 59"/>
                  <a:gd name="T27" fmla="*/ 59 h 137"/>
                  <a:gd name="T28" fmla="*/ 39 w 59"/>
                  <a:gd name="T29" fmla="*/ 23 h 137"/>
                  <a:gd name="T30" fmla="*/ 43 w 59"/>
                  <a:gd name="T31" fmla="*/ 19 h 137"/>
                  <a:gd name="T32" fmla="*/ 54 w 59"/>
                  <a:gd name="T33" fmla="*/ 11 h 137"/>
                  <a:gd name="T34" fmla="*/ 54 w 59"/>
                  <a:gd name="T35" fmla="*/ 0 h 137"/>
                  <a:gd name="T36" fmla="*/ 6 w 59"/>
                  <a:gd name="T37"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9" h="137">
                    <a:moveTo>
                      <a:pt x="6" y="0"/>
                    </a:moveTo>
                    <a:cubicBezTo>
                      <a:pt x="6" y="11"/>
                      <a:pt x="6" y="11"/>
                      <a:pt x="6" y="11"/>
                    </a:cubicBezTo>
                    <a:cubicBezTo>
                      <a:pt x="16" y="19"/>
                      <a:pt x="16" y="19"/>
                      <a:pt x="16" y="19"/>
                    </a:cubicBezTo>
                    <a:cubicBezTo>
                      <a:pt x="16" y="19"/>
                      <a:pt x="21" y="21"/>
                      <a:pt x="21" y="23"/>
                    </a:cubicBezTo>
                    <a:cubicBezTo>
                      <a:pt x="21" y="59"/>
                      <a:pt x="21" y="59"/>
                      <a:pt x="21" y="59"/>
                    </a:cubicBezTo>
                    <a:cubicBezTo>
                      <a:pt x="5" y="59"/>
                      <a:pt x="5" y="59"/>
                      <a:pt x="5" y="59"/>
                    </a:cubicBezTo>
                    <a:cubicBezTo>
                      <a:pt x="2" y="59"/>
                      <a:pt x="0" y="61"/>
                      <a:pt x="0" y="64"/>
                    </a:cubicBezTo>
                    <a:cubicBezTo>
                      <a:pt x="0" y="133"/>
                      <a:pt x="0" y="133"/>
                      <a:pt x="0" y="133"/>
                    </a:cubicBezTo>
                    <a:cubicBezTo>
                      <a:pt x="0" y="135"/>
                      <a:pt x="2" y="137"/>
                      <a:pt x="5" y="137"/>
                    </a:cubicBezTo>
                    <a:cubicBezTo>
                      <a:pt x="54" y="137"/>
                      <a:pt x="54" y="137"/>
                      <a:pt x="54" y="137"/>
                    </a:cubicBezTo>
                    <a:cubicBezTo>
                      <a:pt x="57" y="137"/>
                      <a:pt x="59" y="135"/>
                      <a:pt x="59" y="133"/>
                    </a:cubicBezTo>
                    <a:cubicBezTo>
                      <a:pt x="59" y="64"/>
                      <a:pt x="59" y="64"/>
                      <a:pt x="59" y="64"/>
                    </a:cubicBezTo>
                    <a:cubicBezTo>
                      <a:pt x="59" y="61"/>
                      <a:pt x="57" y="59"/>
                      <a:pt x="54" y="59"/>
                    </a:cubicBezTo>
                    <a:cubicBezTo>
                      <a:pt x="39" y="59"/>
                      <a:pt x="39" y="59"/>
                      <a:pt x="39" y="59"/>
                    </a:cubicBezTo>
                    <a:cubicBezTo>
                      <a:pt x="39" y="23"/>
                      <a:pt x="39" y="23"/>
                      <a:pt x="39" y="23"/>
                    </a:cubicBezTo>
                    <a:cubicBezTo>
                      <a:pt x="39" y="21"/>
                      <a:pt x="43" y="19"/>
                      <a:pt x="43" y="19"/>
                    </a:cubicBezTo>
                    <a:cubicBezTo>
                      <a:pt x="54" y="11"/>
                      <a:pt x="54" y="11"/>
                      <a:pt x="54" y="11"/>
                    </a:cubicBezTo>
                    <a:cubicBezTo>
                      <a:pt x="54" y="0"/>
                      <a:pt x="54" y="0"/>
                      <a:pt x="54" y="0"/>
                    </a:cubicBezTo>
                    <a:lnTo>
                      <a:pt x="6" y="0"/>
                    </a:lnTo>
                    <a:close/>
                  </a:path>
                </a:pathLst>
              </a:custGeom>
              <a:noFill/>
              <a:ln w="19050" cap="flat">
                <a:solidFill>
                  <a:schemeClr val="accent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4" name="Line 49"/>
              <p:cNvSpPr>
                <a:spLocks noChangeShapeType="1"/>
              </p:cNvSpPr>
              <p:nvPr/>
            </p:nvSpPr>
            <p:spPr bwMode="auto">
              <a:xfrm>
                <a:off x="7496176" y="6305911"/>
                <a:ext cx="0" cy="388937"/>
              </a:xfrm>
              <a:prstGeom prst="line">
                <a:avLst/>
              </a:prstGeom>
              <a:noFill/>
              <a:ln w="19050" cap="rnd">
                <a:solidFill>
                  <a:schemeClr val="accent6"/>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5" name="Line 50"/>
              <p:cNvSpPr>
                <a:spLocks noChangeShapeType="1"/>
              </p:cNvSpPr>
              <p:nvPr/>
            </p:nvSpPr>
            <p:spPr bwMode="auto">
              <a:xfrm flipV="1">
                <a:off x="7421563" y="6305911"/>
                <a:ext cx="0" cy="388937"/>
              </a:xfrm>
              <a:prstGeom prst="line">
                <a:avLst/>
              </a:prstGeom>
              <a:noFill/>
              <a:ln w="19050" cap="rnd">
                <a:solidFill>
                  <a:schemeClr val="accent6"/>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6" name="Freeform 51"/>
              <p:cNvSpPr>
                <a:spLocks/>
              </p:cNvSpPr>
              <p:nvPr/>
            </p:nvSpPr>
            <p:spPr bwMode="auto">
              <a:xfrm>
                <a:off x="7380288" y="6046788"/>
                <a:ext cx="155575" cy="165100"/>
              </a:xfrm>
              <a:custGeom>
                <a:avLst/>
                <a:gdLst>
                  <a:gd name="T0" fmla="*/ 0 w 98"/>
                  <a:gd name="T1" fmla="*/ 104 h 104"/>
                  <a:gd name="T2" fmla="*/ 19 w 98"/>
                  <a:gd name="T3" fmla="*/ 0 h 104"/>
                  <a:gd name="T4" fmla="*/ 82 w 98"/>
                  <a:gd name="T5" fmla="*/ 0 h 104"/>
                  <a:gd name="T6" fmla="*/ 98 w 98"/>
                  <a:gd name="T7" fmla="*/ 104 h 104"/>
                </a:gdLst>
                <a:ahLst/>
                <a:cxnLst>
                  <a:cxn ang="0">
                    <a:pos x="T0" y="T1"/>
                  </a:cxn>
                  <a:cxn ang="0">
                    <a:pos x="T2" y="T3"/>
                  </a:cxn>
                  <a:cxn ang="0">
                    <a:pos x="T4" y="T5"/>
                  </a:cxn>
                  <a:cxn ang="0">
                    <a:pos x="T6" y="T7"/>
                  </a:cxn>
                </a:cxnLst>
                <a:rect l="0" t="0" r="r" b="b"/>
                <a:pathLst>
                  <a:path w="98" h="104">
                    <a:moveTo>
                      <a:pt x="0" y="104"/>
                    </a:moveTo>
                    <a:lnTo>
                      <a:pt x="19" y="0"/>
                    </a:lnTo>
                    <a:lnTo>
                      <a:pt x="82" y="0"/>
                    </a:lnTo>
                    <a:lnTo>
                      <a:pt x="98" y="104"/>
                    </a:lnTo>
                  </a:path>
                </a:pathLst>
              </a:custGeom>
              <a:noFill/>
              <a:ln w="19050" cap="rnd">
                <a:solidFill>
                  <a:schemeClr val="accent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7" name="Line 52"/>
              <p:cNvSpPr>
                <a:spLocks noChangeShapeType="1"/>
              </p:cNvSpPr>
              <p:nvPr/>
            </p:nvSpPr>
            <p:spPr bwMode="auto">
              <a:xfrm flipH="1" flipV="1">
                <a:off x="7380288" y="6216650"/>
                <a:ext cx="30163" cy="65087"/>
              </a:xfrm>
              <a:prstGeom prst="line">
                <a:avLst/>
              </a:prstGeom>
              <a:noFill/>
              <a:ln w="19050" cap="rnd">
                <a:solidFill>
                  <a:schemeClr val="accent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8" name="Line 53"/>
              <p:cNvSpPr>
                <a:spLocks noChangeShapeType="1"/>
              </p:cNvSpPr>
              <p:nvPr/>
            </p:nvSpPr>
            <p:spPr bwMode="auto">
              <a:xfrm>
                <a:off x="7410451" y="6276975"/>
                <a:ext cx="0" cy="0"/>
              </a:xfrm>
              <a:prstGeom prst="line">
                <a:avLst/>
              </a:prstGeom>
              <a:noFill/>
              <a:ln w="19050" cap="rnd">
                <a:solidFill>
                  <a:schemeClr val="accent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9" name="Line 54"/>
              <p:cNvSpPr>
                <a:spLocks noChangeShapeType="1"/>
              </p:cNvSpPr>
              <p:nvPr/>
            </p:nvSpPr>
            <p:spPr bwMode="auto">
              <a:xfrm>
                <a:off x="7510463" y="6276975"/>
                <a:ext cx="0" cy="0"/>
              </a:xfrm>
              <a:prstGeom prst="line">
                <a:avLst/>
              </a:prstGeom>
              <a:noFill/>
              <a:ln w="19050" cap="rnd">
                <a:solidFill>
                  <a:schemeClr val="accent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0" name="Line 55"/>
              <p:cNvSpPr>
                <a:spLocks noChangeShapeType="1"/>
              </p:cNvSpPr>
              <p:nvPr/>
            </p:nvSpPr>
            <p:spPr bwMode="auto">
              <a:xfrm flipH="1">
                <a:off x="7510463" y="6216650"/>
                <a:ext cx="25400" cy="65087"/>
              </a:xfrm>
              <a:prstGeom prst="line">
                <a:avLst/>
              </a:prstGeom>
              <a:noFill/>
              <a:ln w="19050" cap="rnd">
                <a:solidFill>
                  <a:schemeClr val="accent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1" name="Line 56"/>
              <p:cNvSpPr>
                <a:spLocks noChangeShapeType="1"/>
              </p:cNvSpPr>
              <p:nvPr/>
            </p:nvSpPr>
            <p:spPr bwMode="auto">
              <a:xfrm>
                <a:off x="7380288" y="6211888"/>
                <a:ext cx="0" cy="0"/>
              </a:xfrm>
              <a:prstGeom prst="line">
                <a:avLst/>
              </a:prstGeom>
              <a:noFill/>
              <a:ln w="19050" cap="rnd">
                <a:solidFill>
                  <a:schemeClr val="accent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 name="Line 57"/>
              <p:cNvSpPr>
                <a:spLocks noChangeShapeType="1"/>
              </p:cNvSpPr>
              <p:nvPr/>
            </p:nvSpPr>
            <p:spPr bwMode="auto">
              <a:xfrm>
                <a:off x="7535863" y="6211888"/>
                <a:ext cx="0" cy="0"/>
              </a:xfrm>
              <a:prstGeom prst="line">
                <a:avLst/>
              </a:prstGeom>
              <a:noFill/>
              <a:ln w="19050" cap="rnd">
                <a:solidFill>
                  <a:schemeClr val="accent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1" name="קבוצה 10"/>
          <p:cNvGrpSpPr/>
          <p:nvPr/>
        </p:nvGrpSpPr>
        <p:grpSpPr>
          <a:xfrm>
            <a:off x="-15790" y="4353194"/>
            <a:ext cx="11529928" cy="1149262"/>
            <a:chOff x="-15790" y="4353194"/>
            <a:chExt cx="11529928" cy="1149262"/>
          </a:xfrm>
        </p:grpSpPr>
        <p:sp>
          <p:nvSpPr>
            <p:cNvPr id="55" name="מלבן 54"/>
            <p:cNvSpPr/>
            <p:nvPr/>
          </p:nvSpPr>
          <p:spPr>
            <a:xfrm>
              <a:off x="-15790" y="4353194"/>
              <a:ext cx="245977" cy="114926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6" name="מלבן 55"/>
            <p:cNvSpPr/>
            <p:nvPr/>
          </p:nvSpPr>
          <p:spPr>
            <a:xfrm>
              <a:off x="231052" y="4353194"/>
              <a:ext cx="1150732" cy="1149262"/>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7" name="מלבן 56"/>
            <p:cNvSpPr/>
            <p:nvPr/>
          </p:nvSpPr>
          <p:spPr>
            <a:xfrm>
              <a:off x="1382828" y="4353194"/>
              <a:ext cx="10131310" cy="114926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dirty="0"/>
                <a:t>We will help you determine the needs; design the best solution and assemble a suitable financial package for your project. </a:t>
              </a:r>
            </a:p>
          </p:txBody>
        </p:sp>
        <p:grpSp>
          <p:nvGrpSpPr>
            <p:cNvPr id="128" name="Group 171"/>
            <p:cNvGrpSpPr>
              <a:grpSpLocks noChangeAspect="1"/>
            </p:cNvGrpSpPr>
            <p:nvPr/>
          </p:nvGrpSpPr>
          <p:grpSpPr>
            <a:xfrm>
              <a:off x="591445" y="4631408"/>
              <a:ext cx="416175" cy="638182"/>
              <a:chOff x="13439775" y="1354138"/>
              <a:chExt cx="949325" cy="1455737"/>
            </a:xfrm>
          </p:grpSpPr>
          <p:sp>
            <p:nvSpPr>
              <p:cNvPr id="129" name="Freeform 43"/>
              <p:cNvSpPr>
                <a:spLocks/>
              </p:cNvSpPr>
              <p:nvPr/>
            </p:nvSpPr>
            <p:spPr bwMode="auto">
              <a:xfrm>
                <a:off x="13706475" y="1354138"/>
                <a:ext cx="82550" cy="184150"/>
              </a:xfrm>
              <a:custGeom>
                <a:avLst/>
                <a:gdLst>
                  <a:gd name="T0" fmla="*/ 16 w 16"/>
                  <a:gd name="T1" fmla="*/ 36 h 36"/>
                  <a:gd name="T2" fmla="*/ 0 w 16"/>
                  <a:gd name="T3" fmla="*/ 20 h 36"/>
                  <a:gd name="T4" fmla="*/ 0 w 16"/>
                  <a:gd name="T5" fmla="*/ 16 h 36"/>
                  <a:gd name="T6" fmla="*/ 16 w 16"/>
                  <a:gd name="T7" fmla="*/ 0 h 36"/>
                </a:gdLst>
                <a:ahLst/>
                <a:cxnLst>
                  <a:cxn ang="0">
                    <a:pos x="T0" y="T1"/>
                  </a:cxn>
                  <a:cxn ang="0">
                    <a:pos x="T2" y="T3"/>
                  </a:cxn>
                  <a:cxn ang="0">
                    <a:pos x="T4" y="T5"/>
                  </a:cxn>
                  <a:cxn ang="0">
                    <a:pos x="T6" y="T7"/>
                  </a:cxn>
                </a:cxnLst>
                <a:rect l="0" t="0" r="r" b="b"/>
                <a:pathLst>
                  <a:path w="16" h="36">
                    <a:moveTo>
                      <a:pt x="16" y="36"/>
                    </a:moveTo>
                    <a:cubicBezTo>
                      <a:pt x="7" y="36"/>
                      <a:pt x="0" y="29"/>
                      <a:pt x="0" y="20"/>
                    </a:cubicBezTo>
                    <a:cubicBezTo>
                      <a:pt x="0" y="16"/>
                      <a:pt x="0" y="16"/>
                      <a:pt x="0" y="16"/>
                    </a:cubicBezTo>
                    <a:cubicBezTo>
                      <a:pt x="0" y="7"/>
                      <a:pt x="7" y="0"/>
                      <a:pt x="16" y="0"/>
                    </a:cubicBezTo>
                  </a:path>
                </a:pathLst>
              </a:custGeom>
              <a:noFill/>
              <a:ln w="19050" cap="rnd">
                <a:solidFill>
                  <a:schemeClr val="accent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0" name="Freeform 44"/>
              <p:cNvSpPr>
                <a:spLocks/>
              </p:cNvSpPr>
              <p:nvPr/>
            </p:nvSpPr>
            <p:spPr bwMode="auto">
              <a:xfrm>
                <a:off x="14009688" y="1354138"/>
                <a:ext cx="82550" cy="184150"/>
              </a:xfrm>
              <a:custGeom>
                <a:avLst/>
                <a:gdLst>
                  <a:gd name="T0" fmla="*/ 16 w 16"/>
                  <a:gd name="T1" fmla="*/ 36 h 36"/>
                  <a:gd name="T2" fmla="*/ 0 w 16"/>
                  <a:gd name="T3" fmla="*/ 20 h 36"/>
                  <a:gd name="T4" fmla="*/ 0 w 16"/>
                  <a:gd name="T5" fmla="*/ 16 h 36"/>
                  <a:gd name="T6" fmla="*/ 16 w 16"/>
                  <a:gd name="T7" fmla="*/ 0 h 36"/>
                </a:gdLst>
                <a:ahLst/>
                <a:cxnLst>
                  <a:cxn ang="0">
                    <a:pos x="T0" y="T1"/>
                  </a:cxn>
                  <a:cxn ang="0">
                    <a:pos x="T2" y="T3"/>
                  </a:cxn>
                  <a:cxn ang="0">
                    <a:pos x="T4" y="T5"/>
                  </a:cxn>
                  <a:cxn ang="0">
                    <a:pos x="T6" y="T7"/>
                  </a:cxn>
                </a:cxnLst>
                <a:rect l="0" t="0" r="r" b="b"/>
                <a:pathLst>
                  <a:path w="16" h="36">
                    <a:moveTo>
                      <a:pt x="16" y="36"/>
                    </a:moveTo>
                    <a:cubicBezTo>
                      <a:pt x="7" y="36"/>
                      <a:pt x="0" y="29"/>
                      <a:pt x="0" y="20"/>
                    </a:cubicBezTo>
                    <a:cubicBezTo>
                      <a:pt x="0" y="16"/>
                      <a:pt x="0" y="16"/>
                      <a:pt x="0" y="16"/>
                    </a:cubicBezTo>
                    <a:cubicBezTo>
                      <a:pt x="0" y="7"/>
                      <a:pt x="7" y="0"/>
                      <a:pt x="16" y="0"/>
                    </a:cubicBezTo>
                  </a:path>
                </a:pathLst>
              </a:custGeom>
              <a:noFill/>
              <a:ln w="19050" cap="rnd">
                <a:solidFill>
                  <a:schemeClr val="accent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1" name="Line 45"/>
              <p:cNvSpPr>
                <a:spLocks noChangeShapeType="1"/>
              </p:cNvSpPr>
              <p:nvPr/>
            </p:nvSpPr>
            <p:spPr bwMode="auto">
              <a:xfrm>
                <a:off x="13773150" y="1441450"/>
                <a:ext cx="165100" cy="0"/>
              </a:xfrm>
              <a:prstGeom prst="line">
                <a:avLst/>
              </a:prstGeom>
              <a:noFill/>
              <a:ln w="19050" cap="rnd">
                <a:solidFill>
                  <a:schemeClr val="accent6"/>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2" name="Freeform 46"/>
              <p:cNvSpPr>
                <a:spLocks/>
              </p:cNvSpPr>
              <p:nvPr/>
            </p:nvSpPr>
            <p:spPr bwMode="auto">
              <a:xfrm>
                <a:off x="13439775" y="1441450"/>
                <a:ext cx="949325" cy="1368425"/>
              </a:xfrm>
              <a:custGeom>
                <a:avLst/>
                <a:gdLst>
                  <a:gd name="T0" fmla="*/ 131 w 185"/>
                  <a:gd name="T1" fmla="*/ 0 h 267"/>
                  <a:gd name="T2" fmla="*/ 162 w 185"/>
                  <a:gd name="T3" fmla="*/ 0 h 267"/>
                  <a:gd name="T4" fmla="*/ 185 w 185"/>
                  <a:gd name="T5" fmla="*/ 22 h 267"/>
                  <a:gd name="T6" fmla="*/ 185 w 185"/>
                  <a:gd name="T7" fmla="*/ 244 h 267"/>
                  <a:gd name="T8" fmla="*/ 162 w 185"/>
                  <a:gd name="T9" fmla="*/ 267 h 267"/>
                  <a:gd name="T10" fmla="*/ 22 w 185"/>
                  <a:gd name="T11" fmla="*/ 267 h 267"/>
                  <a:gd name="T12" fmla="*/ 0 w 185"/>
                  <a:gd name="T13" fmla="*/ 244 h 267"/>
                  <a:gd name="T14" fmla="*/ 0 w 185"/>
                  <a:gd name="T15" fmla="*/ 22 h 267"/>
                  <a:gd name="T16" fmla="*/ 22 w 185"/>
                  <a:gd name="T17" fmla="*/ 0 h 267"/>
                  <a:gd name="T18" fmla="*/ 36 w 185"/>
                  <a:gd name="T19" fmla="*/ 0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5" h="267">
                    <a:moveTo>
                      <a:pt x="131" y="0"/>
                    </a:moveTo>
                    <a:cubicBezTo>
                      <a:pt x="162" y="0"/>
                      <a:pt x="162" y="0"/>
                      <a:pt x="162" y="0"/>
                    </a:cubicBezTo>
                    <a:cubicBezTo>
                      <a:pt x="175" y="0"/>
                      <a:pt x="185" y="10"/>
                      <a:pt x="185" y="22"/>
                    </a:cubicBezTo>
                    <a:cubicBezTo>
                      <a:pt x="185" y="244"/>
                      <a:pt x="185" y="244"/>
                      <a:pt x="185" y="244"/>
                    </a:cubicBezTo>
                    <a:cubicBezTo>
                      <a:pt x="185" y="257"/>
                      <a:pt x="175" y="267"/>
                      <a:pt x="162" y="267"/>
                    </a:cubicBezTo>
                    <a:cubicBezTo>
                      <a:pt x="22" y="267"/>
                      <a:pt x="22" y="267"/>
                      <a:pt x="22" y="267"/>
                    </a:cubicBezTo>
                    <a:cubicBezTo>
                      <a:pt x="10" y="267"/>
                      <a:pt x="0" y="257"/>
                      <a:pt x="0" y="244"/>
                    </a:cubicBezTo>
                    <a:cubicBezTo>
                      <a:pt x="0" y="22"/>
                      <a:pt x="0" y="22"/>
                      <a:pt x="0" y="22"/>
                    </a:cubicBezTo>
                    <a:cubicBezTo>
                      <a:pt x="0" y="10"/>
                      <a:pt x="10" y="0"/>
                      <a:pt x="22" y="0"/>
                    </a:cubicBezTo>
                    <a:cubicBezTo>
                      <a:pt x="36" y="0"/>
                      <a:pt x="36" y="0"/>
                      <a:pt x="36" y="0"/>
                    </a:cubicBezTo>
                  </a:path>
                </a:pathLst>
              </a:custGeom>
              <a:noFill/>
              <a:ln w="19050" cap="rnd">
                <a:solidFill>
                  <a:schemeClr val="accent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3" name="Freeform 47"/>
              <p:cNvSpPr>
                <a:spLocks/>
              </p:cNvSpPr>
              <p:nvPr/>
            </p:nvSpPr>
            <p:spPr bwMode="auto">
              <a:xfrm>
                <a:off x="13639800" y="1922463"/>
                <a:ext cx="590550" cy="369888"/>
              </a:xfrm>
              <a:custGeom>
                <a:avLst/>
                <a:gdLst>
                  <a:gd name="T0" fmla="*/ 0 w 115"/>
                  <a:gd name="T1" fmla="*/ 39 h 72"/>
                  <a:gd name="T2" fmla="*/ 32 w 115"/>
                  <a:gd name="T3" fmla="*/ 68 h 72"/>
                  <a:gd name="T4" fmla="*/ 49 w 115"/>
                  <a:gd name="T5" fmla="*/ 67 h 72"/>
                  <a:gd name="T6" fmla="*/ 115 w 115"/>
                  <a:gd name="T7" fmla="*/ 0 h 72"/>
                </a:gdLst>
                <a:ahLst/>
                <a:cxnLst>
                  <a:cxn ang="0">
                    <a:pos x="T0" y="T1"/>
                  </a:cxn>
                  <a:cxn ang="0">
                    <a:pos x="T2" y="T3"/>
                  </a:cxn>
                  <a:cxn ang="0">
                    <a:pos x="T4" y="T5"/>
                  </a:cxn>
                  <a:cxn ang="0">
                    <a:pos x="T6" y="T7"/>
                  </a:cxn>
                </a:cxnLst>
                <a:rect l="0" t="0" r="r" b="b"/>
                <a:pathLst>
                  <a:path w="115" h="72">
                    <a:moveTo>
                      <a:pt x="0" y="39"/>
                    </a:moveTo>
                    <a:cubicBezTo>
                      <a:pt x="32" y="68"/>
                      <a:pt x="32" y="68"/>
                      <a:pt x="32" y="68"/>
                    </a:cubicBezTo>
                    <a:cubicBezTo>
                      <a:pt x="37" y="72"/>
                      <a:pt x="44" y="72"/>
                      <a:pt x="49" y="67"/>
                    </a:cubicBezTo>
                    <a:cubicBezTo>
                      <a:pt x="115" y="0"/>
                      <a:pt x="115" y="0"/>
                      <a:pt x="115" y="0"/>
                    </a:cubicBezTo>
                  </a:path>
                </a:pathLst>
              </a:custGeom>
              <a:noFill/>
              <a:ln w="19050" cap="rnd">
                <a:solidFill>
                  <a:schemeClr val="accent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sp>
        <p:nvSpPr>
          <p:cNvPr id="61" name="TextBox 60"/>
          <p:cNvSpPr txBox="1"/>
          <p:nvPr/>
        </p:nvSpPr>
        <p:spPr>
          <a:xfrm>
            <a:off x="3051415" y="224165"/>
            <a:ext cx="6060141" cy="523220"/>
          </a:xfrm>
          <a:prstGeom prst="rect">
            <a:avLst/>
          </a:prstGeom>
          <a:noFill/>
        </p:spPr>
        <p:txBody>
          <a:bodyPr wrap="square" rtlCol="1">
            <a:spAutoFit/>
          </a:bodyPr>
          <a:lstStyle/>
          <a:p>
            <a:pPr algn="ctr"/>
            <a:r>
              <a:rPr lang="en-US" sz="2800" b="1" dirty="0">
                <a:solidFill>
                  <a:schemeClr val="accent1"/>
                </a:solidFill>
              </a:rPr>
              <a:t>SHTANG INFRASTRUCTURE</a:t>
            </a:r>
            <a:endParaRPr lang="he-IL" sz="2800" b="1" dirty="0">
              <a:solidFill>
                <a:schemeClr val="accent1"/>
              </a:solidFill>
            </a:endParaRPr>
          </a:p>
        </p:txBody>
      </p:sp>
      <p:grpSp>
        <p:nvGrpSpPr>
          <p:cNvPr id="62" name="קבוצה 61"/>
          <p:cNvGrpSpPr/>
          <p:nvPr/>
        </p:nvGrpSpPr>
        <p:grpSpPr>
          <a:xfrm>
            <a:off x="690144" y="751704"/>
            <a:ext cx="10807829" cy="145493"/>
            <a:chOff x="690144" y="751704"/>
            <a:chExt cx="10807829" cy="145493"/>
          </a:xfrm>
        </p:grpSpPr>
        <p:sp>
          <p:nvSpPr>
            <p:cNvPr id="63" name="מלבן 62"/>
            <p:cNvSpPr/>
            <p:nvPr/>
          </p:nvSpPr>
          <p:spPr>
            <a:xfrm rot="5400000">
              <a:off x="6020175" y="751704"/>
              <a:ext cx="145493" cy="1454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64" name="קבוצה 63"/>
            <p:cNvGrpSpPr/>
            <p:nvPr/>
          </p:nvGrpSpPr>
          <p:grpSpPr>
            <a:xfrm>
              <a:off x="690144" y="827316"/>
              <a:ext cx="10807829" cy="0"/>
              <a:chOff x="687486" y="827316"/>
              <a:chExt cx="10807829" cy="0"/>
            </a:xfrm>
          </p:grpSpPr>
          <p:cxnSp>
            <p:nvCxnSpPr>
              <p:cNvPr id="65" name="מחבר ישר 64"/>
              <p:cNvCxnSpPr/>
              <p:nvPr/>
            </p:nvCxnSpPr>
            <p:spPr>
              <a:xfrm flipH="1">
                <a:off x="687486"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7" name="מחבר ישר 66"/>
              <p:cNvCxnSpPr/>
              <p:nvPr/>
            </p:nvCxnSpPr>
            <p:spPr>
              <a:xfrm flipH="1">
                <a:off x="6270171"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nvGrpSpPr>
          <p:cNvPr id="6" name="קבוצה 5"/>
          <p:cNvGrpSpPr/>
          <p:nvPr/>
        </p:nvGrpSpPr>
        <p:grpSpPr>
          <a:xfrm>
            <a:off x="-15790" y="2984591"/>
            <a:ext cx="11529928" cy="1149262"/>
            <a:chOff x="-15790" y="2984591"/>
            <a:chExt cx="11529928" cy="1149262"/>
          </a:xfrm>
        </p:grpSpPr>
        <p:sp>
          <p:nvSpPr>
            <p:cNvPr id="45" name="מלבן 44"/>
            <p:cNvSpPr/>
            <p:nvPr/>
          </p:nvSpPr>
          <p:spPr>
            <a:xfrm>
              <a:off x="1382828" y="2984591"/>
              <a:ext cx="10131310" cy="114926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dirty="0"/>
                <a:t>We construct high-tech tunnels, pipe jacking , electricity, drainage channels,  and lighting projects for all purposes </a:t>
              </a:r>
            </a:p>
          </p:txBody>
        </p:sp>
        <p:sp>
          <p:nvSpPr>
            <p:cNvPr id="47" name="מלבן 46"/>
            <p:cNvSpPr/>
            <p:nvPr/>
          </p:nvSpPr>
          <p:spPr>
            <a:xfrm>
              <a:off x="-15790" y="2984591"/>
              <a:ext cx="245977" cy="114926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49" name="מלבן 48"/>
            <p:cNvSpPr/>
            <p:nvPr/>
          </p:nvSpPr>
          <p:spPr>
            <a:xfrm>
              <a:off x="231052" y="2984591"/>
              <a:ext cx="1150732" cy="1149262"/>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32" name="קבוצה 31"/>
            <p:cNvGrpSpPr/>
            <p:nvPr/>
          </p:nvGrpSpPr>
          <p:grpSpPr>
            <a:xfrm>
              <a:off x="528989" y="3299553"/>
              <a:ext cx="541086" cy="541086"/>
              <a:chOff x="5706815" y="2232081"/>
              <a:chExt cx="720186" cy="720186"/>
            </a:xfrm>
          </p:grpSpPr>
          <p:sp>
            <p:nvSpPr>
              <p:cNvPr id="21" name="תרשים זרימה: השהיה 20"/>
              <p:cNvSpPr/>
              <p:nvPr/>
            </p:nvSpPr>
            <p:spPr>
              <a:xfrm rot="16200000">
                <a:off x="5706815" y="2232081"/>
                <a:ext cx="720186" cy="720186"/>
              </a:xfrm>
              <a:prstGeom prst="flowChartDelay">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5" name="תרשים זרימה: השהיה 124"/>
              <p:cNvSpPr/>
              <p:nvPr/>
            </p:nvSpPr>
            <p:spPr>
              <a:xfrm rot="16200000">
                <a:off x="5944255" y="2443332"/>
                <a:ext cx="252420" cy="252420"/>
              </a:xfrm>
              <a:prstGeom prst="flowChartDelay">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cxnSp>
            <p:nvCxnSpPr>
              <p:cNvPr id="29" name="מחבר ישר 28"/>
              <p:cNvCxnSpPr>
                <a:stCxn id="125" idx="1"/>
                <a:endCxn id="21" idx="1"/>
              </p:cNvCxnSpPr>
              <p:nvPr/>
            </p:nvCxnSpPr>
            <p:spPr>
              <a:xfrm flipH="1">
                <a:off x="6066908" y="2695752"/>
                <a:ext cx="3557" cy="256515"/>
              </a:xfrm>
              <a:prstGeom prst="line">
                <a:avLst/>
              </a:prstGeom>
              <a:ln w="19050">
                <a:solidFill>
                  <a:schemeClr val="accent6"/>
                </a:solidFill>
                <a:prstDash val="sysDot"/>
              </a:ln>
            </p:spPr>
            <p:style>
              <a:lnRef idx="1">
                <a:schemeClr val="accent1"/>
              </a:lnRef>
              <a:fillRef idx="0">
                <a:schemeClr val="accent1"/>
              </a:fillRef>
              <a:effectRef idx="0">
                <a:schemeClr val="accent1"/>
              </a:effectRef>
              <a:fontRef idx="minor">
                <a:schemeClr val="tx1"/>
              </a:fontRef>
            </p:style>
          </p:cxnSp>
          <p:cxnSp>
            <p:nvCxnSpPr>
              <p:cNvPr id="126" name="מחבר ישר 125"/>
              <p:cNvCxnSpPr/>
              <p:nvPr/>
            </p:nvCxnSpPr>
            <p:spPr>
              <a:xfrm>
                <a:off x="6196675" y="2695752"/>
                <a:ext cx="230326" cy="256515"/>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7" name="מחבר ישר 126"/>
              <p:cNvCxnSpPr/>
              <p:nvPr/>
            </p:nvCxnSpPr>
            <p:spPr>
              <a:xfrm flipH="1">
                <a:off x="5713683" y="2695752"/>
                <a:ext cx="230326" cy="256515"/>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4031377274"/>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Bosmat\Desktop\אייקונים וטמפלייטס\bg_09_industry.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7279" y="0"/>
            <a:ext cx="12192000" cy="6281076"/>
          </a:xfrm>
          <a:prstGeom prst="rect">
            <a:avLst/>
          </a:prstGeom>
          <a:noFill/>
          <a:extLst>
            <a:ext uri="{909E8E84-426E-40DD-AFC4-6F175D3DCCD1}">
              <a14:hiddenFill xmlns:a14="http://schemas.microsoft.com/office/drawing/2010/main">
                <a:solidFill>
                  <a:srgbClr val="FFFFFF"/>
                </a:solidFill>
              </a14:hiddenFill>
            </a:ext>
          </a:extLst>
        </p:spPr>
      </p:pic>
      <p:sp>
        <p:nvSpPr>
          <p:cNvPr id="42" name="מלבן 41"/>
          <p:cNvSpPr/>
          <p:nvPr/>
        </p:nvSpPr>
        <p:spPr>
          <a:xfrm>
            <a:off x="-29147" y="0"/>
            <a:ext cx="12221147" cy="6402918"/>
          </a:xfrm>
          <a:prstGeom prst="rect">
            <a:avLst/>
          </a:prstGeom>
          <a:gradFill>
            <a:gsLst>
              <a:gs pos="0">
                <a:schemeClr val="bg1">
                  <a:alpha val="95000"/>
                </a:schemeClr>
              </a:gs>
              <a:gs pos="50000">
                <a:schemeClr val="bg1">
                  <a:alpha val="80000"/>
                </a:schemeClr>
              </a:gs>
              <a:gs pos="5400">
                <a:srgbClr val="FFFFFF">
                  <a:alpha val="95000"/>
                </a:srgbClr>
              </a:gs>
              <a:gs pos="100000">
                <a:schemeClr val="bg1">
                  <a:alpha val="8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48" name="מלבן 47">
            <a:hlinkClick r:id="rId3" action="ppaction://hlinksldjump"/>
          </p:cNvPr>
          <p:cNvSpPr/>
          <p:nvPr/>
        </p:nvSpPr>
        <p:spPr>
          <a:xfrm>
            <a:off x="11432840" y="104738"/>
            <a:ext cx="632862" cy="6328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מציין מיקום של מספר שקופית 5"/>
          <p:cNvSpPr>
            <a:spLocks noGrp="1"/>
          </p:cNvSpPr>
          <p:nvPr>
            <p:ph type="sldNum" sz="quarter" idx="12"/>
          </p:nvPr>
        </p:nvSpPr>
        <p:spPr>
          <a:xfrm>
            <a:off x="129165" y="6496485"/>
            <a:ext cx="336992" cy="301756"/>
          </a:xfrm>
        </p:spPr>
        <p:txBody>
          <a:bodyPr/>
          <a:lstStyle/>
          <a:p>
            <a:fld id="{E1F767F5-0C98-4706-8AFB-FCD5A80B5AF3}" type="slidenum">
              <a:rPr lang="he-IL" sz="1000" b="1" smtClean="0">
                <a:solidFill>
                  <a:schemeClr val="accent1"/>
                </a:solidFill>
              </a:rPr>
              <a:t>8</a:t>
            </a:fld>
            <a:endParaRPr lang="he-IL" sz="1000" b="1" dirty="0">
              <a:solidFill>
                <a:schemeClr val="accent1"/>
              </a:solidFill>
            </a:endParaRPr>
          </a:p>
        </p:txBody>
      </p:sp>
      <p:grpSp>
        <p:nvGrpSpPr>
          <p:cNvPr id="26" name="Group 2323"/>
          <p:cNvGrpSpPr>
            <a:grpSpLocks noChangeAspect="1"/>
          </p:cNvGrpSpPr>
          <p:nvPr/>
        </p:nvGrpSpPr>
        <p:grpSpPr>
          <a:xfrm>
            <a:off x="11548728" y="220417"/>
            <a:ext cx="394552" cy="395534"/>
            <a:chOff x="14022388" y="5721350"/>
            <a:chExt cx="638175" cy="639763"/>
          </a:xfrm>
        </p:grpSpPr>
        <p:sp>
          <p:nvSpPr>
            <p:cNvPr id="27" name="Freeform 25"/>
            <p:cNvSpPr>
              <a:spLocks noEditPoints="1"/>
            </p:cNvSpPr>
            <p:nvPr/>
          </p:nvSpPr>
          <p:spPr bwMode="auto">
            <a:xfrm>
              <a:off x="14022388" y="5721350"/>
              <a:ext cx="638175" cy="639763"/>
            </a:xfrm>
            <a:custGeom>
              <a:avLst/>
              <a:gdLst>
                <a:gd name="T0" fmla="*/ 81 w 132"/>
                <a:gd name="T1" fmla="*/ 18 h 132"/>
                <a:gd name="T2" fmla="*/ 81 w 132"/>
                <a:gd name="T3" fmla="*/ 2 h 132"/>
                <a:gd name="T4" fmla="*/ 79 w 132"/>
                <a:gd name="T5" fmla="*/ 1 h 132"/>
                <a:gd name="T6" fmla="*/ 53 w 132"/>
                <a:gd name="T7" fmla="*/ 1 h 132"/>
                <a:gd name="T8" fmla="*/ 51 w 132"/>
                <a:gd name="T9" fmla="*/ 2 h 132"/>
                <a:gd name="T10" fmla="*/ 51 w 132"/>
                <a:gd name="T11" fmla="*/ 17 h 132"/>
                <a:gd name="T12" fmla="*/ 111 w 132"/>
                <a:gd name="T13" fmla="*/ 42 h 132"/>
                <a:gd name="T14" fmla="*/ 122 w 132"/>
                <a:gd name="T15" fmla="*/ 31 h 132"/>
                <a:gd name="T16" fmla="*/ 121 w 132"/>
                <a:gd name="T17" fmla="*/ 30 h 132"/>
                <a:gd name="T18" fmla="*/ 113 w 132"/>
                <a:gd name="T19" fmla="*/ 19 h 132"/>
                <a:gd name="T20" fmla="*/ 113 w 132"/>
                <a:gd name="T21" fmla="*/ 19 h 132"/>
                <a:gd name="T22" fmla="*/ 103 w 132"/>
                <a:gd name="T23" fmla="*/ 11 h 132"/>
                <a:gd name="T24" fmla="*/ 101 w 132"/>
                <a:gd name="T25" fmla="*/ 10 h 132"/>
                <a:gd name="T26" fmla="*/ 90 w 132"/>
                <a:gd name="T27" fmla="*/ 20 h 132"/>
                <a:gd name="T28" fmla="*/ 115 w 132"/>
                <a:gd name="T29" fmla="*/ 81 h 132"/>
                <a:gd name="T30" fmla="*/ 130 w 132"/>
                <a:gd name="T31" fmla="*/ 81 h 132"/>
                <a:gd name="T32" fmla="*/ 131 w 132"/>
                <a:gd name="T33" fmla="*/ 79 h 132"/>
                <a:gd name="T34" fmla="*/ 132 w 132"/>
                <a:gd name="T35" fmla="*/ 66 h 132"/>
                <a:gd name="T36" fmla="*/ 131 w 132"/>
                <a:gd name="T37" fmla="*/ 53 h 132"/>
                <a:gd name="T38" fmla="*/ 130 w 132"/>
                <a:gd name="T39" fmla="*/ 51 h 132"/>
                <a:gd name="T40" fmla="*/ 115 w 132"/>
                <a:gd name="T41" fmla="*/ 51 h 132"/>
                <a:gd name="T42" fmla="*/ 90 w 132"/>
                <a:gd name="T43" fmla="*/ 111 h 132"/>
                <a:gd name="T44" fmla="*/ 101 w 132"/>
                <a:gd name="T45" fmla="*/ 122 h 132"/>
                <a:gd name="T46" fmla="*/ 103 w 132"/>
                <a:gd name="T47" fmla="*/ 121 h 132"/>
                <a:gd name="T48" fmla="*/ 113 w 132"/>
                <a:gd name="T49" fmla="*/ 113 h 132"/>
                <a:gd name="T50" fmla="*/ 113 w 132"/>
                <a:gd name="T51" fmla="*/ 113 h 132"/>
                <a:gd name="T52" fmla="*/ 121 w 132"/>
                <a:gd name="T53" fmla="*/ 102 h 132"/>
                <a:gd name="T54" fmla="*/ 122 w 132"/>
                <a:gd name="T55" fmla="*/ 100 h 132"/>
                <a:gd name="T56" fmla="*/ 111 w 132"/>
                <a:gd name="T57" fmla="*/ 89 h 132"/>
                <a:gd name="T58" fmla="*/ 51 w 132"/>
                <a:gd name="T59" fmla="*/ 114 h 132"/>
                <a:gd name="T60" fmla="*/ 51 w 132"/>
                <a:gd name="T61" fmla="*/ 130 h 132"/>
                <a:gd name="T62" fmla="*/ 53 w 132"/>
                <a:gd name="T63" fmla="*/ 131 h 132"/>
                <a:gd name="T64" fmla="*/ 66 w 132"/>
                <a:gd name="T65" fmla="*/ 132 h 132"/>
                <a:gd name="T66" fmla="*/ 66 w 132"/>
                <a:gd name="T67" fmla="*/ 132 h 132"/>
                <a:gd name="T68" fmla="*/ 79 w 132"/>
                <a:gd name="T69" fmla="*/ 131 h 132"/>
                <a:gd name="T70" fmla="*/ 81 w 132"/>
                <a:gd name="T71" fmla="*/ 130 h 132"/>
                <a:gd name="T72" fmla="*/ 81 w 132"/>
                <a:gd name="T73" fmla="*/ 114 h 132"/>
                <a:gd name="T74" fmla="*/ 21 w 132"/>
                <a:gd name="T75" fmla="*/ 89 h 132"/>
                <a:gd name="T76" fmla="*/ 10 w 132"/>
                <a:gd name="T77" fmla="*/ 100 h 132"/>
                <a:gd name="T78" fmla="*/ 11 w 132"/>
                <a:gd name="T79" fmla="*/ 102 h 132"/>
                <a:gd name="T80" fmla="*/ 20 w 132"/>
                <a:gd name="T81" fmla="*/ 113 h 132"/>
                <a:gd name="T82" fmla="*/ 30 w 132"/>
                <a:gd name="T83" fmla="*/ 121 h 132"/>
                <a:gd name="T84" fmla="*/ 32 w 132"/>
                <a:gd name="T85" fmla="*/ 122 h 132"/>
                <a:gd name="T86" fmla="*/ 43 w 132"/>
                <a:gd name="T87" fmla="*/ 111 h 132"/>
                <a:gd name="T88" fmla="*/ 18 w 132"/>
                <a:gd name="T89" fmla="*/ 51 h 132"/>
                <a:gd name="T90" fmla="*/ 2 w 132"/>
                <a:gd name="T91" fmla="*/ 51 h 132"/>
                <a:gd name="T92" fmla="*/ 2 w 132"/>
                <a:gd name="T93" fmla="*/ 53 h 132"/>
                <a:gd name="T94" fmla="*/ 0 w 132"/>
                <a:gd name="T95" fmla="*/ 66 h 132"/>
                <a:gd name="T96" fmla="*/ 2 w 132"/>
                <a:gd name="T97" fmla="*/ 79 h 132"/>
                <a:gd name="T98" fmla="*/ 2 w 132"/>
                <a:gd name="T99" fmla="*/ 81 h 132"/>
                <a:gd name="T100" fmla="*/ 18 w 132"/>
                <a:gd name="T101" fmla="*/ 81 h 132"/>
                <a:gd name="T102" fmla="*/ 43 w 132"/>
                <a:gd name="T103" fmla="*/ 21 h 132"/>
                <a:gd name="T104" fmla="*/ 32 w 132"/>
                <a:gd name="T105" fmla="*/ 10 h 132"/>
                <a:gd name="T106" fmla="*/ 30 w 132"/>
                <a:gd name="T107" fmla="*/ 11 h 132"/>
                <a:gd name="T108" fmla="*/ 11 w 132"/>
                <a:gd name="T109" fmla="*/ 30 h 132"/>
                <a:gd name="T110" fmla="*/ 10 w 132"/>
                <a:gd name="T111" fmla="*/ 31 h 132"/>
                <a:gd name="T112" fmla="*/ 21 w 132"/>
                <a:gd name="T113" fmla="*/ 4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2" h="132">
                  <a:moveTo>
                    <a:pt x="81" y="18"/>
                  </a:moveTo>
                  <a:cubicBezTo>
                    <a:pt x="81" y="2"/>
                    <a:pt x="81" y="2"/>
                    <a:pt x="81" y="2"/>
                  </a:cubicBezTo>
                  <a:cubicBezTo>
                    <a:pt x="79" y="1"/>
                    <a:pt x="79" y="1"/>
                    <a:pt x="79" y="1"/>
                  </a:cubicBezTo>
                  <a:cubicBezTo>
                    <a:pt x="71" y="0"/>
                    <a:pt x="62" y="0"/>
                    <a:pt x="53" y="1"/>
                  </a:cubicBezTo>
                  <a:cubicBezTo>
                    <a:pt x="51" y="2"/>
                    <a:pt x="51" y="2"/>
                    <a:pt x="51" y="2"/>
                  </a:cubicBezTo>
                  <a:cubicBezTo>
                    <a:pt x="51" y="17"/>
                    <a:pt x="51" y="17"/>
                    <a:pt x="51" y="17"/>
                  </a:cubicBezTo>
                  <a:moveTo>
                    <a:pt x="111" y="42"/>
                  </a:moveTo>
                  <a:cubicBezTo>
                    <a:pt x="122" y="31"/>
                    <a:pt x="122" y="31"/>
                    <a:pt x="122" y="31"/>
                  </a:cubicBezTo>
                  <a:cubicBezTo>
                    <a:pt x="121" y="30"/>
                    <a:pt x="121" y="30"/>
                    <a:pt x="121" y="30"/>
                  </a:cubicBezTo>
                  <a:cubicBezTo>
                    <a:pt x="119" y="26"/>
                    <a:pt x="116" y="22"/>
                    <a:pt x="113" y="19"/>
                  </a:cubicBezTo>
                  <a:cubicBezTo>
                    <a:pt x="113" y="19"/>
                    <a:pt x="113" y="19"/>
                    <a:pt x="113" y="19"/>
                  </a:cubicBezTo>
                  <a:cubicBezTo>
                    <a:pt x="110" y="16"/>
                    <a:pt x="106" y="13"/>
                    <a:pt x="103" y="11"/>
                  </a:cubicBezTo>
                  <a:cubicBezTo>
                    <a:pt x="101" y="10"/>
                    <a:pt x="101" y="10"/>
                    <a:pt x="101" y="10"/>
                  </a:cubicBezTo>
                  <a:cubicBezTo>
                    <a:pt x="90" y="20"/>
                    <a:pt x="90" y="20"/>
                    <a:pt x="90" y="20"/>
                  </a:cubicBezTo>
                  <a:moveTo>
                    <a:pt x="115" y="81"/>
                  </a:moveTo>
                  <a:cubicBezTo>
                    <a:pt x="130" y="81"/>
                    <a:pt x="130" y="81"/>
                    <a:pt x="130" y="81"/>
                  </a:cubicBezTo>
                  <a:cubicBezTo>
                    <a:pt x="131" y="79"/>
                    <a:pt x="131" y="79"/>
                    <a:pt x="131" y="79"/>
                  </a:cubicBezTo>
                  <a:cubicBezTo>
                    <a:pt x="132" y="75"/>
                    <a:pt x="132" y="70"/>
                    <a:pt x="132" y="66"/>
                  </a:cubicBezTo>
                  <a:cubicBezTo>
                    <a:pt x="132" y="62"/>
                    <a:pt x="132" y="57"/>
                    <a:pt x="131" y="53"/>
                  </a:cubicBezTo>
                  <a:cubicBezTo>
                    <a:pt x="130" y="51"/>
                    <a:pt x="130" y="51"/>
                    <a:pt x="130" y="51"/>
                  </a:cubicBezTo>
                  <a:cubicBezTo>
                    <a:pt x="115" y="51"/>
                    <a:pt x="115" y="51"/>
                    <a:pt x="115" y="51"/>
                  </a:cubicBezTo>
                  <a:moveTo>
                    <a:pt x="90" y="111"/>
                  </a:moveTo>
                  <a:cubicBezTo>
                    <a:pt x="101" y="122"/>
                    <a:pt x="101" y="122"/>
                    <a:pt x="101" y="122"/>
                  </a:cubicBezTo>
                  <a:cubicBezTo>
                    <a:pt x="103" y="121"/>
                    <a:pt x="103" y="121"/>
                    <a:pt x="103" y="121"/>
                  </a:cubicBezTo>
                  <a:cubicBezTo>
                    <a:pt x="106" y="118"/>
                    <a:pt x="110" y="116"/>
                    <a:pt x="113" y="113"/>
                  </a:cubicBezTo>
                  <a:cubicBezTo>
                    <a:pt x="113" y="113"/>
                    <a:pt x="113" y="113"/>
                    <a:pt x="113" y="113"/>
                  </a:cubicBezTo>
                  <a:cubicBezTo>
                    <a:pt x="116" y="109"/>
                    <a:pt x="119" y="106"/>
                    <a:pt x="121" y="102"/>
                  </a:cubicBezTo>
                  <a:cubicBezTo>
                    <a:pt x="122" y="100"/>
                    <a:pt x="122" y="100"/>
                    <a:pt x="122" y="100"/>
                  </a:cubicBezTo>
                  <a:cubicBezTo>
                    <a:pt x="111" y="89"/>
                    <a:pt x="111" y="89"/>
                    <a:pt x="111" y="89"/>
                  </a:cubicBezTo>
                  <a:moveTo>
                    <a:pt x="51" y="114"/>
                  </a:moveTo>
                  <a:cubicBezTo>
                    <a:pt x="51" y="130"/>
                    <a:pt x="51" y="130"/>
                    <a:pt x="51" y="130"/>
                  </a:cubicBezTo>
                  <a:cubicBezTo>
                    <a:pt x="53" y="131"/>
                    <a:pt x="53" y="131"/>
                    <a:pt x="53" y="131"/>
                  </a:cubicBezTo>
                  <a:cubicBezTo>
                    <a:pt x="57" y="131"/>
                    <a:pt x="62" y="132"/>
                    <a:pt x="66" y="132"/>
                  </a:cubicBezTo>
                  <a:cubicBezTo>
                    <a:pt x="66" y="132"/>
                    <a:pt x="66" y="132"/>
                    <a:pt x="66" y="132"/>
                  </a:cubicBezTo>
                  <a:cubicBezTo>
                    <a:pt x="71" y="132"/>
                    <a:pt x="75" y="131"/>
                    <a:pt x="79" y="131"/>
                  </a:cubicBezTo>
                  <a:cubicBezTo>
                    <a:pt x="81" y="130"/>
                    <a:pt x="81" y="130"/>
                    <a:pt x="81" y="130"/>
                  </a:cubicBezTo>
                  <a:cubicBezTo>
                    <a:pt x="81" y="114"/>
                    <a:pt x="81" y="114"/>
                    <a:pt x="81" y="114"/>
                  </a:cubicBezTo>
                  <a:moveTo>
                    <a:pt x="21" y="89"/>
                  </a:moveTo>
                  <a:cubicBezTo>
                    <a:pt x="10" y="100"/>
                    <a:pt x="10" y="100"/>
                    <a:pt x="10" y="100"/>
                  </a:cubicBezTo>
                  <a:cubicBezTo>
                    <a:pt x="11" y="102"/>
                    <a:pt x="11" y="102"/>
                    <a:pt x="11" y="102"/>
                  </a:cubicBezTo>
                  <a:cubicBezTo>
                    <a:pt x="14" y="106"/>
                    <a:pt x="17" y="109"/>
                    <a:pt x="20" y="113"/>
                  </a:cubicBezTo>
                  <a:cubicBezTo>
                    <a:pt x="23" y="116"/>
                    <a:pt x="26" y="118"/>
                    <a:pt x="30" y="121"/>
                  </a:cubicBezTo>
                  <a:cubicBezTo>
                    <a:pt x="32" y="122"/>
                    <a:pt x="32" y="122"/>
                    <a:pt x="32" y="122"/>
                  </a:cubicBezTo>
                  <a:cubicBezTo>
                    <a:pt x="43" y="111"/>
                    <a:pt x="43" y="111"/>
                    <a:pt x="43" y="111"/>
                  </a:cubicBezTo>
                  <a:moveTo>
                    <a:pt x="18" y="51"/>
                  </a:moveTo>
                  <a:cubicBezTo>
                    <a:pt x="2" y="51"/>
                    <a:pt x="2" y="51"/>
                    <a:pt x="2" y="51"/>
                  </a:cubicBezTo>
                  <a:cubicBezTo>
                    <a:pt x="2" y="53"/>
                    <a:pt x="2" y="53"/>
                    <a:pt x="2" y="53"/>
                  </a:cubicBezTo>
                  <a:cubicBezTo>
                    <a:pt x="1" y="57"/>
                    <a:pt x="0" y="62"/>
                    <a:pt x="0" y="66"/>
                  </a:cubicBezTo>
                  <a:cubicBezTo>
                    <a:pt x="0" y="70"/>
                    <a:pt x="1" y="75"/>
                    <a:pt x="2" y="79"/>
                  </a:cubicBezTo>
                  <a:cubicBezTo>
                    <a:pt x="2" y="81"/>
                    <a:pt x="2" y="81"/>
                    <a:pt x="2" y="81"/>
                  </a:cubicBezTo>
                  <a:cubicBezTo>
                    <a:pt x="18" y="81"/>
                    <a:pt x="18" y="81"/>
                    <a:pt x="18" y="81"/>
                  </a:cubicBezTo>
                  <a:moveTo>
                    <a:pt x="43" y="21"/>
                  </a:moveTo>
                  <a:cubicBezTo>
                    <a:pt x="32" y="10"/>
                    <a:pt x="32" y="10"/>
                    <a:pt x="32" y="10"/>
                  </a:cubicBezTo>
                  <a:cubicBezTo>
                    <a:pt x="30" y="11"/>
                    <a:pt x="30" y="11"/>
                    <a:pt x="30" y="11"/>
                  </a:cubicBezTo>
                  <a:cubicBezTo>
                    <a:pt x="22" y="16"/>
                    <a:pt x="16" y="22"/>
                    <a:pt x="11" y="30"/>
                  </a:cubicBezTo>
                  <a:cubicBezTo>
                    <a:pt x="10" y="31"/>
                    <a:pt x="10" y="31"/>
                    <a:pt x="10" y="31"/>
                  </a:cubicBezTo>
                  <a:cubicBezTo>
                    <a:pt x="21" y="43"/>
                    <a:pt x="21" y="43"/>
                    <a:pt x="21" y="43"/>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Oval 26"/>
            <p:cNvSpPr>
              <a:spLocks noChangeArrowheads="1"/>
            </p:cNvSpPr>
            <p:nvPr/>
          </p:nvSpPr>
          <p:spPr bwMode="auto">
            <a:xfrm>
              <a:off x="14201775" y="5900738"/>
              <a:ext cx="280987" cy="280988"/>
            </a:xfrm>
            <a:prstGeom prst="ellipse">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6" name="קבוצה 5"/>
          <p:cNvGrpSpPr/>
          <p:nvPr/>
        </p:nvGrpSpPr>
        <p:grpSpPr>
          <a:xfrm>
            <a:off x="-29147" y="1815248"/>
            <a:ext cx="11052551" cy="1513643"/>
            <a:chOff x="-29147" y="1815248"/>
            <a:chExt cx="11052551" cy="1513643"/>
          </a:xfrm>
        </p:grpSpPr>
        <p:sp>
          <p:nvSpPr>
            <p:cNvPr id="83" name="מלבן 82"/>
            <p:cNvSpPr/>
            <p:nvPr/>
          </p:nvSpPr>
          <p:spPr>
            <a:xfrm>
              <a:off x="238497" y="1815248"/>
              <a:ext cx="1515600" cy="1513643"/>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0" tIns="46800" rtlCol="1" anchor="ctr"/>
            <a:lstStyle/>
            <a:p>
              <a:pPr algn="l"/>
              <a:endParaRPr lang="he-IL" sz="2000" dirty="0">
                <a:solidFill>
                  <a:schemeClr val="bg1"/>
                </a:solidFill>
                <a:latin typeface="Open Sans" panose="020B0606030504020204" pitchFamily="34" charset="0"/>
                <a:ea typeface="Open Sans" panose="020B0606030504020204" pitchFamily="34" charset="0"/>
              </a:endParaRPr>
            </a:p>
          </p:txBody>
        </p:sp>
        <p:sp>
          <p:nvSpPr>
            <p:cNvPr id="18" name="מלבן 17"/>
            <p:cNvSpPr/>
            <p:nvPr/>
          </p:nvSpPr>
          <p:spPr>
            <a:xfrm>
              <a:off x="1754097" y="1815248"/>
              <a:ext cx="9269307" cy="1513643"/>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360000" tIns="46800" rIns="324000" rtlCol="1" anchor="ctr"/>
            <a:lstStyle/>
            <a:p>
              <a:pPr algn="l" rtl="0"/>
              <a:r>
                <a:rPr lang="en-US" sz="2000" dirty="0">
                  <a:solidFill>
                    <a:schemeClr val="accent3"/>
                  </a:solidFill>
                </a:rPr>
                <a:t>The completion of a large scale project is, in most cases, the beginning of a long and fruitful relationship. We will help you operate and make the most benefit of your new project.</a:t>
              </a:r>
            </a:p>
          </p:txBody>
        </p:sp>
        <p:sp>
          <p:nvSpPr>
            <p:cNvPr id="20" name="מלבן 19"/>
            <p:cNvSpPr/>
            <p:nvPr/>
          </p:nvSpPr>
          <p:spPr>
            <a:xfrm>
              <a:off x="-29147" y="1815248"/>
              <a:ext cx="267464" cy="1513643"/>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360000" tIns="46800" rtlCol="1" anchor="ctr"/>
            <a:lstStyle/>
            <a:p>
              <a:pPr algn="l"/>
              <a:endParaRPr lang="he-IL" sz="2000" dirty="0">
                <a:solidFill>
                  <a:schemeClr val="bg1"/>
                </a:solidFill>
                <a:latin typeface="Open Sans" panose="020B0606030504020204" pitchFamily="34" charset="0"/>
                <a:ea typeface="Open Sans" panose="020B0606030504020204" pitchFamily="34" charset="0"/>
              </a:endParaRPr>
            </a:p>
          </p:txBody>
        </p:sp>
        <p:grpSp>
          <p:nvGrpSpPr>
            <p:cNvPr id="62" name="קבוצה 61"/>
            <p:cNvGrpSpPr/>
            <p:nvPr/>
          </p:nvGrpSpPr>
          <p:grpSpPr>
            <a:xfrm>
              <a:off x="531681" y="2129830"/>
              <a:ext cx="771695" cy="849420"/>
              <a:chOff x="0" y="3136942"/>
              <a:chExt cx="1242823" cy="1368000"/>
            </a:xfrm>
          </p:grpSpPr>
          <p:grpSp>
            <p:nvGrpSpPr>
              <p:cNvPr id="68" name="Group 168"/>
              <p:cNvGrpSpPr>
                <a:grpSpLocks noChangeAspect="1"/>
              </p:cNvGrpSpPr>
              <p:nvPr/>
            </p:nvGrpSpPr>
            <p:grpSpPr>
              <a:xfrm>
                <a:off x="0" y="3136942"/>
                <a:ext cx="1242823" cy="1368000"/>
                <a:chOff x="5249863" y="6375400"/>
                <a:chExt cx="1323975" cy="1457325"/>
              </a:xfrm>
            </p:grpSpPr>
            <p:sp>
              <p:nvSpPr>
                <p:cNvPr id="75" name="Freeform 83"/>
                <p:cNvSpPr>
                  <a:spLocks/>
                </p:cNvSpPr>
                <p:nvPr/>
              </p:nvSpPr>
              <p:spPr bwMode="auto">
                <a:xfrm>
                  <a:off x="6281738" y="6483350"/>
                  <a:ext cx="292100" cy="1349375"/>
                </a:xfrm>
                <a:custGeom>
                  <a:avLst/>
                  <a:gdLst>
                    <a:gd name="T0" fmla="*/ 7 w 57"/>
                    <a:gd name="T1" fmla="*/ 0 h 263"/>
                    <a:gd name="T2" fmla="*/ 42 w 57"/>
                    <a:gd name="T3" fmla="*/ 0 h 263"/>
                    <a:gd name="T4" fmla="*/ 57 w 57"/>
                    <a:gd name="T5" fmla="*/ 15 h 263"/>
                    <a:gd name="T6" fmla="*/ 57 w 57"/>
                    <a:gd name="T7" fmla="*/ 211 h 263"/>
                    <a:gd name="T8" fmla="*/ 0 w 57"/>
                    <a:gd name="T9" fmla="*/ 263 h 263"/>
                    <a:gd name="T10" fmla="*/ 0 w 57"/>
                    <a:gd name="T11" fmla="*/ 226 h 263"/>
                    <a:gd name="T12" fmla="*/ 15 w 57"/>
                    <a:gd name="T13" fmla="*/ 211 h 263"/>
                    <a:gd name="T14" fmla="*/ 39 w 57"/>
                    <a:gd name="T15" fmla="*/ 211 h 2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263">
                      <a:moveTo>
                        <a:pt x="7" y="0"/>
                      </a:moveTo>
                      <a:cubicBezTo>
                        <a:pt x="42" y="0"/>
                        <a:pt x="42" y="0"/>
                        <a:pt x="42" y="0"/>
                      </a:cubicBezTo>
                      <a:cubicBezTo>
                        <a:pt x="50" y="0"/>
                        <a:pt x="57" y="6"/>
                        <a:pt x="57" y="15"/>
                      </a:cubicBezTo>
                      <a:cubicBezTo>
                        <a:pt x="57" y="211"/>
                        <a:pt x="57" y="211"/>
                        <a:pt x="57" y="211"/>
                      </a:cubicBezTo>
                      <a:cubicBezTo>
                        <a:pt x="0" y="263"/>
                        <a:pt x="0" y="263"/>
                        <a:pt x="0" y="263"/>
                      </a:cubicBezTo>
                      <a:cubicBezTo>
                        <a:pt x="0" y="226"/>
                        <a:pt x="0" y="226"/>
                        <a:pt x="0" y="226"/>
                      </a:cubicBezTo>
                      <a:cubicBezTo>
                        <a:pt x="0" y="217"/>
                        <a:pt x="7" y="211"/>
                        <a:pt x="15" y="211"/>
                      </a:cubicBezTo>
                      <a:cubicBezTo>
                        <a:pt x="39" y="211"/>
                        <a:pt x="39" y="211"/>
                        <a:pt x="39" y="211"/>
                      </a:cubicBezTo>
                    </a:path>
                  </a:pathLst>
                </a:custGeom>
                <a:noFill/>
                <a:ln w="28575" cap="rnd">
                  <a:solidFill>
                    <a:schemeClr val="accent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 name="Freeform 84"/>
                <p:cNvSpPr>
                  <a:spLocks/>
                </p:cNvSpPr>
                <p:nvPr/>
              </p:nvSpPr>
              <p:spPr bwMode="auto">
                <a:xfrm>
                  <a:off x="5603875" y="6483350"/>
                  <a:ext cx="215900" cy="569913"/>
                </a:xfrm>
                <a:custGeom>
                  <a:avLst/>
                  <a:gdLst>
                    <a:gd name="T0" fmla="*/ 0 w 42"/>
                    <a:gd name="T1" fmla="*/ 111 h 111"/>
                    <a:gd name="T2" fmla="*/ 0 w 42"/>
                    <a:gd name="T3" fmla="*/ 50 h 111"/>
                    <a:gd name="T4" fmla="*/ 0 w 42"/>
                    <a:gd name="T5" fmla="*/ 15 h 111"/>
                    <a:gd name="T6" fmla="*/ 15 w 42"/>
                    <a:gd name="T7" fmla="*/ 0 h 111"/>
                    <a:gd name="T8" fmla="*/ 42 w 42"/>
                    <a:gd name="T9" fmla="*/ 0 h 111"/>
                  </a:gdLst>
                  <a:ahLst/>
                  <a:cxnLst>
                    <a:cxn ang="0">
                      <a:pos x="T0" y="T1"/>
                    </a:cxn>
                    <a:cxn ang="0">
                      <a:pos x="T2" y="T3"/>
                    </a:cxn>
                    <a:cxn ang="0">
                      <a:pos x="T4" y="T5"/>
                    </a:cxn>
                    <a:cxn ang="0">
                      <a:pos x="T6" y="T7"/>
                    </a:cxn>
                    <a:cxn ang="0">
                      <a:pos x="T8" y="T9"/>
                    </a:cxn>
                  </a:cxnLst>
                  <a:rect l="0" t="0" r="r" b="b"/>
                  <a:pathLst>
                    <a:path w="42" h="111">
                      <a:moveTo>
                        <a:pt x="0" y="111"/>
                      </a:moveTo>
                      <a:cubicBezTo>
                        <a:pt x="0" y="50"/>
                        <a:pt x="0" y="50"/>
                        <a:pt x="0" y="50"/>
                      </a:cubicBezTo>
                      <a:cubicBezTo>
                        <a:pt x="0" y="15"/>
                        <a:pt x="0" y="15"/>
                        <a:pt x="0" y="15"/>
                      </a:cubicBezTo>
                      <a:cubicBezTo>
                        <a:pt x="0" y="6"/>
                        <a:pt x="6" y="0"/>
                        <a:pt x="15" y="0"/>
                      </a:cubicBezTo>
                      <a:cubicBezTo>
                        <a:pt x="42" y="0"/>
                        <a:pt x="42" y="0"/>
                        <a:pt x="42" y="0"/>
                      </a:cubicBezTo>
                    </a:path>
                  </a:pathLst>
                </a:custGeom>
                <a:noFill/>
                <a:ln w="28575" cap="rnd">
                  <a:solidFill>
                    <a:schemeClr val="accent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 name="Freeform 85"/>
                <p:cNvSpPr>
                  <a:spLocks/>
                </p:cNvSpPr>
                <p:nvPr/>
              </p:nvSpPr>
              <p:spPr bwMode="auto">
                <a:xfrm>
                  <a:off x="5603875" y="7416800"/>
                  <a:ext cx="620712" cy="415925"/>
                </a:xfrm>
                <a:custGeom>
                  <a:avLst/>
                  <a:gdLst>
                    <a:gd name="T0" fmla="*/ 121 w 121"/>
                    <a:gd name="T1" fmla="*/ 81 h 81"/>
                    <a:gd name="T2" fmla="*/ 15 w 121"/>
                    <a:gd name="T3" fmla="*/ 81 h 81"/>
                    <a:gd name="T4" fmla="*/ 0 w 121"/>
                    <a:gd name="T5" fmla="*/ 66 h 81"/>
                    <a:gd name="T6" fmla="*/ 0 w 121"/>
                    <a:gd name="T7" fmla="*/ 0 h 81"/>
                  </a:gdLst>
                  <a:ahLst/>
                  <a:cxnLst>
                    <a:cxn ang="0">
                      <a:pos x="T0" y="T1"/>
                    </a:cxn>
                    <a:cxn ang="0">
                      <a:pos x="T2" y="T3"/>
                    </a:cxn>
                    <a:cxn ang="0">
                      <a:pos x="T4" y="T5"/>
                    </a:cxn>
                    <a:cxn ang="0">
                      <a:pos x="T6" y="T7"/>
                    </a:cxn>
                  </a:cxnLst>
                  <a:rect l="0" t="0" r="r" b="b"/>
                  <a:pathLst>
                    <a:path w="121" h="81">
                      <a:moveTo>
                        <a:pt x="121" y="81"/>
                      </a:moveTo>
                      <a:cubicBezTo>
                        <a:pt x="15" y="81"/>
                        <a:pt x="15" y="81"/>
                        <a:pt x="15" y="81"/>
                      </a:cubicBezTo>
                      <a:cubicBezTo>
                        <a:pt x="6" y="81"/>
                        <a:pt x="0" y="75"/>
                        <a:pt x="0" y="66"/>
                      </a:cubicBezTo>
                      <a:cubicBezTo>
                        <a:pt x="0" y="0"/>
                        <a:pt x="0" y="0"/>
                        <a:pt x="0" y="0"/>
                      </a:cubicBezTo>
                    </a:path>
                  </a:pathLst>
                </a:custGeom>
                <a:noFill/>
                <a:ln w="28575" cap="rnd">
                  <a:solidFill>
                    <a:schemeClr val="accent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 name="Freeform 86"/>
                <p:cNvSpPr>
                  <a:spLocks/>
                </p:cNvSpPr>
                <p:nvPr/>
              </p:nvSpPr>
              <p:spPr bwMode="auto">
                <a:xfrm>
                  <a:off x="5881688" y="6375400"/>
                  <a:ext cx="96837" cy="215900"/>
                </a:xfrm>
                <a:custGeom>
                  <a:avLst/>
                  <a:gdLst>
                    <a:gd name="T0" fmla="*/ 19 w 19"/>
                    <a:gd name="T1" fmla="*/ 42 h 42"/>
                    <a:gd name="T2" fmla="*/ 0 w 19"/>
                    <a:gd name="T3" fmla="*/ 24 h 42"/>
                    <a:gd name="T4" fmla="*/ 0 w 19"/>
                    <a:gd name="T5" fmla="*/ 19 h 42"/>
                    <a:gd name="T6" fmla="*/ 19 w 19"/>
                    <a:gd name="T7" fmla="*/ 0 h 42"/>
                  </a:gdLst>
                  <a:ahLst/>
                  <a:cxnLst>
                    <a:cxn ang="0">
                      <a:pos x="T0" y="T1"/>
                    </a:cxn>
                    <a:cxn ang="0">
                      <a:pos x="T2" y="T3"/>
                    </a:cxn>
                    <a:cxn ang="0">
                      <a:pos x="T4" y="T5"/>
                    </a:cxn>
                    <a:cxn ang="0">
                      <a:pos x="T6" y="T7"/>
                    </a:cxn>
                  </a:cxnLst>
                  <a:rect l="0" t="0" r="r" b="b"/>
                  <a:pathLst>
                    <a:path w="19" h="42">
                      <a:moveTo>
                        <a:pt x="19" y="42"/>
                      </a:moveTo>
                      <a:cubicBezTo>
                        <a:pt x="8" y="42"/>
                        <a:pt x="0" y="34"/>
                        <a:pt x="0" y="24"/>
                      </a:cubicBezTo>
                      <a:cubicBezTo>
                        <a:pt x="0" y="19"/>
                        <a:pt x="0" y="19"/>
                        <a:pt x="0" y="19"/>
                      </a:cubicBezTo>
                      <a:cubicBezTo>
                        <a:pt x="0" y="9"/>
                        <a:pt x="8" y="0"/>
                        <a:pt x="19" y="0"/>
                      </a:cubicBezTo>
                    </a:path>
                  </a:pathLst>
                </a:custGeom>
                <a:noFill/>
                <a:ln w="28575" cap="rnd">
                  <a:solidFill>
                    <a:schemeClr val="accent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 name="Freeform 87"/>
                <p:cNvSpPr>
                  <a:spLocks/>
                </p:cNvSpPr>
                <p:nvPr/>
              </p:nvSpPr>
              <p:spPr bwMode="auto">
                <a:xfrm>
                  <a:off x="6229350" y="6375400"/>
                  <a:ext cx="98425" cy="215900"/>
                </a:xfrm>
                <a:custGeom>
                  <a:avLst/>
                  <a:gdLst>
                    <a:gd name="T0" fmla="*/ 19 w 19"/>
                    <a:gd name="T1" fmla="*/ 42 h 42"/>
                    <a:gd name="T2" fmla="*/ 0 w 19"/>
                    <a:gd name="T3" fmla="*/ 24 h 42"/>
                    <a:gd name="T4" fmla="*/ 0 w 19"/>
                    <a:gd name="T5" fmla="*/ 19 h 42"/>
                    <a:gd name="T6" fmla="*/ 19 w 19"/>
                    <a:gd name="T7" fmla="*/ 0 h 42"/>
                  </a:gdLst>
                  <a:ahLst/>
                  <a:cxnLst>
                    <a:cxn ang="0">
                      <a:pos x="T0" y="T1"/>
                    </a:cxn>
                    <a:cxn ang="0">
                      <a:pos x="T2" y="T3"/>
                    </a:cxn>
                    <a:cxn ang="0">
                      <a:pos x="T4" y="T5"/>
                    </a:cxn>
                    <a:cxn ang="0">
                      <a:pos x="T6" y="T7"/>
                    </a:cxn>
                  </a:cxnLst>
                  <a:rect l="0" t="0" r="r" b="b"/>
                  <a:pathLst>
                    <a:path w="19" h="42">
                      <a:moveTo>
                        <a:pt x="19" y="42"/>
                      </a:moveTo>
                      <a:cubicBezTo>
                        <a:pt x="8" y="42"/>
                        <a:pt x="0" y="34"/>
                        <a:pt x="0" y="24"/>
                      </a:cubicBezTo>
                      <a:cubicBezTo>
                        <a:pt x="0" y="19"/>
                        <a:pt x="0" y="19"/>
                        <a:pt x="0" y="19"/>
                      </a:cubicBezTo>
                      <a:cubicBezTo>
                        <a:pt x="0" y="9"/>
                        <a:pt x="8" y="0"/>
                        <a:pt x="19" y="0"/>
                      </a:cubicBezTo>
                    </a:path>
                  </a:pathLst>
                </a:custGeom>
                <a:noFill/>
                <a:ln w="28575" cap="rnd">
                  <a:solidFill>
                    <a:schemeClr val="accent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 name="Line 88"/>
                <p:cNvSpPr>
                  <a:spLocks noChangeShapeType="1"/>
                </p:cNvSpPr>
                <p:nvPr/>
              </p:nvSpPr>
              <p:spPr bwMode="auto">
                <a:xfrm>
                  <a:off x="5957888" y="6483350"/>
                  <a:ext cx="185737" cy="0"/>
                </a:xfrm>
                <a:prstGeom prst="line">
                  <a:avLst/>
                </a:prstGeom>
                <a:noFill/>
                <a:ln w="28575" cap="rnd">
                  <a:solidFill>
                    <a:schemeClr val="accent4"/>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 name="Freeform 92"/>
                <p:cNvSpPr>
                  <a:spLocks/>
                </p:cNvSpPr>
                <p:nvPr/>
              </p:nvSpPr>
              <p:spPr bwMode="auto">
                <a:xfrm>
                  <a:off x="5249863" y="6862763"/>
                  <a:ext cx="544512" cy="466725"/>
                </a:xfrm>
                <a:custGeom>
                  <a:avLst/>
                  <a:gdLst>
                    <a:gd name="T0" fmla="*/ 17 w 106"/>
                    <a:gd name="T1" fmla="*/ 17 h 91"/>
                    <a:gd name="T2" fmla="*/ 8 w 106"/>
                    <a:gd name="T3" fmla="*/ 25 h 91"/>
                    <a:gd name="T4" fmla="*/ 3 w 106"/>
                    <a:gd name="T5" fmla="*/ 20 h 91"/>
                    <a:gd name="T6" fmla="*/ 3 w 106"/>
                    <a:gd name="T7" fmla="*/ 7 h 91"/>
                    <a:gd name="T8" fmla="*/ 6 w 106"/>
                    <a:gd name="T9" fmla="*/ 4 h 91"/>
                    <a:gd name="T10" fmla="*/ 19 w 106"/>
                    <a:gd name="T11" fmla="*/ 4 h 91"/>
                    <a:gd name="T12" fmla="*/ 106 w 106"/>
                    <a:gd name="T13" fmla="*/ 91 h 91"/>
                  </a:gdLst>
                  <a:ahLst/>
                  <a:cxnLst>
                    <a:cxn ang="0">
                      <a:pos x="T0" y="T1"/>
                    </a:cxn>
                    <a:cxn ang="0">
                      <a:pos x="T2" y="T3"/>
                    </a:cxn>
                    <a:cxn ang="0">
                      <a:pos x="T4" y="T5"/>
                    </a:cxn>
                    <a:cxn ang="0">
                      <a:pos x="T6" y="T7"/>
                    </a:cxn>
                    <a:cxn ang="0">
                      <a:pos x="T8" y="T9"/>
                    </a:cxn>
                    <a:cxn ang="0">
                      <a:pos x="T10" y="T11"/>
                    </a:cxn>
                    <a:cxn ang="0">
                      <a:pos x="T12" y="T13"/>
                    </a:cxn>
                  </a:cxnLst>
                  <a:rect l="0" t="0" r="r" b="b"/>
                  <a:pathLst>
                    <a:path w="106" h="91">
                      <a:moveTo>
                        <a:pt x="17" y="17"/>
                      </a:moveTo>
                      <a:cubicBezTo>
                        <a:pt x="8" y="25"/>
                        <a:pt x="8" y="25"/>
                        <a:pt x="8" y="25"/>
                      </a:cubicBezTo>
                      <a:cubicBezTo>
                        <a:pt x="3" y="20"/>
                        <a:pt x="3" y="20"/>
                        <a:pt x="3" y="20"/>
                      </a:cubicBezTo>
                      <a:cubicBezTo>
                        <a:pt x="0" y="16"/>
                        <a:pt x="0" y="10"/>
                        <a:pt x="3" y="7"/>
                      </a:cubicBezTo>
                      <a:cubicBezTo>
                        <a:pt x="6" y="4"/>
                        <a:pt x="6" y="4"/>
                        <a:pt x="6" y="4"/>
                      </a:cubicBezTo>
                      <a:cubicBezTo>
                        <a:pt x="10" y="0"/>
                        <a:pt x="16" y="0"/>
                        <a:pt x="19" y="4"/>
                      </a:cubicBezTo>
                      <a:cubicBezTo>
                        <a:pt x="106" y="91"/>
                        <a:pt x="106" y="91"/>
                        <a:pt x="106" y="91"/>
                      </a:cubicBezTo>
                    </a:path>
                  </a:pathLst>
                </a:custGeom>
                <a:noFill/>
                <a:ln w="28575" cap="rnd">
                  <a:solidFill>
                    <a:schemeClr val="accent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2" name="Freeform 93"/>
                <p:cNvSpPr>
                  <a:spLocks/>
                </p:cNvSpPr>
                <p:nvPr/>
              </p:nvSpPr>
              <p:spPr bwMode="auto">
                <a:xfrm>
                  <a:off x="5332413" y="7032625"/>
                  <a:ext cx="544512" cy="460375"/>
                </a:xfrm>
                <a:custGeom>
                  <a:avLst/>
                  <a:gdLst>
                    <a:gd name="T0" fmla="*/ 92 w 106"/>
                    <a:gd name="T1" fmla="*/ 70 h 90"/>
                    <a:gd name="T2" fmla="*/ 97 w 106"/>
                    <a:gd name="T3" fmla="*/ 65 h 90"/>
                    <a:gd name="T4" fmla="*/ 106 w 106"/>
                    <a:gd name="T5" fmla="*/ 87 h 90"/>
                    <a:gd name="T6" fmla="*/ 103 w 106"/>
                    <a:gd name="T7" fmla="*/ 90 h 90"/>
                    <a:gd name="T8" fmla="*/ 84 w 106"/>
                    <a:gd name="T9" fmla="*/ 82 h 90"/>
                    <a:gd name="T10" fmla="*/ 79 w 106"/>
                    <a:gd name="T11" fmla="*/ 79 h 90"/>
                    <a:gd name="T12" fmla="*/ 0 w 106"/>
                    <a:gd name="T13" fmla="*/ 0 h 90"/>
                  </a:gdLst>
                  <a:ahLst/>
                  <a:cxnLst>
                    <a:cxn ang="0">
                      <a:pos x="T0" y="T1"/>
                    </a:cxn>
                    <a:cxn ang="0">
                      <a:pos x="T2" y="T3"/>
                    </a:cxn>
                    <a:cxn ang="0">
                      <a:pos x="T4" y="T5"/>
                    </a:cxn>
                    <a:cxn ang="0">
                      <a:pos x="T6" y="T7"/>
                    </a:cxn>
                    <a:cxn ang="0">
                      <a:pos x="T8" y="T9"/>
                    </a:cxn>
                    <a:cxn ang="0">
                      <a:pos x="T10" y="T11"/>
                    </a:cxn>
                    <a:cxn ang="0">
                      <a:pos x="T12" y="T13"/>
                    </a:cxn>
                  </a:cxnLst>
                  <a:rect l="0" t="0" r="r" b="b"/>
                  <a:pathLst>
                    <a:path w="106" h="90">
                      <a:moveTo>
                        <a:pt x="92" y="70"/>
                      </a:moveTo>
                      <a:cubicBezTo>
                        <a:pt x="97" y="65"/>
                        <a:pt x="97" y="65"/>
                        <a:pt x="97" y="65"/>
                      </a:cubicBezTo>
                      <a:cubicBezTo>
                        <a:pt x="106" y="87"/>
                        <a:pt x="106" y="87"/>
                        <a:pt x="106" y="87"/>
                      </a:cubicBezTo>
                      <a:cubicBezTo>
                        <a:pt x="106" y="89"/>
                        <a:pt x="105" y="90"/>
                        <a:pt x="103" y="90"/>
                      </a:cubicBezTo>
                      <a:cubicBezTo>
                        <a:pt x="84" y="82"/>
                        <a:pt x="84" y="82"/>
                        <a:pt x="84" y="82"/>
                      </a:cubicBezTo>
                      <a:cubicBezTo>
                        <a:pt x="82" y="81"/>
                        <a:pt x="80" y="80"/>
                        <a:pt x="79" y="79"/>
                      </a:cubicBezTo>
                      <a:cubicBezTo>
                        <a:pt x="0" y="0"/>
                        <a:pt x="0" y="0"/>
                        <a:pt x="0" y="0"/>
                      </a:cubicBezTo>
                    </a:path>
                  </a:pathLst>
                </a:custGeom>
                <a:noFill/>
                <a:ln w="28575" cap="rnd">
                  <a:solidFill>
                    <a:schemeClr val="accent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69" name="קבוצה 68"/>
              <p:cNvGrpSpPr/>
              <p:nvPr/>
            </p:nvGrpSpPr>
            <p:grpSpPr>
              <a:xfrm>
                <a:off x="470301" y="3554243"/>
                <a:ext cx="615453" cy="563294"/>
                <a:chOff x="11313345" y="1496519"/>
                <a:chExt cx="615453" cy="563294"/>
              </a:xfrm>
            </p:grpSpPr>
            <p:sp>
              <p:nvSpPr>
                <p:cNvPr id="70" name="Line 98"/>
                <p:cNvSpPr>
                  <a:spLocks noChangeShapeType="1"/>
                </p:cNvSpPr>
                <p:nvPr/>
              </p:nvSpPr>
              <p:spPr bwMode="auto">
                <a:xfrm>
                  <a:off x="11544327" y="1563578"/>
                  <a:ext cx="384471" cy="0"/>
                </a:xfrm>
                <a:prstGeom prst="line">
                  <a:avLst/>
                </a:prstGeom>
                <a:noFill/>
                <a:ln w="28575" cap="rnd">
                  <a:solidFill>
                    <a:schemeClr val="accent4"/>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 name="Freeform 99"/>
                <p:cNvSpPr>
                  <a:spLocks/>
                </p:cNvSpPr>
                <p:nvPr/>
              </p:nvSpPr>
              <p:spPr bwMode="auto">
                <a:xfrm>
                  <a:off x="11313345" y="1496519"/>
                  <a:ext cx="134118" cy="134118"/>
                </a:xfrm>
                <a:custGeom>
                  <a:avLst/>
                  <a:gdLst>
                    <a:gd name="T0" fmla="*/ 28 w 28"/>
                    <a:gd name="T1" fmla="*/ 8 h 28"/>
                    <a:gd name="T2" fmla="*/ 28 w 28"/>
                    <a:gd name="T3" fmla="*/ 20 h 28"/>
                    <a:gd name="T4" fmla="*/ 20 w 28"/>
                    <a:gd name="T5" fmla="*/ 28 h 28"/>
                    <a:gd name="T6" fmla="*/ 8 w 28"/>
                    <a:gd name="T7" fmla="*/ 28 h 28"/>
                    <a:gd name="T8" fmla="*/ 0 w 28"/>
                    <a:gd name="T9" fmla="*/ 20 h 28"/>
                    <a:gd name="T10" fmla="*/ 0 w 28"/>
                    <a:gd name="T11" fmla="*/ 8 h 28"/>
                    <a:gd name="T12" fmla="*/ 8 w 28"/>
                    <a:gd name="T13" fmla="*/ 0 h 28"/>
                    <a:gd name="T14" fmla="*/ 20 w 28"/>
                    <a:gd name="T15" fmla="*/ 0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8">
                      <a:moveTo>
                        <a:pt x="28" y="8"/>
                      </a:moveTo>
                      <a:cubicBezTo>
                        <a:pt x="28" y="20"/>
                        <a:pt x="28" y="20"/>
                        <a:pt x="28" y="20"/>
                      </a:cubicBezTo>
                      <a:cubicBezTo>
                        <a:pt x="28" y="25"/>
                        <a:pt x="25" y="28"/>
                        <a:pt x="20" y="28"/>
                      </a:cubicBezTo>
                      <a:cubicBezTo>
                        <a:pt x="8" y="28"/>
                        <a:pt x="8" y="28"/>
                        <a:pt x="8" y="28"/>
                      </a:cubicBezTo>
                      <a:cubicBezTo>
                        <a:pt x="3" y="28"/>
                        <a:pt x="0" y="25"/>
                        <a:pt x="0" y="20"/>
                      </a:cubicBezTo>
                      <a:cubicBezTo>
                        <a:pt x="0" y="8"/>
                        <a:pt x="0" y="8"/>
                        <a:pt x="0" y="8"/>
                      </a:cubicBezTo>
                      <a:cubicBezTo>
                        <a:pt x="0" y="3"/>
                        <a:pt x="3" y="0"/>
                        <a:pt x="8" y="0"/>
                      </a:cubicBezTo>
                      <a:cubicBezTo>
                        <a:pt x="20" y="0"/>
                        <a:pt x="20" y="0"/>
                        <a:pt x="20" y="0"/>
                      </a:cubicBezTo>
                    </a:path>
                  </a:pathLst>
                </a:custGeom>
                <a:noFill/>
                <a:ln w="28575" cap="rnd">
                  <a:solidFill>
                    <a:schemeClr val="accent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 name="Line 100"/>
                <p:cNvSpPr>
                  <a:spLocks noChangeShapeType="1"/>
                </p:cNvSpPr>
                <p:nvPr/>
              </p:nvSpPr>
              <p:spPr bwMode="auto">
                <a:xfrm>
                  <a:off x="11544327" y="1813931"/>
                  <a:ext cx="384471" cy="0"/>
                </a:xfrm>
                <a:prstGeom prst="line">
                  <a:avLst/>
                </a:prstGeom>
                <a:noFill/>
                <a:ln w="28575" cap="rnd">
                  <a:solidFill>
                    <a:schemeClr val="accent4"/>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 name="Freeform 101"/>
                <p:cNvSpPr>
                  <a:spLocks/>
                </p:cNvSpPr>
                <p:nvPr/>
              </p:nvSpPr>
              <p:spPr bwMode="auto">
                <a:xfrm>
                  <a:off x="11313345" y="1742402"/>
                  <a:ext cx="134118" cy="138589"/>
                </a:xfrm>
                <a:custGeom>
                  <a:avLst/>
                  <a:gdLst>
                    <a:gd name="T0" fmla="*/ 28 w 28"/>
                    <a:gd name="T1" fmla="*/ 8 h 29"/>
                    <a:gd name="T2" fmla="*/ 28 w 28"/>
                    <a:gd name="T3" fmla="*/ 21 h 29"/>
                    <a:gd name="T4" fmla="*/ 20 w 28"/>
                    <a:gd name="T5" fmla="*/ 29 h 29"/>
                    <a:gd name="T6" fmla="*/ 8 w 28"/>
                    <a:gd name="T7" fmla="*/ 29 h 29"/>
                    <a:gd name="T8" fmla="*/ 0 w 28"/>
                    <a:gd name="T9" fmla="*/ 21 h 29"/>
                    <a:gd name="T10" fmla="*/ 0 w 28"/>
                    <a:gd name="T11" fmla="*/ 8 h 29"/>
                    <a:gd name="T12" fmla="*/ 8 w 28"/>
                    <a:gd name="T13" fmla="*/ 0 h 29"/>
                    <a:gd name="T14" fmla="*/ 20 w 2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9">
                      <a:moveTo>
                        <a:pt x="28" y="8"/>
                      </a:moveTo>
                      <a:cubicBezTo>
                        <a:pt x="28" y="21"/>
                        <a:pt x="28" y="21"/>
                        <a:pt x="28" y="21"/>
                      </a:cubicBezTo>
                      <a:cubicBezTo>
                        <a:pt x="28" y="25"/>
                        <a:pt x="25" y="29"/>
                        <a:pt x="20" y="29"/>
                      </a:cubicBezTo>
                      <a:cubicBezTo>
                        <a:pt x="8" y="29"/>
                        <a:pt x="8" y="29"/>
                        <a:pt x="8" y="29"/>
                      </a:cubicBezTo>
                      <a:cubicBezTo>
                        <a:pt x="3" y="29"/>
                        <a:pt x="0" y="25"/>
                        <a:pt x="0" y="21"/>
                      </a:cubicBezTo>
                      <a:cubicBezTo>
                        <a:pt x="0" y="8"/>
                        <a:pt x="0" y="8"/>
                        <a:pt x="0" y="8"/>
                      </a:cubicBezTo>
                      <a:cubicBezTo>
                        <a:pt x="0" y="4"/>
                        <a:pt x="3" y="0"/>
                        <a:pt x="8" y="0"/>
                      </a:cubicBezTo>
                      <a:cubicBezTo>
                        <a:pt x="20" y="0"/>
                        <a:pt x="20" y="0"/>
                        <a:pt x="20" y="0"/>
                      </a:cubicBezTo>
                    </a:path>
                  </a:pathLst>
                </a:custGeom>
                <a:noFill/>
                <a:ln w="28575" cap="rnd">
                  <a:solidFill>
                    <a:schemeClr val="accent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 name="Line 102"/>
                <p:cNvSpPr>
                  <a:spLocks noChangeShapeType="1"/>
                </p:cNvSpPr>
                <p:nvPr/>
              </p:nvSpPr>
              <p:spPr bwMode="auto">
                <a:xfrm>
                  <a:off x="11544327" y="2059813"/>
                  <a:ext cx="384471" cy="0"/>
                </a:xfrm>
                <a:prstGeom prst="line">
                  <a:avLst/>
                </a:prstGeom>
                <a:noFill/>
                <a:ln w="28575" cap="rnd">
                  <a:solidFill>
                    <a:schemeClr val="accent4"/>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grpSp>
        <p:nvGrpSpPr>
          <p:cNvPr id="11" name="קבוצה 10"/>
          <p:cNvGrpSpPr/>
          <p:nvPr/>
        </p:nvGrpSpPr>
        <p:grpSpPr>
          <a:xfrm>
            <a:off x="-29147" y="3848100"/>
            <a:ext cx="11052551" cy="1513643"/>
            <a:chOff x="-29147" y="3848100"/>
            <a:chExt cx="11052551" cy="1513643"/>
          </a:xfrm>
        </p:grpSpPr>
        <p:sp>
          <p:nvSpPr>
            <p:cNvPr id="84" name="מלבן 83"/>
            <p:cNvSpPr/>
            <p:nvPr/>
          </p:nvSpPr>
          <p:spPr>
            <a:xfrm>
              <a:off x="238497" y="3848100"/>
              <a:ext cx="1515600" cy="1513643"/>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0" tIns="46800" rtlCol="1" anchor="ctr"/>
            <a:lstStyle/>
            <a:p>
              <a:pPr algn="l" rtl="0"/>
              <a:endParaRPr lang="en-US" sz="2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מלבן 18"/>
            <p:cNvSpPr/>
            <p:nvPr/>
          </p:nvSpPr>
          <p:spPr>
            <a:xfrm>
              <a:off x="1754097" y="3848100"/>
              <a:ext cx="9269307" cy="1513643"/>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360000" tIns="46800" rIns="324000" rtlCol="1" anchor="ctr"/>
            <a:lstStyle/>
            <a:p>
              <a:pPr algn="l" rtl="0"/>
              <a:r>
                <a:rPr lang="en-US" sz="2000" dirty="0">
                  <a:solidFill>
                    <a:schemeClr val="accent3"/>
                  </a:solidFill>
                </a:rPr>
                <a:t>We will also take charge of the project maintenance and guarantee its proper function for many years.</a:t>
              </a:r>
            </a:p>
          </p:txBody>
        </p:sp>
        <p:sp>
          <p:nvSpPr>
            <p:cNvPr id="21" name="מלבן 20"/>
            <p:cNvSpPr/>
            <p:nvPr/>
          </p:nvSpPr>
          <p:spPr>
            <a:xfrm>
              <a:off x="-29147" y="3848100"/>
              <a:ext cx="267464" cy="1513643"/>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360000" tIns="46800" rtlCol="1" anchor="ctr"/>
            <a:lstStyle/>
            <a:p>
              <a:pPr algn="l" rtl="0"/>
              <a:endParaRPr lang="en-US" sz="2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5" name="קבוצה 4"/>
            <p:cNvGrpSpPr/>
            <p:nvPr/>
          </p:nvGrpSpPr>
          <p:grpSpPr>
            <a:xfrm>
              <a:off x="717126" y="4152150"/>
              <a:ext cx="516918" cy="1008305"/>
              <a:chOff x="6338750" y="3458630"/>
              <a:chExt cx="1474828" cy="2876809"/>
            </a:xfrm>
          </p:grpSpPr>
          <p:sp>
            <p:nvSpPr>
              <p:cNvPr id="85" name="Freeform 254"/>
              <p:cNvSpPr>
                <a:spLocks/>
              </p:cNvSpPr>
              <p:nvPr/>
            </p:nvSpPr>
            <p:spPr bwMode="auto">
              <a:xfrm flipH="1">
                <a:off x="6852366" y="3458630"/>
                <a:ext cx="735013" cy="352425"/>
              </a:xfrm>
              <a:custGeom>
                <a:avLst/>
                <a:gdLst>
                  <a:gd name="T0" fmla="*/ 630 w 651"/>
                  <a:gd name="T1" fmla="*/ 273 h 313"/>
                  <a:gd name="T2" fmla="*/ 589 w 651"/>
                  <a:gd name="T3" fmla="*/ 273 h 313"/>
                  <a:gd name="T4" fmla="*/ 304 w 651"/>
                  <a:gd name="T5" fmla="*/ 0 h 313"/>
                  <a:gd name="T6" fmla="*/ 19 w 651"/>
                  <a:gd name="T7" fmla="*/ 271 h 313"/>
                  <a:gd name="T8" fmla="*/ 0 w 651"/>
                  <a:gd name="T9" fmla="*/ 292 h 313"/>
                  <a:gd name="T10" fmla="*/ 21 w 651"/>
                  <a:gd name="T11" fmla="*/ 313 h 313"/>
                  <a:gd name="T12" fmla="*/ 630 w 651"/>
                  <a:gd name="T13" fmla="*/ 313 h 313"/>
                  <a:gd name="T14" fmla="*/ 651 w 651"/>
                  <a:gd name="T15" fmla="*/ 293 h 313"/>
                  <a:gd name="T16" fmla="*/ 630 w 651"/>
                  <a:gd name="T17" fmla="*/ 273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1" h="313">
                    <a:moveTo>
                      <a:pt x="630" y="273"/>
                    </a:moveTo>
                    <a:cubicBezTo>
                      <a:pt x="589" y="273"/>
                      <a:pt x="589" y="273"/>
                      <a:pt x="589" y="273"/>
                    </a:cubicBezTo>
                    <a:cubicBezTo>
                      <a:pt x="578" y="113"/>
                      <a:pt x="454" y="0"/>
                      <a:pt x="304" y="0"/>
                    </a:cubicBezTo>
                    <a:cubicBezTo>
                      <a:pt x="153" y="0"/>
                      <a:pt x="30" y="116"/>
                      <a:pt x="19" y="271"/>
                    </a:cubicBezTo>
                    <a:cubicBezTo>
                      <a:pt x="9" y="272"/>
                      <a:pt x="0" y="281"/>
                      <a:pt x="0" y="292"/>
                    </a:cubicBezTo>
                    <a:cubicBezTo>
                      <a:pt x="0" y="303"/>
                      <a:pt x="10" y="313"/>
                      <a:pt x="21" y="313"/>
                    </a:cubicBezTo>
                    <a:cubicBezTo>
                      <a:pt x="630" y="313"/>
                      <a:pt x="630" y="313"/>
                      <a:pt x="630" y="313"/>
                    </a:cubicBezTo>
                    <a:cubicBezTo>
                      <a:pt x="642" y="313"/>
                      <a:pt x="651" y="304"/>
                      <a:pt x="651" y="293"/>
                    </a:cubicBezTo>
                    <a:cubicBezTo>
                      <a:pt x="651" y="282"/>
                      <a:pt x="642" y="273"/>
                      <a:pt x="630" y="273"/>
                    </a:cubicBezTo>
                    <a:close/>
                  </a:path>
                </a:pathLst>
              </a:custGeom>
              <a:noFill/>
              <a:ln w="28575">
                <a:solidFill>
                  <a:schemeClr val="accent4"/>
                </a:solidFill>
              </a:ln>
            </p:spPr>
            <p:txBody>
              <a:bodyPr vert="horz" wrap="square" lIns="91440" tIns="45720" rIns="91440" bIns="45720" numCol="1" anchor="t" anchorCtr="0" compatLnSpc="1">
                <a:prstTxWarp prst="textNoShape">
                  <a:avLst/>
                </a:prstTxWarp>
              </a:bodyPr>
              <a:lstStyle/>
              <a:p>
                <a:endParaRPr lang="id-ID"/>
              </a:p>
            </p:txBody>
          </p:sp>
          <p:sp>
            <p:nvSpPr>
              <p:cNvPr id="86" name="Freeform 255"/>
              <p:cNvSpPr>
                <a:spLocks/>
              </p:cNvSpPr>
              <p:nvPr/>
            </p:nvSpPr>
            <p:spPr bwMode="auto">
              <a:xfrm flipH="1">
                <a:off x="6338750" y="3508338"/>
                <a:ext cx="1474828" cy="2827101"/>
              </a:xfrm>
              <a:custGeom>
                <a:avLst/>
                <a:gdLst>
                  <a:gd name="T0" fmla="*/ 835 w 1488"/>
                  <a:gd name="T1" fmla="*/ 717 h 2854"/>
                  <a:gd name="T2" fmla="*/ 851 w 1488"/>
                  <a:gd name="T3" fmla="*/ 708 h 2854"/>
                  <a:gd name="T4" fmla="*/ 1249 w 1488"/>
                  <a:gd name="T5" fmla="*/ 68 h 2854"/>
                  <a:gd name="T6" fmla="*/ 1417 w 1488"/>
                  <a:gd name="T7" fmla="*/ 36 h 2854"/>
                  <a:gd name="T8" fmla="*/ 1451 w 1488"/>
                  <a:gd name="T9" fmla="*/ 199 h 2854"/>
                  <a:gd name="T10" fmla="*/ 890 w 1488"/>
                  <a:gd name="T11" fmla="*/ 1074 h 2854"/>
                  <a:gd name="T12" fmla="*/ 887 w 1488"/>
                  <a:gd name="T13" fmla="*/ 1085 h 2854"/>
                  <a:gd name="T14" fmla="*/ 887 w 1488"/>
                  <a:gd name="T15" fmla="*/ 1839 h 2854"/>
                  <a:gd name="T16" fmla="*/ 887 w 1488"/>
                  <a:gd name="T17" fmla="*/ 1906 h 2854"/>
                  <a:gd name="T18" fmla="*/ 887 w 1488"/>
                  <a:gd name="T19" fmla="*/ 2723 h 2854"/>
                  <a:gd name="T20" fmla="*/ 751 w 1488"/>
                  <a:gd name="T21" fmla="*/ 2854 h 2854"/>
                  <a:gd name="T22" fmla="*/ 749 w 1488"/>
                  <a:gd name="T23" fmla="*/ 2854 h 2854"/>
                  <a:gd name="T24" fmla="*/ 614 w 1488"/>
                  <a:gd name="T25" fmla="*/ 2723 h 2854"/>
                  <a:gd name="T26" fmla="*/ 614 w 1488"/>
                  <a:gd name="T27" fmla="*/ 1925 h 2854"/>
                  <a:gd name="T28" fmla="*/ 595 w 1488"/>
                  <a:gd name="T29" fmla="*/ 1906 h 2854"/>
                  <a:gd name="T30" fmla="*/ 576 w 1488"/>
                  <a:gd name="T31" fmla="*/ 1906 h 2854"/>
                  <a:gd name="T32" fmla="*/ 557 w 1488"/>
                  <a:gd name="T33" fmla="*/ 1925 h 2854"/>
                  <a:gd name="T34" fmla="*/ 557 w 1488"/>
                  <a:gd name="T35" fmla="*/ 2723 h 2854"/>
                  <a:gd name="T36" fmla="*/ 421 w 1488"/>
                  <a:gd name="T37" fmla="*/ 2854 h 2854"/>
                  <a:gd name="T38" fmla="*/ 419 w 1488"/>
                  <a:gd name="T39" fmla="*/ 2854 h 2854"/>
                  <a:gd name="T40" fmla="*/ 283 w 1488"/>
                  <a:gd name="T41" fmla="*/ 2723 h 2854"/>
                  <a:gd name="T42" fmla="*/ 283 w 1488"/>
                  <a:gd name="T43" fmla="*/ 1906 h 2854"/>
                  <a:gd name="T44" fmla="*/ 283 w 1488"/>
                  <a:gd name="T45" fmla="*/ 1839 h 2854"/>
                  <a:gd name="T46" fmla="*/ 283 w 1488"/>
                  <a:gd name="T47" fmla="*/ 1103 h 2854"/>
                  <a:gd name="T48" fmla="*/ 263 w 1488"/>
                  <a:gd name="T49" fmla="*/ 1085 h 2854"/>
                  <a:gd name="T50" fmla="*/ 263 w 1488"/>
                  <a:gd name="T51" fmla="*/ 1085 h 2854"/>
                  <a:gd name="T52" fmla="*/ 246 w 1488"/>
                  <a:gd name="T53" fmla="*/ 1103 h 2854"/>
                  <a:gd name="T54" fmla="*/ 246 w 1488"/>
                  <a:gd name="T55" fmla="*/ 1712 h 2854"/>
                  <a:gd name="T56" fmla="*/ 123 w 1488"/>
                  <a:gd name="T57" fmla="*/ 1830 h 2854"/>
                  <a:gd name="T58" fmla="*/ 0 w 1488"/>
                  <a:gd name="T59" fmla="*/ 1712 h 2854"/>
                  <a:gd name="T60" fmla="*/ 0 w 1488"/>
                  <a:gd name="T61" fmla="*/ 1170 h 2854"/>
                  <a:gd name="T62" fmla="*/ 0 w 1488"/>
                  <a:gd name="T63" fmla="*/ 1024 h 2854"/>
                  <a:gd name="T64" fmla="*/ 0 w 1488"/>
                  <a:gd name="T65" fmla="*/ 736 h 2854"/>
                  <a:gd name="T66" fmla="*/ 19 w 1488"/>
                  <a:gd name="T67" fmla="*/ 717 h 2854"/>
                  <a:gd name="T68" fmla="*/ 835 w 1488"/>
                  <a:gd name="T69" fmla="*/ 717 h 2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88" h="2854">
                    <a:moveTo>
                      <a:pt x="835" y="717"/>
                    </a:moveTo>
                    <a:cubicBezTo>
                      <a:pt x="841" y="717"/>
                      <a:pt x="847" y="714"/>
                      <a:pt x="851" y="708"/>
                    </a:cubicBezTo>
                    <a:cubicBezTo>
                      <a:pt x="1249" y="68"/>
                      <a:pt x="1249" y="68"/>
                      <a:pt x="1249" y="68"/>
                    </a:cubicBezTo>
                    <a:cubicBezTo>
                      <a:pt x="1286" y="14"/>
                      <a:pt x="1361" y="0"/>
                      <a:pt x="1417" y="36"/>
                    </a:cubicBezTo>
                    <a:cubicBezTo>
                      <a:pt x="1473" y="72"/>
                      <a:pt x="1488" y="145"/>
                      <a:pt x="1451" y="199"/>
                    </a:cubicBezTo>
                    <a:cubicBezTo>
                      <a:pt x="890" y="1074"/>
                      <a:pt x="890" y="1074"/>
                      <a:pt x="890" y="1074"/>
                    </a:cubicBezTo>
                    <a:cubicBezTo>
                      <a:pt x="888" y="1077"/>
                      <a:pt x="887" y="1081"/>
                      <a:pt x="887" y="1085"/>
                    </a:cubicBezTo>
                    <a:cubicBezTo>
                      <a:pt x="887" y="1839"/>
                      <a:pt x="887" y="1839"/>
                      <a:pt x="887" y="1839"/>
                    </a:cubicBezTo>
                    <a:cubicBezTo>
                      <a:pt x="887" y="1906"/>
                      <a:pt x="887" y="1906"/>
                      <a:pt x="887" y="1906"/>
                    </a:cubicBezTo>
                    <a:cubicBezTo>
                      <a:pt x="887" y="2723"/>
                      <a:pt x="887" y="2723"/>
                      <a:pt x="887" y="2723"/>
                    </a:cubicBezTo>
                    <a:cubicBezTo>
                      <a:pt x="887" y="2795"/>
                      <a:pt x="826" y="2854"/>
                      <a:pt x="751" y="2854"/>
                    </a:cubicBezTo>
                    <a:cubicBezTo>
                      <a:pt x="749" y="2854"/>
                      <a:pt x="749" y="2854"/>
                      <a:pt x="749" y="2854"/>
                    </a:cubicBezTo>
                    <a:cubicBezTo>
                      <a:pt x="675" y="2854"/>
                      <a:pt x="614" y="2795"/>
                      <a:pt x="614" y="2723"/>
                    </a:cubicBezTo>
                    <a:cubicBezTo>
                      <a:pt x="614" y="1925"/>
                      <a:pt x="614" y="1925"/>
                      <a:pt x="614" y="1925"/>
                    </a:cubicBezTo>
                    <a:cubicBezTo>
                      <a:pt x="614" y="1914"/>
                      <a:pt x="605" y="1906"/>
                      <a:pt x="595" y="1906"/>
                    </a:cubicBezTo>
                    <a:cubicBezTo>
                      <a:pt x="576" y="1906"/>
                      <a:pt x="576" y="1906"/>
                      <a:pt x="576" y="1906"/>
                    </a:cubicBezTo>
                    <a:cubicBezTo>
                      <a:pt x="565" y="1906"/>
                      <a:pt x="557" y="1914"/>
                      <a:pt x="557" y="1925"/>
                    </a:cubicBezTo>
                    <a:cubicBezTo>
                      <a:pt x="557" y="2723"/>
                      <a:pt x="557" y="2723"/>
                      <a:pt x="557" y="2723"/>
                    </a:cubicBezTo>
                    <a:cubicBezTo>
                      <a:pt x="557" y="2795"/>
                      <a:pt x="495" y="2854"/>
                      <a:pt x="421" y="2854"/>
                    </a:cubicBezTo>
                    <a:cubicBezTo>
                      <a:pt x="419" y="2854"/>
                      <a:pt x="419" y="2854"/>
                      <a:pt x="419" y="2854"/>
                    </a:cubicBezTo>
                    <a:cubicBezTo>
                      <a:pt x="344" y="2854"/>
                      <a:pt x="283" y="2795"/>
                      <a:pt x="283" y="2723"/>
                    </a:cubicBezTo>
                    <a:cubicBezTo>
                      <a:pt x="283" y="1906"/>
                      <a:pt x="283" y="1906"/>
                      <a:pt x="283" y="1906"/>
                    </a:cubicBezTo>
                    <a:cubicBezTo>
                      <a:pt x="283" y="1839"/>
                      <a:pt x="283" y="1839"/>
                      <a:pt x="283" y="1839"/>
                    </a:cubicBezTo>
                    <a:cubicBezTo>
                      <a:pt x="283" y="1103"/>
                      <a:pt x="283" y="1103"/>
                      <a:pt x="283" y="1103"/>
                    </a:cubicBezTo>
                    <a:cubicBezTo>
                      <a:pt x="283" y="1092"/>
                      <a:pt x="274" y="1084"/>
                      <a:pt x="263" y="1085"/>
                    </a:cubicBezTo>
                    <a:cubicBezTo>
                      <a:pt x="263" y="1085"/>
                      <a:pt x="263" y="1085"/>
                      <a:pt x="263" y="1085"/>
                    </a:cubicBezTo>
                    <a:cubicBezTo>
                      <a:pt x="253" y="1086"/>
                      <a:pt x="246" y="1094"/>
                      <a:pt x="246" y="1103"/>
                    </a:cubicBezTo>
                    <a:cubicBezTo>
                      <a:pt x="246" y="1712"/>
                      <a:pt x="246" y="1712"/>
                      <a:pt x="246" y="1712"/>
                    </a:cubicBezTo>
                    <a:cubicBezTo>
                      <a:pt x="246" y="1778"/>
                      <a:pt x="190" y="1830"/>
                      <a:pt x="123" y="1830"/>
                    </a:cubicBezTo>
                    <a:cubicBezTo>
                      <a:pt x="56" y="1830"/>
                      <a:pt x="0" y="1778"/>
                      <a:pt x="0" y="1712"/>
                    </a:cubicBezTo>
                    <a:cubicBezTo>
                      <a:pt x="0" y="1170"/>
                      <a:pt x="0" y="1170"/>
                      <a:pt x="0" y="1170"/>
                    </a:cubicBezTo>
                    <a:cubicBezTo>
                      <a:pt x="0" y="1024"/>
                      <a:pt x="0" y="1024"/>
                      <a:pt x="0" y="1024"/>
                    </a:cubicBezTo>
                    <a:cubicBezTo>
                      <a:pt x="0" y="736"/>
                      <a:pt x="0" y="736"/>
                      <a:pt x="0" y="736"/>
                    </a:cubicBezTo>
                    <a:cubicBezTo>
                      <a:pt x="0" y="726"/>
                      <a:pt x="9" y="717"/>
                      <a:pt x="19" y="717"/>
                    </a:cubicBezTo>
                    <a:lnTo>
                      <a:pt x="835" y="717"/>
                    </a:lnTo>
                    <a:close/>
                  </a:path>
                </a:pathLst>
              </a:custGeom>
              <a:noFill/>
              <a:ln w="28575">
                <a:solidFill>
                  <a:schemeClr val="accent4"/>
                </a:solidFill>
              </a:ln>
            </p:spPr>
            <p:txBody>
              <a:bodyPr vert="horz" wrap="square" lIns="91440" tIns="45720" rIns="91440" bIns="45720" numCol="1" anchor="t" anchorCtr="0" compatLnSpc="1">
                <a:prstTxWarp prst="textNoShape">
                  <a:avLst/>
                </a:prstTxWarp>
              </a:bodyPr>
              <a:lstStyle/>
              <a:p>
                <a:endParaRPr lang="id-ID"/>
              </a:p>
            </p:txBody>
          </p:sp>
          <p:sp>
            <p:nvSpPr>
              <p:cNvPr id="87" name="Freeform 256"/>
              <p:cNvSpPr>
                <a:spLocks/>
              </p:cNvSpPr>
              <p:nvPr/>
            </p:nvSpPr>
            <p:spPr bwMode="auto">
              <a:xfrm flipH="1">
                <a:off x="6935886" y="3851325"/>
                <a:ext cx="604838" cy="327025"/>
              </a:xfrm>
              <a:custGeom>
                <a:avLst/>
                <a:gdLst>
                  <a:gd name="T0" fmla="*/ 1 w 535"/>
                  <a:gd name="T1" fmla="*/ 0 h 290"/>
                  <a:gd name="T2" fmla="*/ 0 w 535"/>
                  <a:gd name="T3" fmla="*/ 22 h 290"/>
                  <a:gd name="T4" fmla="*/ 267 w 535"/>
                  <a:gd name="T5" fmla="*/ 290 h 290"/>
                  <a:gd name="T6" fmla="*/ 535 w 535"/>
                  <a:gd name="T7" fmla="*/ 22 h 290"/>
                  <a:gd name="T8" fmla="*/ 534 w 535"/>
                  <a:gd name="T9" fmla="*/ 0 h 290"/>
                  <a:gd name="T10" fmla="*/ 1 w 535"/>
                  <a:gd name="T11" fmla="*/ 0 h 290"/>
                </a:gdLst>
                <a:ahLst/>
                <a:cxnLst>
                  <a:cxn ang="0">
                    <a:pos x="T0" y="T1"/>
                  </a:cxn>
                  <a:cxn ang="0">
                    <a:pos x="T2" y="T3"/>
                  </a:cxn>
                  <a:cxn ang="0">
                    <a:pos x="T4" y="T5"/>
                  </a:cxn>
                  <a:cxn ang="0">
                    <a:pos x="T6" y="T7"/>
                  </a:cxn>
                  <a:cxn ang="0">
                    <a:pos x="T8" y="T9"/>
                  </a:cxn>
                  <a:cxn ang="0">
                    <a:pos x="T10" y="T11"/>
                  </a:cxn>
                </a:cxnLst>
                <a:rect l="0" t="0" r="r" b="b"/>
                <a:pathLst>
                  <a:path w="535" h="290">
                    <a:moveTo>
                      <a:pt x="1" y="0"/>
                    </a:moveTo>
                    <a:cubicBezTo>
                      <a:pt x="0" y="7"/>
                      <a:pt x="0" y="15"/>
                      <a:pt x="0" y="22"/>
                    </a:cubicBezTo>
                    <a:cubicBezTo>
                      <a:pt x="0" y="170"/>
                      <a:pt x="120" y="290"/>
                      <a:pt x="267" y="290"/>
                    </a:cubicBezTo>
                    <a:cubicBezTo>
                      <a:pt x="415" y="290"/>
                      <a:pt x="535" y="170"/>
                      <a:pt x="535" y="22"/>
                    </a:cubicBezTo>
                    <a:cubicBezTo>
                      <a:pt x="535" y="15"/>
                      <a:pt x="534" y="7"/>
                      <a:pt x="534" y="0"/>
                    </a:cubicBezTo>
                    <a:lnTo>
                      <a:pt x="1" y="0"/>
                    </a:lnTo>
                    <a:close/>
                  </a:path>
                </a:pathLst>
              </a:custGeom>
              <a:noFill/>
              <a:ln w="28575">
                <a:solidFill>
                  <a:schemeClr val="accent4"/>
                </a:solidFill>
              </a:ln>
            </p:spPr>
            <p:txBody>
              <a:bodyPr vert="horz" wrap="square" lIns="91440" tIns="45720" rIns="91440" bIns="45720" numCol="1" anchor="t" anchorCtr="0" compatLnSpc="1">
                <a:prstTxWarp prst="textNoShape">
                  <a:avLst/>
                </a:prstTxWarp>
              </a:bodyPr>
              <a:lstStyle/>
              <a:p>
                <a:endParaRPr lang="id-ID"/>
              </a:p>
            </p:txBody>
          </p:sp>
        </p:grpSp>
      </p:grpSp>
      <p:sp>
        <p:nvSpPr>
          <p:cNvPr id="41" name="TextBox 40"/>
          <p:cNvSpPr txBox="1"/>
          <p:nvPr/>
        </p:nvSpPr>
        <p:spPr>
          <a:xfrm>
            <a:off x="3051415" y="224165"/>
            <a:ext cx="6060141" cy="523220"/>
          </a:xfrm>
          <a:prstGeom prst="rect">
            <a:avLst/>
          </a:prstGeom>
          <a:noFill/>
        </p:spPr>
        <p:txBody>
          <a:bodyPr wrap="square" rtlCol="1">
            <a:spAutoFit/>
          </a:bodyPr>
          <a:lstStyle/>
          <a:p>
            <a:pPr algn="l"/>
            <a:r>
              <a:rPr lang="en-US" sz="2800" b="1" dirty="0">
                <a:solidFill>
                  <a:schemeClr val="accent1"/>
                </a:solidFill>
              </a:rPr>
              <a:t>OPERATION AND MAINTENANCE</a:t>
            </a:r>
            <a:endParaRPr lang="he-IL" sz="2800" b="1" dirty="0">
              <a:solidFill>
                <a:schemeClr val="accent1"/>
              </a:solidFill>
            </a:endParaRPr>
          </a:p>
        </p:txBody>
      </p:sp>
      <p:grpSp>
        <p:nvGrpSpPr>
          <p:cNvPr id="43" name="קבוצה 42"/>
          <p:cNvGrpSpPr/>
          <p:nvPr/>
        </p:nvGrpSpPr>
        <p:grpSpPr>
          <a:xfrm>
            <a:off x="690144" y="751704"/>
            <a:ext cx="10807829" cy="145493"/>
            <a:chOff x="690144" y="751704"/>
            <a:chExt cx="10807829" cy="145493"/>
          </a:xfrm>
        </p:grpSpPr>
        <p:sp>
          <p:nvSpPr>
            <p:cNvPr id="44" name="מלבן 43"/>
            <p:cNvSpPr/>
            <p:nvPr/>
          </p:nvSpPr>
          <p:spPr>
            <a:xfrm rot="5400000">
              <a:off x="6020175" y="751704"/>
              <a:ext cx="145493" cy="1454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45" name="קבוצה 44"/>
            <p:cNvGrpSpPr/>
            <p:nvPr/>
          </p:nvGrpSpPr>
          <p:grpSpPr>
            <a:xfrm>
              <a:off x="690144" y="827316"/>
              <a:ext cx="10807829" cy="0"/>
              <a:chOff x="687486" y="827316"/>
              <a:chExt cx="10807829" cy="0"/>
            </a:xfrm>
          </p:grpSpPr>
          <p:cxnSp>
            <p:nvCxnSpPr>
              <p:cNvPr id="46" name="מחבר ישר 45"/>
              <p:cNvCxnSpPr/>
              <p:nvPr/>
            </p:nvCxnSpPr>
            <p:spPr>
              <a:xfrm flipH="1">
                <a:off x="687486"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7" name="מחבר ישר 46"/>
              <p:cNvCxnSpPr/>
              <p:nvPr/>
            </p:nvCxnSpPr>
            <p:spPr>
              <a:xfrm flipH="1">
                <a:off x="6270171"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820762745"/>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Bosmat\Desktop\אייקונים וטמפלייטס\Foundational_Workshops.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29148" y="12293"/>
            <a:ext cx="12221147" cy="6268783"/>
          </a:xfrm>
          <a:prstGeom prst="rect">
            <a:avLst/>
          </a:prstGeom>
          <a:noFill/>
          <a:extLst>
            <a:ext uri="{909E8E84-426E-40DD-AFC4-6F175D3DCCD1}">
              <a14:hiddenFill xmlns:a14="http://schemas.microsoft.com/office/drawing/2010/main">
                <a:solidFill>
                  <a:srgbClr val="FFFFFF"/>
                </a:solidFill>
              </a14:hiddenFill>
            </a:ext>
          </a:extLst>
        </p:spPr>
      </p:pic>
      <p:sp>
        <p:nvSpPr>
          <p:cNvPr id="42" name="מלבן 41"/>
          <p:cNvSpPr/>
          <p:nvPr/>
        </p:nvSpPr>
        <p:spPr>
          <a:xfrm>
            <a:off x="-17161" y="8747"/>
            <a:ext cx="12221147" cy="6280683"/>
          </a:xfrm>
          <a:prstGeom prst="rect">
            <a:avLst/>
          </a:prstGeom>
          <a:gradFill>
            <a:gsLst>
              <a:gs pos="0">
                <a:schemeClr val="bg1">
                  <a:alpha val="95000"/>
                </a:schemeClr>
              </a:gs>
              <a:gs pos="50000">
                <a:schemeClr val="bg1">
                  <a:alpha val="60000"/>
                </a:schemeClr>
              </a:gs>
              <a:gs pos="5400">
                <a:srgbClr val="FFFFFF">
                  <a:alpha val="95000"/>
                </a:srgbClr>
              </a:gs>
              <a:gs pos="100000">
                <a:schemeClr val="bg1">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מציין מיקום של מספר שקופית 5"/>
          <p:cNvSpPr>
            <a:spLocks noGrp="1"/>
          </p:cNvSpPr>
          <p:nvPr>
            <p:ph type="sldNum" sz="quarter" idx="12"/>
          </p:nvPr>
        </p:nvSpPr>
        <p:spPr>
          <a:xfrm>
            <a:off x="129165" y="6496485"/>
            <a:ext cx="336992" cy="301756"/>
          </a:xfrm>
        </p:spPr>
        <p:txBody>
          <a:bodyPr/>
          <a:lstStyle/>
          <a:p>
            <a:fld id="{E1F767F5-0C98-4706-8AFB-FCD5A80B5AF3}" type="slidenum">
              <a:rPr lang="he-IL" sz="1000" b="1" smtClean="0">
                <a:solidFill>
                  <a:schemeClr val="accent1"/>
                </a:solidFill>
              </a:rPr>
              <a:t>9</a:t>
            </a:fld>
            <a:endParaRPr lang="he-IL" sz="1000" b="1" dirty="0">
              <a:solidFill>
                <a:schemeClr val="accent1"/>
              </a:solidFill>
            </a:endParaRPr>
          </a:p>
        </p:txBody>
      </p:sp>
      <p:sp>
        <p:nvSpPr>
          <p:cNvPr id="41" name="TextBox 40"/>
          <p:cNvSpPr txBox="1"/>
          <p:nvPr/>
        </p:nvSpPr>
        <p:spPr>
          <a:xfrm>
            <a:off x="3051415" y="224165"/>
            <a:ext cx="6060141" cy="523220"/>
          </a:xfrm>
          <a:prstGeom prst="rect">
            <a:avLst/>
          </a:prstGeom>
          <a:noFill/>
        </p:spPr>
        <p:txBody>
          <a:bodyPr wrap="square" rtlCol="1">
            <a:spAutoFit/>
          </a:bodyPr>
          <a:lstStyle/>
          <a:p>
            <a:pPr algn="ctr"/>
            <a:r>
              <a:rPr lang="en-US" sz="2800" b="1" dirty="0">
                <a:solidFill>
                  <a:schemeClr val="accent1"/>
                </a:solidFill>
              </a:rPr>
              <a:t>SERVICES</a:t>
            </a:r>
            <a:endParaRPr lang="he-IL" sz="2800" b="1" dirty="0">
              <a:solidFill>
                <a:schemeClr val="accent1"/>
              </a:solidFill>
            </a:endParaRPr>
          </a:p>
        </p:txBody>
      </p:sp>
      <p:grpSp>
        <p:nvGrpSpPr>
          <p:cNvPr id="43" name="קבוצה 42"/>
          <p:cNvGrpSpPr/>
          <p:nvPr/>
        </p:nvGrpSpPr>
        <p:grpSpPr>
          <a:xfrm>
            <a:off x="690144" y="751704"/>
            <a:ext cx="10807829" cy="145493"/>
            <a:chOff x="690144" y="751704"/>
            <a:chExt cx="10807829" cy="145493"/>
          </a:xfrm>
        </p:grpSpPr>
        <p:sp>
          <p:nvSpPr>
            <p:cNvPr id="44" name="מלבן 43"/>
            <p:cNvSpPr/>
            <p:nvPr/>
          </p:nvSpPr>
          <p:spPr>
            <a:xfrm rot="5400000">
              <a:off x="6020175" y="751704"/>
              <a:ext cx="145493" cy="1454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45" name="קבוצה 44"/>
            <p:cNvGrpSpPr/>
            <p:nvPr/>
          </p:nvGrpSpPr>
          <p:grpSpPr>
            <a:xfrm>
              <a:off x="690144" y="827316"/>
              <a:ext cx="10807829" cy="0"/>
              <a:chOff x="687486" y="827316"/>
              <a:chExt cx="10807829" cy="0"/>
            </a:xfrm>
          </p:grpSpPr>
          <p:cxnSp>
            <p:nvCxnSpPr>
              <p:cNvPr id="46" name="מחבר ישר 45"/>
              <p:cNvCxnSpPr/>
              <p:nvPr/>
            </p:nvCxnSpPr>
            <p:spPr>
              <a:xfrm flipH="1">
                <a:off x="687486"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7" name="מחבר ישר 46"/>
              <p:cNvCxnSpPr/>
              <p:nvPr/>
            </p:nvCxnSpPr>
            <p:spPr>
              <a:xfrm flipH="1">
                <a:off x="6270171" y="827316"/>
                <a:ext cx="52251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nvGrpSpPr>
          <p:cNvPr id="6" name="קבוצה 5"/>
          <p:cNvGrpSpPr/>
          <p:nvPr/>
        </p:nvGrpSpPr>
        <p:grpSpPr>
          <a:xfrm>
            <a:off x="-29147" y="2250668"/>
            <a:ext cx="11527120" cy="2175727"/>
            <a:chOff x="-29147" y="2250668"/>
            <a:chExt cx="11527120" cy="2175727"/>
          </a:xfrm>
        </p:grpSpPr>
        <p:sp>
          <p:nvSpPr>
            <p:cNvPr id="83" name="מלבן 82"/>
            <p:cNvSpPr/>
            <p:nvPr/>
          </p:nvSpPr>
          <p:spPr>
            <a:xfrm>
              <a:off x="220657" y="2250668"/>
              <a:ext cx="2178540" cy="2175727"/>
            </a:xfrm>
            <a:prstGeom prst="rect">
              <a:avLst/>
            </a:prstGeom>
            <a:solidFill>
              <a:schemeClr val="bg1"/>
            </a:solidFill>
            <a:ln>
              <a:noFill/>
            </a:ln>
            <a:effectLst>
              <a:innerShdw blurRad="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360000" tIns="46800" rtlCol="1" anchor="ctr"/>
            <a:lstStyle/>
            <a:p>
              <a:pPr algn="l"/>
              <a:endParaRPr lang="he-IL" sz="2000" dirty="0">
                <a:solidFill>
                  <a:schemeClr val="bg1"/>
                </a:solidFill>
                <a:latin typeface="Open Sans" panose="020B0606030504020204" pitchFamily="34" charset="0"/>
                <a:ea typeface="Open Sans" panose="020B0606030504020204" pitchFamily="34" charset="0"/>
              </a:endParaRPr>
            </a:p>
          </p:txBody>
        </p:sp>
        <p:sp>
          <p:nvSpPr>
            <p:cNvPr id="18" name="מלבן 17"/>
            <p:cNvSpPr/>
            <p:nvPr/>
          </p:nvSpPr>
          <p:spPr>
            <a:xfrm>
              <a:off x="2369217" y="2250668"/>
              <a:ext cx="9128756" cy="2175727"/>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360000" tIns="46800" rIns="324000" rtlCol="1" anchor="ctr"/>
            <a:lstStyle/>
            <a:p>
              <a:pPr algn="l" rtl="0"/>
              <a:r>
                <a:rPr lang="en-US" sz="2400" dirty="0"/>
                <a:t>WE PROVIDE ALL TYPE OF PROJECTS– engineering, consulting, feasibility studies, supervision, inspection, control, and more…</a:t>
              </a:r>
            </a:p>
          </p:txBody>
        </p:sp>
        <p:sp>
          <p:nvSpPr>
            <p:cNvPr id="20" name="מלבן 19"/>
            <p:cNvSpPr/>
            <p:nvPr/>
          </p:nvSpPr>
          <p:spPr>
            <a:xfrm>
              <a:off x="-29147" y="2250668"/>
              <a:ext cx="259335" cy="2175727"/>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360000" tIns="46800" rtlCol="1" anchor="ctr"/>
            <a:lstStyle/>
            <a:p>
              <a:pPr algn="l"/>
              <a:endParaRPr lang="he-IL" sz="2000" dirty="0">
                <a:solidFill>
                  <a:schemeClr val="bg1"/>
                </a:solidFill>
                <a:latin typeface="Open Sans" panose="020B0606030504020204" pitchFamily="34" charset="0"/>
                <a:ea typeface="Open Sans" panose="020B0606030504020204" pitchFamily="34" charset="0"/>
              </a:endParaRPr>
            </a:p>
          </p:txBody>
        </p:sp>
        <p:sp>
          <p:nvSpPr>
            <p:cNvPr id="49" name="Freeform 41"/>
            <p:cNvSpPr>
              <a:spLocks noEditPoints="1"/>
            </p:cNvSpPr>
            <p:nvPr/>
          </p:nvSpPr>
          <p:spPr bwMode="auto">
            <a:xfrm>
              <a:off x="595548" y="2786324"/>
              <a:ext cx="1349375" cy="1155623"/>
            </a:xfrm>
            <a:custGeom>
              <a:avLst/>
              <a:gdLst>
                <a:gd name="T0" fmla="*/ 83 w 284"/>
                <a:gd name="T1" fmla="*/ 233 h 252"/>
                <a:gd name="T2" fmla="*/ 83 w 284"/>
                <a:gd name="T3" fmla="*/ 101 h 252"/>
                <a:gd name="T4" fmla="*/ 94 w 284"/>
                <a:gd name="T5" fmla="*/ 89 h 252"/>
                <a:gd name="T6" fmla="*/ 117 w 284"/>
                <a:gd name="T7" fmla="*/ 89 h 252"/>
                <a:gd name="T8" fmla="*/ 128 w 284"/>
                <a:gd name="T9" fmla="*/ 101 h 252"/>
                <a:gd name="T10" fmla="*/ 128 w 284"/>
                <a:gd name="T11" fmla="*/ 233 h 252"/>
                <a:gd name="T12" fmla="*/ 232 w 284"/>
                <a:gd name="T13" fmla="*/ 233 h 252"/>
                <a:gd name="T14" fmla="*/ 232 w 284"/>
                <a:gd name="T15" fmla="*/ 127 h 252"/>
                <a:gd name="T16" fmla="*/ 243 w 284"/>
                <a:gd name="T17" fmla="*/ 116 h 252"/>
                <a:gd name="T18" fmla="*/ 266 w 284"/>
                <a:gd name="T19" fmla="*/ 116 h 252"/>
                <a:gd name="T20" fmla="*/ 278 w 284"/>
                <a:gd name="T21" fmla="*/ 127 h 252"/>
                <a:gd name="T22" fmla="*/ 278 w 284"/>
                <a:gd name="T23" fmla="*/ 233 h 252"/>
                <a:gd name="T24" fmla="*/ 157 w 284"/>
                <a:gd name="T25" fmla="*/ 233 h 252"/>
                <a:gd name="T26" fmla="*/ 157 w 284"/>
                <a:gd name="T27" fmla="*/ 139 h 252"/>
                <a:gd name="T28" fmla="*/ 168 w 284"/>
                <a:gd name="T29" fmla="*/ 127 h 252"/>
                <a:gd name="T30" fmla="*/ 192 w 284"/>
                <a:gd name="T31" fmla="*/ 127 h 252"/>
                <a:gd name="T32" fmla="*/ 203 w 284"/>
                <a:gd name="T33" fmla="*/ 139 h 252"/>
                <a:gd name="T34" fmla="*/ 203 w 284"/>
                <a:gd name="T35" fmla="*/ 233 h 252"/>
                <a:gd name="T36" fmla="*/ 8 w 284"/>
                <a:gd name="T37" fmla="*/ 233 h 252"/>
                <a:gd name="T38" fmla="*/ 8 w 284"/>
                <a:gd name="T39" fmla="*/ 161 h 252"/>
                <a:gd name="T40" fmla="*/ 19 w 284"/>
                <a:gd name="T41" fmla="*/ 150 h 252"/>
                <a:gd name="T42" fmla="*/ 43 w 284"/>
                <a:gd name="T43" fmla="*/ 150 h 252"/>
                <a:gd name="T44" fmla="*/ 54 w 284"/>
                <a:gd name="T45" fmla="*/ 161 h 252"/>
                <a:gd name="T46" fmla="*/ 54 w 284"/>
                <a:gd name="T47" fmla="*/ 233 h 252"/>
                <a:gd name="T48" fmla="*/ 255 w 284"/>
                <a:gd name="T49" fmla="*/ 31 h 252"/>
                <a:gd name="T50" fmla="*/ 232 w 284"/>
                <a:gd name="T51" fmla="*/ 54 h 252"/>
                <a:gd name="T52" fmla="*/ 255 w 284"/>
                <a:gd name="T53" fmla="*/ 77 h 252"/>
                <a:gd name="T54" fmla="*/ 278 w 284"/>
                <a:gd name="T55" fmla="*/ 54 h 252"/>
                <a:gd name="T56" fmla="*/ 255 w 284"/>
                <a:gd name="T57" fmla="*/ 31 h 252"/>
                <a:gd name="T58" fmla="*/ 181 w 284"/>
                <a:gd name="T59" fmla="*/ 61 h 252"/>
                <a:gd name="T60" fmla="*/ 157 w 284"/>
                <a:gd name="T61" fmla="*/ 84 h 252"/>
                <a:gd name="T62" fmla="*/ 181 w 284"/>
                <a:gd name="T63" fmla="*/ 107 h 252"/>
                <a:gd name="T64" fmla="*/ 204 w 284"/>
                <a:gd name="T65" fmla="*/ 84 h 252"/>
                <a:gd name="T66" fmla="*/ 181 w 284"/>
                <a:gd name="T67" fmla="*/ 61 h 252"/>
                <a:gd name="T68" fmla="*/ 106 w 284"/>
                <a:gd name="T69" fmla="*/ 0 h 252"/>
                <a:gd name="T70" fmla="*/ 83 w 284"/>
                <a:gd name="T71" fmla="*/ 23 h 252"/>
                <a:gd name="T72" fmla="*/ 106 w 284"/>
                <a:gd name="T73" fmla="*/ 46 h 252"/>
                <a:gd name="T74" fmla="*/ 129 w 284"/>
                <a:gd name="T75" fmla="*/ 23 h 252"/>
                <a:gd name="T76" fmla="*/ 106 w 284"/>
                <a:gd name="T77" fmla="*/ 0 h 252"/>
                <a:gd name="T78" fmla="*/ 0 w 284"/>
                <a:gd name="T79" fmla="*/ 252 h 252"/>
                <a:gd name="T80" fmla="*/ 284 w 284"/>
                <a:gd name="T81" fmla="*/ 252 h 252"/>
                <a:gd name="T82" fmla="*/ 212 w 284"/>
                <a:gd name="T83" fmla="*/ 74 h 252"/>
                <a:gd name="T84" fmla="*/ 225 w 284"/>
                <a:gd name="T85" fmla="*/ 68 h 252"/>
                <a:gd name="T86" fmla="*/ 132 w 284"/>
                <a:gd name="T87" fmla="*/ 44 h 252"/>
                <a:gd name="T88" fmla="*/ 155 w 284"/>
                <a:gd name="T89" fmla="*/ 66 h 252"/>
                <a:gd name="T90" fmla="*/ 56 w 284"/>
                <a:gd name="T91" fmla="*/ 70 h 252"/>
                <a:gd name="T92" fmla="*/ 80 w 284"/>
                <a:gd name="T93" fmla="*/ 46 h 252"/>
                <a:gd name="T94" fmla="*/ 31 w 284"/>
                <a:gd name="T95" fmla="*/ 72 h 252"/>
                <a:gd name="T96" fmla="*/ 8 w 284"/>
                <a:gd name="T97" fmla="*/ 95 h 252"/>
                <a:gd name="T98" fmla="*/ 31 w 284"/>
                <a:gd name="T99" fmla="*/ 118 h 252"/>
                <a:gd name="T100" fmla="*/ 55 w 284"/>
                <a:gd name="T101" fmla="*/ 95 h 252"/>
                <a:gd name="T102" fmla="*/ 31 w 284"/>
                <a:gd name="T103" fmla="*/ 7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4" h="252">
                  <a:moveTo>
                    <a:pt x="83" y="233"/>
                  </a:moveTo>
                  <a:cubicBezTo>
                    <a:pt x="83" y="101"/>
                    <a:pt x="83" y="101"/>
                    <a:pt x="83" y="101"/>
                  </a:cubicBezTo>
                  <a:cubicBezTo>
                    <a:pt x="83" y="94"/>
                    <a:pt x="87" y="89"/>
                    <a:pt x="94" y="89"/>
                  </a:cubicBezTo>
                  <a:cubicBezTo>
                    <a:pt x="117" y="89"/>
                    <a:pt x="117" y="89"/>
                    <a:pt x="117" y="89"/>
                  </a:cubicBezTo>
                  <a:cubicBezTo>
                    <a:pt x="123" y="89"/>
                    <a:pt x="128" y="94"/>
                    <a:pt x="128" y="101"/>
                  </a:cubicBezTo>
                  <a:cubicBezTo>
                    <a:pt x="128" y="233"/>
                    <a:pt x="128" y="233"/>
                    <a:pt x="128" y="233"/>
                  </a:cubicBezTo>
                  <a:moveTo>
                    <a:pt x="232" y="233"/>
                  </a:moveTo>
                  <a:cubicBezTo>
                    <a:pt x="232" y="127"/>
                    <a:pt x="232" y="127"/>
                    <a:pt x="232" y="127"/>
                  </a:cubicBezTo>
                  <a:cubicBezTo>
                    <a:pt x="232" y="121"/>
                    <a:pt x="237" y="116"/>
                    <a:pt x="243" y="116"/>
                  </a:cubicBezTo>
                  <a:cubicBezTo>
                    <a:pt x="266" y="116"/>
                    <a:pt x="266" y="116"/>
                    <a:pt x="266" y="116"/>
                  </a:cubicBezTo>
                  <a:cubicBezTo>
                    <a:pt x="273" y="116"/>
                    <a:pt x="278" y="121"/>
                    <a:pt x="278" y="127"/>
                  </a:cubicBezTo>
                  <a:cubicBezTo>
                    <a:pt x="278" y="233"/>
                    <a:pt x="278" y="233"/>
                    <a:pt x="278" y="233"/>
                  </a:cubicBezTo>
                  <a:moveTo>
                    <a:pt x="157" y="233"/>
                  </a:moveTo>
                  <a:cubicBezTo>
                    <a:pt x="157" y="139"/>
                    <a:pt x="157" y="139"/>
                    <a:pt x="157" y="139"/>
                  </a:cubicBezTo>
                  <a:cubicBezTo>
                    <a:pt x="157" y="132"/>
                    <a:pt x="162" y="127"/>
                    <a:pt x="168" y="127"/>
                  </a:cubicBezTo>
                  <a:cubicBezTo>
                    <a:pt x="192" y="127"/>
                    <a:pt x="192" y="127"/>
                    <a:pt x="192" y="127"/>
                  </a:cubicBezTo>
                  <a:cubicBezTo>
                    <a:pt x="198" y="127"/>
                    <a:pt x="203" y="132"/>
                    <a:pt x="203" y="139"/>
                  </a:cubicBezTo>
                  <a:cubicBezTo>
                    <a:pt x="203" y="233"/>
                    <a:pt x="203" y="233"/>
                    <a:pt x="203" y="233"/>
                  </a:cubicBezTo>
                  <a:moveTo>
                    <a:pt x="8" y="233"/>
                  </a:moveTo>
                  <a:cubicBezTo>
                    <a:pt x="8" y="161"/>
                    <a:pt x="8" y="161"/>
                    <a:pt x="8" y="161"/>
                  </a:cubicBezTo>
                  <a:cubicBezTo>
                    <a:pt x="8" y="155"/>
                    <a:pt x="13" y="150"/>
                    <a:pt x="19" y="150"/>
                  </a:cubicBezTo>
                  <a:cubicBezTo>
                    <a:pt x="43" y="150"/>
                    <a:pt x="43" y="150"/>
                    <a:pt x="43" y="150"/>
                  </a:cubicBezTo>
                  <a:cubicBezTo>
                    <a:pt x="49" y="150"/>
                    <a:pt x="54" y="155"/>
                    <a:pt x="54" y="161"/>
                  </a:cubicBezTo>
                  <a:cubicBezTo>
                    <a:pt x="54" y="233"/>
                    <a:pt x="54" y="233"/>
                    <a:pt x="54" y="233"/>
                  </a:cubicBezTo>
                  <a:moveTo>
                    <a:pt x="255" y="31"/>
                  </a:moveTo>
                  <a:cubicBezTo>
                    <a:pt x="242" y="31"/>
                    <a:pt x="232" y="41"/>
                    <a:pt x="232" y="54"/>
                  </a:cubicBezTo>
                  <a:cubicBezTo>
                    <a:pt x="232" y="67"/>
                    <a:pt x="242" y="77"/>
                    <a:pt x="255" y="77"/>
                  </a:cubicBezTo>
                  <a:cubicBezTo>
                    <a:pt x="268" y="77"/>
                    <a:pt x="278" y="67"/>
                    <a:pt x="278" y="54"/>
                  </a:cubicBezTo>
                  <a:cubicBezTo>
                    <a:pt x="278" y="41"/>
                    <a:pt x="268" y="31"/>
                    <a:pt x="255" y="31"/>
                  </a:cubicBezTo>
                  <a:close/>
                  <a:moveTo>
                    <a:pt x="181" y="61"/>
                  </a:moveTo>
                  <a:cubicBezTo>
                    <a:pt x="168" y="61"/>
                    <a:pt x="157" y="71"/>
                    <a:pt x="157" y="84"/>
                  </a:cubicBezTo>
                  <a:cubicBezTo>
                    <a:pt x="157" y="97"/>
                    <a:pt x="168" y="107"/>
                    <a:pt x="181" y="107"/>
                  </a:cubicBezTo>
                  <a:cubicBezTo>
                    <a:pt x="194" y="107"/>
                    <a:pt x="204" y="97"/>
                    <a:pt x="204" y="84"/>
                  </a:cubicBezTo>
                  <a:cubicBezTo>
                    <a:pt x="204" y="71"/>
                    <a:pt x="194" y="61"/>
                    <a:pt x="181" y="61"/>
                  </a:cubicBezTo>
                  <a:close/>
                  <a:moveTo>
                    <a:pt x="106" y="0"/>
                  </a:moveTo>
                  <a:cubicBezTo>
                    <a:pt x="93" y="0"/>
                    <a:pt x="83" y="10"/>
                    <a:pt x="83" y="23"/>
                  </a:cubicBezTo>
                  <a:cubicBezTo>
                    <a:pt x="83" y="36"/>
                    <a:pt x="93" y="46"/>
                    <a:pt x="106" y="46"/>
                  </a:cubicBezTo>
                  <a:cubicBezTo>
                    <a:pt x="119" y="46"/>
                    <a:pt x="129" y="36"/>
                    <a:pt x="129" y="23"/>
                  </a:cubicBezTo>
                  <a:cubicBezTo>
                    <a:pt x="129" y="10"/>
                    <a:pt x="119" y="0"/>
                    <a:pt x="106" y="0"/>
                  </a:cubicBezTo>
                  <a:close/>
                  <a:moveTo>
                    <a:pt x="0" y="252"/>
                  </a:moveTo>
                  <a:cubicBezTo>
                    <a:pt x="284" y="252"/>
                    <a:pt x="284" y="252"/>
                    <a:pt x="284" y="252"/>
                  </a:cubicBezTo>
                  <a:moveTo>
                    <a:pt x="212" y="74"/>
                  </a:moveTo>
                  <a:cubicBezTo>
                    <a:pt x="225" y="68"/>
                    <a:pt x="225" y="68"/>
                    <a:pt x="225" y="68"/>
                  </a:cubicBezTo>
                  <a:moveTo>
                    <a:pt x="132" y="44"/>
                  </a:moveTo>
                  <a:cubicBezTo>
                    <a:pt x="155" y="66"/>
                    <a:pt x="155" y="66"/>
                    <a:pt x="155" y="66"/>
                  </a:cubicBezTo>
                  <a:moveTo>
                    <a:pt x="56" y="70"/>
                  </a:moveTo>
                  <a:cubicBezTo>
                    <a:pt x="80" y="46"/>
                    <a:pt x="80" y="46"/>
                    <a:pt x="80" y="46"/>
                  </a:cubicBezTo>
                  <a:moveTo>
                    <a:pt x="31" y="72"/>
                  </a:moveTo>
                  <a:cubicBezTo>
                    <a:pt x="18" y="72"/>
                    <a:pt x="8" y="82"/>
                    <a:pt x="8" y="95"/>
                  </a:cubicBezTo>
                  <a:cubicBezTo>
                    <a:pt x="8" y="108"/>
                    <a:pt x="18" y="118"/>
                    <a:pt x="31" y="118"/>
                  </a:cubicBezTo>
                  <a:cubicBezTo>
                    <a:pt x="44" y="118"/>
                    <a:pt x="55" y="108"/>
                    <a:pt x="55" y="95"/>
                  </a:cubicBezTo>
                  <a:cubicBezTo>
                    <a:pt x="55" y="82"/>
                    <a:pt x="44" y="72"/>
                    <a:pt x="31" y="72"/>
                  </a:cubicBezTo>
                  <a:close/>
                </a:path>
              </a:pathLst>
            </a:custGeom>
            <a:noFill/>
            <a:ln w="28575"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645265514"/>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ערכת נושא Office">
  <a:themeElements>
    <a:clrScheme name="התאמה אישית 40">
      <a:dk1>
        <a:sysClr val="windowText" lastClr="000000"/>
      </a:dk1>
      <a:lt1>
        <a:sysClr val="window" lastClr="FFFFFF"/>
      </a:lt1>
      <a:dk2>
        <a:srgbClr val="44546A"/>
      </a:dk2>
      <a:lt2>
        <a:srgbClr val="E7E6E6"/>
      </a:lt2>
      <a:accent1>
        <a:srgbClr val="008F3E"/>
      </a:accent1>
      <a:accent2>
        <a:srgbClr val="F39208"/>
      </a:accent2>
      <a:accent3>
        <a:srgbClr val="646262"/>
      </a:accent3>
      <a:accent4>
        <a:srgbClr val="FFC000"/>
      </a:accent4>
      <a:accent5>
        <a:srgbClr val="4472C4"/>
      </a:accent5>
      <a:accent6>
        <a:srgbClr val="59C82C"/>
      </a:accent6>
      <a:hlink>
        <a:srgbClr val="0563C1"/>
      </a:hlink>
      <a:folHlink>
        <a:srgbClr val="954F72"/>
      </a:folHlink>
    </a:clrScheme>
    <a:fontScheme name="התאמה אישית 11">
      <a:majorFont>
        <a:latin typeface="Open Sans"/>
        <a:ea typeface=""/>
        <a:cs typeface="Open Sans"/>
      </a:majorFont>
      <a:minorFont>
        <a:latin typeface="Open Sans"/>
        <a:ea typeface=""/>
        <a:cs typeface="Open San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317</TotalTime>
  <Words>1588</Words>
  <Application>Microsoft Office PowerPoint</Application>
  <PresentationFormat>מסך רחב</PresentationFormat>
  <Paragraphs>201</Paragraphs>
  <Slides>24</Slides>
  <Notes>0</Notes>
  <HiddenSlides>0</HiddenSlides>
  <MMClips>0</MMClips>
  <ScaleCrop>false</ScaleCrop>
  <HeadingPairs>
    <vt:vector size="6" baseType="variant">
      <vt:variant>
        <vt:lpstr>גופנים בשימוש</vt:lpstr>
      </vt:variant>
      <vt:variant>
        <vt:i4>6</vt:i4>
      </vt:variant>
      <vt:variant>
        <vt:lpstr>ערכת נושא</vt:lpstr>
      </vt:variant>
      <vt:variant>
        <vt:i4>1</vt:i4>
      </vt:variant>
      <vt:variant>
        <vt:lpstr>כותרות שקופיות</vt:lpstr>
      </vt:variant>
      <vt:variant>
        <vt:i4>24</vt:i4>
      </vt:variant>
    </vt:vector>
  </HeadingPairs>
  <TitlesOfParts>
    <vt:vector size="31" baseType="lpstr">
      <vt:lpstr>Calibri</vt:lpstr>
      <vt:lpstr>Wingdings</vt:lpstr>
      <vt:lpstr>Arial</vt:lpstr>
      <vt:lpstr>Open Sans</vt:lpstr>
      <vt:lpstr>Georgia</vt:lpstr>
      <vt:lpstr>Times New Roman</vt:lpstr>
      <vt:lpstr>ערכת נושא Office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יוסי</dc:creator>
  <cp:lastModifiedBy>Tslil  Bar Cochva</cp:lastModifiedBy>
  <cp:revision>256</cp:revision>
  <dcterms:created xsi:type="dcterms:W3CDTF">2017-02-07T08:00:10Z</dcterms:created>
  <dcterms:modified xsi:type="dcterms:W3CDTF">2017-07-11T13:53:18Z</dcterms:modified>
</cp:coreProperties>
</file>