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6" r:id="rId1"/>
  </p:sldMasterIdLst>
  <p:notesMasterIdLst>
    <p:notesMasterId r:id="rId21"/>
  </p:notesMasterIdLst>
  <p:sldIdLst>
    <p:sldId id="256" r:id="rId2"/>
    <p:sldId id="257" r:id="rId3"/>
    <p:sldId id="273" r:id="rId4"/>
    <p:sldId id="258" r:id="rId5"/>
    <p:sldId id="259" r:id="rId6"/>
    <p:sldId id="260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696" y="-28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38230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0239" y="1842347"/>
            <a:ext cx="11702063" cy="2740942"/>
          </a:xfrm>
        </p:spPr>
        <p:txBody>
          <a:bodyPr tIns="0" bIns="0" anchor="b" anchorCtr="0"/>
          <a:lstStyle>
            <a:lvl1pPr>
              <a:defRPr sz="8500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0239" y="4704677"/>
            <a:ext cx="11702063" cy="1517227"/>
          </a:xfrm>
        </p:spPr>
        <p:txBody>
          <a:bodyPr tIns="0" bIns="0"/>
          <a:lstStyle>
            <a:lvl1pPr marL="0" indent="0" algn="ctr">
              <a:spcBef>
                <a:spcPts val="427"/>
              </a:spcBef>
              <a:buNone/>
              <a:defRPr sz="2600">
                <a:solidFill>
                  <a:schemeClr val="bg1"/>
                </a:solidFill>
                <a:latin typeface="+mj-lt"/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11794230" y="8255498"/>
            <a:ext cx="522081" cy="962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63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39" y="541868"/>
            <a:ext cx="4991549" cy="3142827"/>
          </a:xfrm>
        </p:spPr>
        <p:txBody>
          <a:bodyPr anchor="b"/>
          <a:lstStyle>
            <a:lvl1pPr algn="l">
              <a:defRPr sz="6300" b="0"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2640" y="388339"/>
            <a:ext cx="5201920" cy="8324427"/>
          </a:xfrm>
        </p:spPr>
        <p:txBody>
          <a:bodyPr>
            <a:normAutofit/>
          </a:bodyPr>
          <a:lstStyle>
            <a:lvl1pPr>
              <a:defRPr sz="3100"/>
            </a:lvl1pPr>
            <a:lvl2pPr>
              <a:defRPr sz="28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22858">
              <a:defRPr sz="2300"/>
            </a:lvl6pPr>
            <a:lvl7pPr marL="3090850" indent="-322858">
              <a:defRPr sz="2300"/>
            </a:lvl7pPr>
            <a:lvl8pPr marL="3411450" indent="-322858">
              <a:defRPr sz="2300"/>
            </a:lvl8pPr>
            <a:lvl9pPr marL="3734306" indent="-322858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39" y="3767568"/>
            <a:ext cx="4991549" cy="4818762"/>
          </a:xfrm>
        </p:spPr>
        <p:txBody>
          <a:bodyPr>
            <a:normAutofit/>
          </a:bodyPr>
          <a:lstStyle>
            <a:lvl1pPr marL="0" indent="0">
              <a:spcBef>
                <a:spcPts val="853"/>
              </a:spcBef>
              <a:buNone/>
              <a:defRPr sz="2800">
                <a:solidFill>
                  <a:schemeClr val="bg1"/>
                </a:solidFill>
              </a:defRPr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EE1B38-C5EB-4D66-9137-0AFE9CDEDE8F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4250" y="541868"/>
            <a:ext cx="5170311" cy="3142827"/>
          </a:xfrm>
        </p:spPr>
        <p:txBody>
          <a:bodyPr anchor="b"/>
          <a:lstStyle>
            <a:lvl1pPr algn="l">
              <a:defRPr sz="6300" b="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84250" y="3767567"/>
            <a:ext cx="5170311" cy="4985838"/>
          </a:xfrm>
        </p:spPr>
        <p:txBody>
          <a:bodyPr>
            <a:normAutofit/>
          </a:bodyPr>
          <a:lstStyle>
            <a:lvl1pPr marL="0" indent="0">
              <a:spcBef>
                <a:spcPts val="853"/>
              </a:spcBef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5120" y="1625600"/>
            <a:ext cx="6068907" cy="6068907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4250" y="541868"/>
            <a:ext cx="5170311" cy="3142827"/>
          </a:xfrm>
        </p:spPr>
        <p:txBody>
          <a:bodyPr anchor="b"/>
          <a:lstStyle>
            <a:lvl1pPr algn="l">
              <a:defRPr sz="6300" b="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84250" y="3767567"/>
            <a:ext cx="5170311" cy="4985838"/>
          </a:xfrm>
        </p:spPr>
        <p:txBody>
          <a:bodyPr>
            <a:normAutofit/>
          </a:bodyPr>
          <a:lstStyle>
            <a:lvl1pPr marL="0" indent="0">
              <a:spcBef>
                <a:spcPts val="853"/>
              </a:spcBef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408854" y="3684694"/>
            <a:ext cx="4985173" cy="4985173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526650" y="1792676"/>
            <a:ext cx="1783644" cy="178364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83823" y="1083734"/>
            <a:ext cx="2975751" cy="2975751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1" y="3652819"/>
            <a:ext cx="11702063" cy="4933511"/>
          </a:xfrm>
        </p:spPr>
        <p:txBody>
          <a:bodyPr vert="eaVert"/>
          <a:lstStyle>
            <a:lvl5pPr>
              <a:defRPr/>
            </a:lvl5pPr>
            <a:lvl6pPr marL="2444864">
              <a:defRPr/>
            </a:lvl6pPr>
            <a:lvl7pPr marL="2444864">
              <a:defRPr/>
            </a:lvl7pPr>
            <a:lvl8pPr marL="2444864">
              <a:defRPr/>
            </a:lvl8pPr>
            <a:lvl9pPr marL="2444864">
              <a:defRPr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78720" y="390597"/>
            <a:ext cx="2167467" cy="8322169"/>
          </a:xfrm>
        </p:spPr>
        <p:txBody>
          <a:bodyPr vert="eaVert" anchor="t" anchorCtr="0"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592866"/>
            <a:ext cx="8561493" cy="798669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Texto del título</a:t>
            </a:r>
          </a:p>
        </p:txBody>
      </p:sp>
      <p:sp>
        <p:nvSpPr>
          <p:cNvPr id="22" name="Nivel de texto 1…"/>
          <p:cNvSpPr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181077"/>
            <a:ext cx="9103360" cy="1937173"/>
          </a:xfrm>
        </p:spPr>
        <p:txBody>
          <a:bodyPr anchor="b" anchorCtr="0"/>
          <a:lstStyle>
            <a:lvl1pPr algn="r">
              <a:defRPr sz="6500" b="0" cap="none" baseline="0"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4213" y="5133789"/>
            <a:ext cx="7369388" cy="2133599"/>
          </a:xfrm>
        </p:spPr>
        <p:txBody>
          <a:bodyPr anchor="t" anchorCtr="0"/>
          <a:lstStyle>
            <a:lvl1pPr marL="0" indent="0" algn="r">
              <a:spcBef>
                <a:spcPts val="427"/>
              </a:spcBef>
              <a:buNone/>
              <a:defRPr sz="2600" baseline="0">
                <a:solidFill>
                  <a:schemeClr val="bg1"/>
                </a:solidFill>
              </a:defRPr>
            </a:lvl1pPr>
            <a:lvl2pPr marL="65023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A9A7CB-BEE6-4F99-898E-913F06E8E125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95466" y="9040143"/>
            <a:ext cx="2056836" cy="5192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11794230" y="8255498"/>
            <a:ext cx="522081" cy="962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63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389" y="3960142"/>
            <a:ext cx="5357978" cy="4626187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22858">
              <a:defRPr sz="2300"/>
            </a:lvl6pPr>
            <a:lvl7pPr marL="3090850" indent="-322858">
              <a:defRPr sz="2300"/>
            </a:lvl7pPr>
            <a:lvl8pPr marL="3411450" indent="-322858">
              <a:defRPr sz="2300"/>
            </a:lvl8pPr>
            <a:lvl9pPr marL="3734306" indent="-322858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1649" y="3960142"/>
            <a:ext cx="5357978" cy="4626187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22858">
              <a:tabLst/>
              <a:defRPr sz="2300"/>
            </a:lvl6pPr>
            <a:lvl7pPr marL="3090850" indent="-322858">
              <a:tabLst/>
              <a:defRPr sz="2300"/>
            </a:lvl7pPr>
            <a:lvl8pPr marL="3411450" indent="-322858">
              <a:tabLst/>
              <a:defRPr sz="2300"/>
            </a:lvl8pPr>
            <a:lvl9pPr marL="3734306" indent="-322858">
              <a:tabLst/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389" y="3174700"/>
            <a:ext cx="5357978" cy="1083733"/>
          </a:xfrm>
        </p:spPr>
        <p:txBody>
          <a:bodyPr anchor="b">
            <a:noAutofit/>
          </a:bodyPr>
          <a:lstStyle>
            <a:lvl1pPr marL="0" indent="0" algn="ctr">
              <a:lnSpc>
                <a:spcPts val="3698"/>
              </a:lnSpc>
              <a:spcBef>
                <a:spcPts val="0"/>
              </a:spcBef>
              <a:buNone/>
              <a:defRPr sz="3400" b="1">
                <a:solidFill>
                  <a:schemeClr val="accent1"/>
                </a:solidFill>
              </a:defRPr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3389" y="4494307"/>
            <a:ext cx="5357978" cy="4112343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34146">
              <a:defRPr sz="2300"/>
            </a:lvl6pPr>
            <a:lvl7pPr marL="3090850" indent="-334146">
              <a:defRPr sz="2300"/>
            </a:lvl7pPr>
            <a:lvl8pPr marL="3411450" indent="-334146">
              <a:defRPr sz="2300"/>
            </a:lvl8pPr>
            <a:lvl9pPr marL="3734306" indent="-334146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7133" y="3174700"/>
            <a:ext cx="5357978" cy="1083733"/>
          </a:xfrm>
        </p:spPr>
        <p:txBody>
          <a:bodyPr anchor="b">
            <a:noAutofit/>
          </a:bodyPr>
          <a:lstStyle>
            <a:lvl1pPr marL="0" indent="0" algn="ctr">
              <a:lnSpc>
                <a:spcPts val="3698"/>
              </a:lnSpc>
              <a:spcBef>
                <a:spcPts val="0"/>
              </a:spcBef>
              <a:buNone/>
              <a:defRPr sz="3400" b="1">
                <a:solidFill>
                  <a:schemeClr val="accent1"/>
                </a:solidFill>
              </a:defRPr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7133" y="4494307"/>
            <a:ext cx="5357978" cy="4112343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34146">
              <a:defRPr sz="2300"/>
            </a:lvl6pPr>
            <a:lvl7pPr marL="3090850" indent="-334146">
              <a:defRPr sz="2300"/>
            </a:lvl7pPr>
            <a:lvl8pPr marL="3411450" indent="-334146">
              <a:defRPr sz="2300"/>
            </a:lvl8pPr>
            <a:lvl9pPr marL="3734306" indent="-334146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3733" y="3960142"/>
            <a:ext cx="10889262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1083733" y="6395833"/>
            <a:ext cx="10889262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3433" y="3960142"/>
            <a:ext cx="5357978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22858">
              <a:defRPr sz="2300"/>
            </a:lvl6pPr>
            <a:lvl7pPr marL="3090850" indent="-322858">
              <a:defRPr sz="2300"/>
            </a:lvl7pPr>
            <a:lvl8pPr marL="3411450" indent="-322858">
              <a:defRPr sz="2300"/>
            </a:lvl8pPr>
            <a:lvl9pPr marL="3734306" indent="-322858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593433" y="6395833"/>
            <a:ext cx="5357978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34146">
              <a:defRPr sz="2300"/>
            </a:lvl6pPr>
            <a:lvl7pPr marL="3090850" indent="-334146">
              <a:defRPr sz="2300"/>
            </a:lvl7pPr>
            <a:lvl8pPr marL="3411450" indent="-334146">
              <a:defRPr sz="2300"/>
            </a:lvl8pPr>
            <a:lvl9pPr marL="3734306" indent="-334146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1053389" y="3960142"/>
            <a:ext cx="5357978" cy="4626187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34146">
              <a:defRPr sz="2300"/>
            </a:lvl6pPr>
            <a:lvl7pPr marL="3090850" indent="-334146">
              <a:defRPr sz="2300"/>
            </a:lvl7pPr>
            <a:lvl8pPr marL="3411450" indent="-334146">
              <a:defRPr sz="2300"/>
            </a:lvl8pPr>
            <a:lvl9pPr marL="3734306" indent="-334146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3433" y="3960142"/>
            <a:ext cx="5357978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22858">
              <a:defRPr sz="2300"/>
            </a:lvl6pPr>
            <a:lvl7pPr marL="3090850" indent="-322858">
              <a:defRPr sz="2300"/>
            </a:lvl7pPr>
            <a:lvl8pPr marL="3411450" indent="-322858">
              <a:defRPr sz="2300"/>
            </a:lvl8pPr>
            <a:lvl9pPr marL="3734306" indent="-322858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593433" y="6395833"/>
            <a:ext cx="5357978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90850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11450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34306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052124" y="3960142"/>
            <a:ext cx="5357978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22858">
              <a:defRPr sz="2300"/>
            </a:lvl6pPr>
            <a:lvl7pPr marL="3090850" indent="-322858">
              <a:defRPr sz="2300"/>
            </a:lvl7pPr>
            <a:lvl8pPr marL="3411450" indent="-322858">
              <a:defRPr sz="2300"/>
            </a:lvl8pPr>
            <a:lvl9pPr marL="3734306" indent="-322858">
              <a:defRPr sz="23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1052124" y="6395833"/>
            <a:ext cx="5357978" cy="2210816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767992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90850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11450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34306" indent="-334146" algn="l" defTabSz="130046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23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15/05/17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490867"/>
            <a:ext cx="11704320" cy="1625600"/>
          </a:xfrm>
          <a:prstGeom prst="rect">
            <a:avLst/>
          </a:prstGeom>
        </p:spPr>
        <p:txBody>
          <a:bodyPr vert="horz" lIns="130046" tIns="65023" rIns="130046" bIns="65023" rtlCol="0" anchor="ctr">
            <a:noAutofit/>
          </a:bodyPr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125" y="3939690"/>
            <a:ext cx="10898295" cy="4646640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l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15/05/17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34116" y="9040143"/>
            <a:ext cx="4118187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23094" y="9040143"/>
            <a:ext cx="75861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1300460" rtl="0" eaLnBrk="1" latinLnBrk="0" hangingPunct="1">
        <a:spcBef>
          <a:spcPct val="0"/>
        </a:spcBef>
        <a:buNone/>
        <a:defRPr sz="65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ts val="2844"/>
        </a:spcBef>
        <a:buClr>
          <a:schemeClr val="accent1"/>
        </a:buClr>
        <a:buSzPct val="90000"/>
        <a:buFont typeface="Wingdings" pitchFamily="2" charset="2"/>
        <a:buChar char="S"/>
        <a:defRPr sz="3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75345" indent="-478641" algn="l" defTabSz="1300460" rtl="0" eaLnBrk="1" latinLnBrk="0" hangingPunct="1">
        <a:spcBef>
          <a:spcPts val="853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472048" indent="-496703" algn="l" defTabSz="1300460" rtl="0" eaLnBrk="1" latinLnBrk="0" hangingPunct="1">
        <a:spcBef>
          <a:spcPts val="853"/>
        </a:spcBef>
        <a:buClr>
          <a:schemeClr val="accent1"/>
        </a:buClr>
        <a:buSzPct val="90000"/>
        <a:buFont typeface="Wingdings" pitchFamily="2" charset="2"/>
        <a:buChar char="S"/>
        <a:defRPr sz="2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950690" indent="-478641" algn="l" defTabSz="1300460" rtl="0" eaLnBrk="1" latinLnBrk="0" hangingPunct="1">
        <a:spcBef>
          <a:spcPts val="853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447393" indent="-496703" algn="l" defTabSz="1300460" rtl="0" eaLnBrk="1" latinLnBrk="0" hangingPunct="1">
        <a:spcBef>
          <a:spcPts val="853"/>
        </a:spcBef>
        <a:buClr>
          <a:schemeClr val="accent1"/>
        </a:buClr>
        <a:buSzPct val="90000"/>
        <a:buFont typeface="Wingdings" pitchFamily="2" charset="2"/>
        <a:buChar char="S"/>
        <a:defRPr sz="2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923777" indent="-489931" algn="l" defTabSz="13004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26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411450" indent="-489931" algn="l" defTabSz="130046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26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901379" indent="-489931" algn="l" defTabSz="13004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26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4391310" indent="-489931" algn="l" defTabSz="130046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26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3.png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4.png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8.png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9.png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1.png"/><Relationship Id="rId3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1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2.png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ROYECTO TORRE HELEA…"/>
          <p:cNvSpPr>
            <a:spLocks noGrp="1"/>
          </p:cNvSpPr>
          <p:nvPr>
            <p:ph type="subTitle" idx="1"/>
          </p:nvPr>
        </p:nvSpPr>
        <p:spPr>
          <a:xfrm>
            <a:off x="1361799" y="5892800"/>
            <a:ext cx="10464801" cy="1270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defTabSz="327152">
              <a:defRPr sz="2240"/>
            </a:pPr>
            <a:r>
              <a:rPr dirty="0"/>
              <a:t> </a:t>
            </a:r>
          </a:p>
          <a:p>
            <a:pPr defTabSz="327152">
              <a:defRPr sz="2688" b="1"/>
            </a:pPr>
            <a:r>
              <a:rPr dirty="0"/>
              <a:t>PROYECTO TORRE HELEA </a:t>
            </a:r>
          </a:p>
          <a:p>
            <a:pPr defTabSz="327152">
              <a:defRPr sz="2688" b="1"/>
            </a:pPr>
            <a:r>
              <a:rPr dirty="0"/>
              <a:t>INSTALACIONES HIDROSANITARIAS Y TRATAMIENTO DE AGUA Y AIRE </a:t>
            </a:r>
          </a:p>
        </p:txBody>
      </p:sp>
      <p:pic>
        <p:nvPicPr>
          <p:cNvPr id="120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36906" y="1494465"/>
            <a:ext cx="4314586" cy="35134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Captura de pantalla 2017-05-01 a la(s) 21.25.20.png" descr="Captura de pantalla 2017-05-01 a la(s) 21.25.2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1162" y="2184400"/>
            <a:ext cx="10127239" cy="7093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Captura de pantalla 2017-05-01 a la(s) 21.25.29.png" descr="Captura de pantalla 2017-05-01 a la(s) 21.25.2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5100" y="1512802"/>
            <a:ext cx="10567100" cy="7535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lación de Obra en Ejecución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t>Relación de Obra en Ejecución </a:t>
            </a:r>
          </a:p>
        </p:txBody>
      </p:sp>
      <p:pic>
        <p:nvPicPr>
          <p:cNvPr id="150" name="Captura de pantalla 2017-05-01 a la(s) 21.25.38.png" descr="Captura de pantalla 2017-05-01 a la(s) 21.25.3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958" y="1693332"/>
            <a:ext cx="12377639" cy="7910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lación de Obras Ejecutadas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Relación de Obras Ejecutadas </a:t>
            </a:r>
          </a:p>
        </p:txBody>
      </p:sp>
      <p:pic>
        <p:nvPicPr>
          <p:cNvPr id="153" name="Captura de pantalla 2017-05-01 a la(s) 21.25.52.png" descr="Captura de pantalla 2017-05-01 a la(s) 21.25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200" y="1792395"/>
            <a:ext cx="12361334" cy="73996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lación de Obras Ejecutadas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Relación de Obras Ejecutadas </a:t>
            </a:r>
          </a:p>
        </p:txBody>
      </p:sp>
      <p:pic>
        <p:nvPicPr>
          <p:cNvPr id="156" name="Captura de pantalla 2017-05-01 a la(s) 21.26.01.png" descr="Captura de pantalla 2017-05-01 a la(s) 21.26.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5600" y="1866354"/>
            <a:ext cx="12366760" cy="718714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47838" y="103964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lación de Obras Ejecutadas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Relación de Obras Ejecutadas </a:t>
            </a:r>
          </a:p>
        </p:txBody>
      </p:sp>
      <p:pic>
        <p:nvPicPr>
          <p:cNvPr id="159" name="Captura de pantalla 2017-05-01 a la(s) 21.26.31.png" descr="Captura de pantalla 2017-05-01 a la(s) 21.26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358" y="1608667"/>
            <a:ext cx="12628761" cy="7619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lación de Obras Ejecutadas…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473201">
              <a:defRPr sz="3888"/>
            </a:pPr>
            <a:r>
              <a:t>Relación de Obras Ejecutadas</a:t>
            </a:r>
          </a:p>
          <a:p>
            <a:pPr defTabSz="473201">
              <a:defRPr sz="2916"/>
            </a:pPr>
            <a:r>
              <a:t>Planta Potabilizadora </a:t>
            </a:r>
          </a:p>
        </p:txBody>
      </p:sp>
      <p:pic>
        <p:nvPicPr>
          <p:cNvPr id="162" name="Captura de pantalla 2017-05-01 a la(s) 21.46.18.png" descr="Captura de pantalla 2017-05-01 a la(s) 21.46.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9600" y="1614628"/>
            <a:ext cx="6705601" cy="773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lación de Obras Ejecutadas…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/>
          <a:p>
            <a:pPr defTabSz="408940">
              <a:defRPr sz="3359"/>
            </a:pPr>
            <a:r>
              <a:t>Relación de Obras Ejecutadas </a:t>
            </a:r>
          </a:p>
          <a:p>
            <a:pPr defTabSz="408940">
              <a:defRPr sz="3359"/>
            </a:pPr>
            <a:r>
              <a:rPr sz="2520"/>
              <a:t>Sistemas de Pulido de Agua Alta Purez</a:t>
            </a:r>
            <a:r>
              <a:t>a</a:t>
            </a:r>
          </a:p>
        </p:txBody>
      </p:sp>
      <p:pic>
        <p:nvPicPr>
          <p:cNvPr id="165" name="Captura de pantalla 2017-05-01 a la(s) 21.47.51.png" descr="Captura de pantalla 2017-05-01 a la(s) 21.47.5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39311" y="1613210"/>
            <a:ext cx="5422901" cy="7696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lación de Obras Ejecutadas…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/>
          <a:p>
            <a:pPr defTabSz="473201">
              <a:defRPr sz="3888"/>
            </a:pPr>
            <a:r>
              <a:t>Relación de Obras Ejecutadas</a:t>
            </a:r>
          </a:p>
          <a:p>
            <a:pPr defTabSz="473201">
              <a:defRPr sz="2916"/>
            </a:pPr>
            <a:r>
              <a:t>Planta de tratamiento de Aguas Residuales  </a:t>
            </a:r>
          </a:p>
        </p:txBody>
      </p:sp>
      <p:pic>
        <p:nvPicPr>
          <p:cNvPr id="168" name="Captura de pantalla 2017-05-01 a la(s) 21.48.41.png" descr="Captura de pantalla 2017-05-01 a la(s) 21.48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39044" y="2148912"/>
            <a:ext cx="6832601" cy="7277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Estamos Comprometidos el Agua Limpia es Vida"/>
          <p:cNvSpPr>
            <a:spLocks noGrp="1"/>
          </p:cNvSpPr>
          <p:nvPr>
            <p:ph type="title"/>
          </p:nvPr>
        </p:nvSpPr>
        <p:spPr>
          <a:xfrm>
            <a:off x="1436236" y="4537783"/>
            <a:ext cx="10361153" cy="1029188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defTabSz="519937">
              <a:defRPr sz="4272"/>
            </a:lvl1pPr>
          </a:lstStyle>
          <a:p>
            <a:r>
              <a:rPr sz="4400" b="1" dirty="0">
                <a:ln/>
                <a:solidFill>
                  <a:schemeClr val="accent3"/>
                </a:solidFill>
              </a:rPr>
              <a:t>Estamos Comprometidos </a:t>
            </a:r>
            <a:r>
              <a:rPr lang="es-ES_tradnl" sz="4400" b="1" dirty="0" smtClean="0">
                <a:ln/>
                <a:solidFill>
                  <a:schemeClr val="accent3"/>
                </a:solidFill>
              </a:rPr>
              <a:t/>
            </a:r>
            <a:br>
              <a:rPr lang="es-ES_tradnl" sz="4400" b="1" dirty="0" smtClean="0">
                <a:ln/>
                <a:solidFill>
                  <a:schemeClr val="accent3"/>
                </a:solidFill>
              </a:rPr>
            </a:br>
            <a:r>
              <a:rPr lang="es-ES_tradnl" sz="4400" b="1" dirty="0">
                <a:ln/>
                <a:solidFill>
                  <a:schemeClr val="accent3"/>
                </a:solidFill>
              </a:rPr>
              <a:t>E</a:t>
            </a:r>
            <a:r>
              <a:rPr sz="4400" b="1" dirty="0" smtClean="0">
                <a:ln/>
                <a:solidFill>
                  <a:schemeClr val="accent3"/>
                </a:solidFill>
              </a:rPr>
              <a:t>l </a:t>
            </a:r>
            <a:r>
              <a:rPr sz="4400" b="1" dirty="0">
                <a:ln/>
                <a:solidFill>
                  <a:schemeClr val="accent3"/>
                </a:solidFill>
              </a:rPr>
              <a:t>Agua Limpia es Vida   </a:t>
            </a:r>
          </a:p>
        </p:txBody>
      </p:sp>
      <p:pic>
        <p:nvPicPr>
          <p:cNvPr id="3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La calidad y experiencia de nuestro trabajo nos respalda"/>
          <p:cNvSpPr>
            <a:spLocks noGrp="1"/>
          </p:cNvSpPr>
          <p:nvPr>
            <p:ph type="title"/>
          </p:nvPr>
        </p:nvSpPr>
        <p:spPr>
          <a:xfrm>
            <a:off x="1270000" y="7340600"/>
            <a:ext cx="10464800" cy="1651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233679">
              <a:defRPr sz="3800"/>
            </a:pPr>
            <a:r>
              <a:t>La calidad y experiencia de nuestro trabajo nos respalda </a:t>
            </a:r>
          </a:p>
          <a:p>
            <a:pPr defTabSz="233679">
              <a:defRPr sz="3800"/>
            </a:pPr>
            <a:endParaRPr/>
          </a:p>
          <a:p>
            <a:pPr defTabSz="233679">
              <a:defRPr sz="3800"/>
            </a:pPr>
            <a:r>
              <a:t> </a:t>
            </a:r>
          </a:p>
        </p:txBody>
      </p:sp>
      <p:sp>
        <p:nvSpPr>
          <p:cNvPr id="123" name="E &amp; R ECOLOGIA Y REUSO es una empresa establecida legalmente desde el 2006  dedicada a la elaboración y ejecución de proyectos e instalación de tratamiento y reuso de agua, lineas de bombeo e hidrosanitarias.  Utilizamos la más avanzada tecnología en cada uno de nuestros proyectos, pues estamos respaldados por corporaciones como  Amiad Co., Naandanjain, Atlantium, Ari, Bermad, Tales  firmas israelitas reconocidas a nivel mundial por ser líderes en los ramos del manejo del agua  de agua. Todos nuestros proyectos están diseñados bajo un esquema de rentabilidad y retorno de inversión   Dentro de nuestros principales servicios de Ingeniería se encuentran:…"/>
          <p:cNvSpPr/>
          <p:nvPr/>
        </p:nvSpPr>
        <p:spPr>
          <a:xfrm>
            <a:off x="457038" y="3763199"/>
            <a:ext cx="12090724" cy="5057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0000"/>
                </a:solidFill>
                <a:effectLst>
                  <a:outerShdw dist="53881" dir="2700000" rotWithShape="0">
                    <a:srgbClr val="000000">
                      <a:alpha val="33333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E &amp; R ECOLOGIA Y REUSO es una empresa establecida legalmente desde el 2006 </a:t>
            </a:r>
            <a:r>
              <a:rPr dirty="0"/>
              <a:t> dedicada a la elaboración y ejecución de proyectos e instalación de tratamiento y reuso de agua, lineas de bombeo e hidrosanitarias. </a:t>
            </a:r>
            <a:br>
              <a:rPr dirty="0"/>
            </a:br>
            <a:r>
              <a:rPr dirty="0"/>
              <a:t>Utilizamos la más avanzada tecnología en cada uno de nuestros proyectos, pues estamos respaldados por corporaciones como  Amiad Co., Naandanjain, Atlantium, Ari, Bermad, </a:t>
            </a:r>
            <a:r>
              <a:rPr dirty="0" smtClean="0"/>
              <a:t>Tal</a:t>
            </a:r>
            <a:r>
              <a:rPr lang="es-ES_tradnl" dirty="0" smtClean="0"/>
              <a:t>I</a:t>
            </a:r>
            <a:r>
              <a:rPr dirty="0" smtClean="0"/>
              <a:t>s  </a:t>
            </a:r>
            <a:r>
              <a:rPr dirty="0"/>
              <a:t>firmas </a:t>
            </a:r>
            <a:r>
              <a:rPr lang="es-ES_tradnl" dirty="0"/>
              <a:t>I</a:t>
            </a:r>
            <a:r>
              <a:rPr lang="es-ES_tradnl" dirty="0" smtClean="0"/>
              <a:t>NTERNACIONALES </a:t>
            </a:r>
            <a:r>
              <a:rPr dirty="0" smtClean="0"/>
              <a:t> </a:t>
            </a:r>
            <a:r>
              <a:rPr dirty="0"/>
              <a:t>reconocidas a nivel mundial por ser líderes en los ramos del manejo del agua </a:t>
            </a:r>
            <a:r>
              <a:rPr dirty="0" smtClean="0"/>
              <a:t>. </a:t>
            </a:r>
            <a:r>
              <a:rPr dirty="0"/>
              <a:t>Todos nuestros proyectos están diseñados bajo un esquema de rentabilidad y retorno de inversión 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>Dentro de nuestros principales servicios de Ingeniería se encuentran: </a:t>
            </a:r>
          </a:p>
          <a:p>
            <a:pPr algn="l" defTabSz="457200">
              <a:defRPr sz="1800">
                <a:solidFill>
                  <a:srgbClr val="000000"/>
                </a:solidFill>
                <a:effectLst>
                  <a:outerShdw dist="53881" dir="2700000" rotWithShape="0">
                    <a:srgbClr val="000000">
                      <a:alpha val="33333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Diseño e instalación de red hidrosanitaria y de agua potable </a:t>
            </a:r>
            <a:br>
              <a:rPr b="1" dirty="0"/>
            </a:br>
            <a:r>
              <a:rPr b="1" dirty="0"/>
              <a:t>Diseño e instalación en sistemas de tratamiento de agua y purificación . </a:t>
            </a:r>
            <a:br>
              <a:rPr b="1" dirty="0"/>
            </a:br>
            <a:r>
              <a:rPr b="1" dirty="0"/>
              <a:t>Diseño e instalación de plantas de tratamiento de agua residual. </a:t>
            </a:r>
            <a:r>
              <a:rPr b="1" dirty="0" smtClean="0"/>
              <a:t> </a:t>
            </a:r>
            <a:r>
              <a:rPr b="1" dirty="0"/>
              <a:t/>
            </a:r>
            <a:br>
              <a:rPr b="1" dirty="0"/>
            </a:br>
            <a:r>
              <a:rPr b="1" dirty="0"/>
              <a:t>Ingeniería, diseño e instalación de sistemas de bombeo, conducción, distribución, almacenamiento y control de sistemas de agua. </a:t>
            </a:r>
            <a:r>
              <a:rPr sz="4400" b="1" dirty="0"/>
              <a:t/>
            </a:r>
            <a:br>
              <a:rPr sz="4400" b="1" dirty="0"/>
            </a:br>
            <a:r>
              <a:rPr sz="4400" dirty="0"/>
              <a:t/>
            </a:r>
            <a:br>
              <a:rPr sz="4400" dirty="0"/>
            </a:br>
            <a:endParaRPr sz="4400" dirty="0"/>
          </a:p>
        </p:txBody>
      </p:sp>
      <p:pic>
        <p:nvPicPr>
          <p:cNvPr id="12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7314" y="311693"/>
            <a:ext cx="1715221" cy="139674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lación de Clientes"/>
          <p:cNvSpPr txBox="1">
            <a:spLocks/>
          </p:cNvSpPr>
          <p:nvPr/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 vert="horz" lIns="130046" tIns="65023" rIns="130046" bIns="65023" rtlCol="0" anchor="b">
            <a:noAutofit/>
          </a:bodyPr>
          <a:lstStyle>
            <a:lvl1pPr algn="ctr" defTabSz="130046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Quienes</a:t>
            </a:r>
            <a:r>
              <a:rPr lang="en-US" dirty="0" smtClean="0"/>
              <a:t> </a:t>
            </a:r>
            <a:r>
              <a:rPr lang="en-US" dirty="0" err="1" smtClean="0"/>
              <a:t>Somos</a:t>
            </a:r>
            <a:r>
              <a:rPr lang="en-US" dirty="0" smtClean="0"/>
              <a:t>?  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La calidad y experiencia de nuestro trabajo nos respalda"/>
          <p:cNvSpPr>
            <a:spLocks noGrp="1"/>
          </p:cNvSpPr>
          <p:nvPr>
            <p:ph type="title"/>
          </p:nvPr>
        </p:nvSpPr>
        <p:spPr>
          <a:xfrm>
            <a:off x="1270000" y="7340600"/>
            <a:ext cx="10464800" cy="1651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233679">
              <a:defRPr sz="3800"/>
            </a:pPr>
            <a:r>
              <a:t>La calidad y experiencia de nuestro trabajo nos respalda </a:t>
            </a:r>
          </a:p>
          <a:p>
            <a:pPr defTabSz="233679">
              <a:defRPr sz="3800"/>
            </a:pPr>
            <a:endParaRPr/>
          </a:p>
          <a:p>
            <a:pPr defTabSz="233679">
              <a:defRPr sz="3800"/>
            </a:pPr>
            <a:r>
              <a:t> </a:t>
            </a:r>
          </a:p>
        </p:txBody>
      </p:sp>
      <p:pic>
        <p:nvPicPr>
          <p:cNvPr id="12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7314" y="311693"/>
            <a:ext cx="1715221" cy="139674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lación de Clientes"/>
          <p:cNvSpPr txBox="1">
            <a:spLocks/>
          </p:cNvSpPr>
          <p:nvPr/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 vert="horz" lIns="130046" tIns="65023" rIns="130046" bIns="65023" rtlCol="0" anchor="b">
            <a:noAutofit/>
          </a:bodyPr>
          <a:lstStyle>
            <a:lvl1pPr algn="ctr" defTabSz="130046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Quienes</a:t>
            </a:r>
            <a:r>
              <a:rPr lang="en-US" dirty="0" smtClean="0"/>
              <a:t> </a:t>
            </a:r>
            <a:r>
              <a:rPr lang="en-US" dirty="0" err="1" smtClean="0"/>
              <a:t>Somos</a:t>
            </a:r>
            <a:r>
              <a:rPr lang="en-US" dirty="0" smtClean="0"/>
              <a:t>?  </a:t>
            </a:r>
            <a:endParaRPr lang="en-US" dirty="0"/>
          </a:p>
        </p:txBody>
      </p:sp>
      <p:pic>
        <p:nvPicPr>
          <p:cNvPr id="2" name="Picture 1" descr="Captura de pantalla 2017-05-02 a la(s) 09.04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3848100"/>
            <a:ext cx="10160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5803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ISTEMAS DE TRATAMIENTO PARA AGUA DE ALTA PUREZA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233679">
              <a:defRPr sz="3800"/>
            </a:pPr>
            <a:r>
              <a:t>SISTEMAS DE TRATAMIENTO PARA AGUA DE ALTA PUREZA </a:t>
            </a:r>
          </a:p>
          <a:p>
            <a:pPr defTabSz="233679">
              <a:defRPr sz="3800"/>
            </a:pPr>
            <a:endParaRPr/>
          </a:p>
          <a:p>
            <a:pPr defTabSz="233679">
              <a:defRPr sz="3800"/>
            </a:pPr>
            <a:r>
              <a:t> </a:t>
            </a:r>
          </a:p>
        </p:txBody>
      </p:sp>
      <p:pic>
        <p:nvPicPr>
          <p:cNvPr id="127" name="Captura de pantalla 2017-05-01 a la(s) 19.02.10.png" descr="Captura de pantalla 2017-05-01 a la(s) 19.02.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19212" y="2328315"/>
            <a:ext cx="5905795" cy="4454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Captura de pantalla 2017-05-01 a la(s) 19.02.19.png" descr="Captura de pantalla 2017-05-01 a la(s) 19.02.1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0735" y="2997269"/>
            <a:ext cx="6285588" cy="46734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314" y="311693"/>
            <a:ext cx="1715221" cy="139674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lación de Clientes"/>
          <p:cNvSpPr txBox="1">
            <a:spLocks/>
          </p:cNvSpPr>
          <p:nvPr/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 vert="horz" lIns="130046" tIns="65023" rIns="130046" bIns="65023" rtlCol="0" anchor="b">
            <a:noAutofit/>
          </a:bodyPr>
          <a:lstStyle>
            <a:lvl1pPr algn="ctr" defTabSz="130046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Filtración</a:t>
            </a:r>
            <a:r>
              <a:rPr lang="en-US" dirty="0" smtClean="0"/>
              <a:t> y </a:t>
            </a:r>
            <a:r>
              <a:rPr lang="en-US" dirty="0" err="1" smtClean="0"/>
              <a:t>Desinfección</a:t>
            </a: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istemas Modernos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t>Sistemas Modernos </a:t>
            </a:r>
          </a:p>
        </p:txBody>
      </p:sp>
      <p:sp>
        <p:nvSpPr>
          <p:cNvPr id="131" name="Ahorradores de agua y Energía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Ahorradores de agua y Energía </a:t>
            </a:r>
          </a:p>
        </p:txBody>
      </p:sp>
      <p:pic>
        <p:nvPicPr>
          <p:cNvPr id="132" name="Captura de pantalla 2017-05-01 a la(s) 19.02.29.png" descr="Captura de pantalla 2017-05-01 a la(s) 19.02.2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8737" y="2189120"/>
            <a:ext cx="8607326" cy="61420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57314" y="311693"/>
            <a:ext cx="1715221" cy="139674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lación de Clientes"/>
          <p:cNvSpPr txBox="1">
            <a:spLocks/>
          </p:cNvSpPr>
          <p:nvPr/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 vert="horz" lIns="130046" tIns="65023" rIns="130046" bIns="65023" rtlCol="0" anchor="b">
            <a:noAutofit/>
          </a:bodyPr>
          <a:lstStyle>
            <a:lvl1pPr algn="ctr" defTabSz="130046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Filtración</a:t>
            </a:r>
            <a:r>
              <a:rPr lang="en-US" dirty="0" smtClean="0"/>
              <a:t> y </a:t>
            </a:r>
            <a:r>
              <a:rPr lang="en-US" dirty="0" err="1" smtClean="0"/>
              <a:t>Desinfección</a:t>
            </a: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Captura de pantalla 2017-05-01 a la(s) 21.05.38.png" descr="Captura de pantalla 2017-05-01 a la(s) 21.05.38.png"/>
          <p:cNvPicPr>
            <a:picLocks noGrp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69238" y="2951159"/>
            <a:ext cx="3488092" cy="5037141"/>
          </a:xfrm>
          <a:prstGeom prst="rect">
            <a:avLst/>
          </a:prstGeom>
        </p:spPr>
      </p:pic>
      <p:sp>
        <p:nvSpPr>
          <p:cNvPr id="136" name="Filtración…"/>
          <p:cNvSpPr>
            <a:spLocks noGrp="1"/>
          </p:cNvSpPr>
          <p:nvPr>
            <p:ph type="body" sz="quarter" idx="1"/>
          </p:nvPr>
        </p:nvSpPr>
        <p:spPr>
          <a:xfrm>
            <a:off x="1016000" y="3733800"/>
            <a:ext cx="10464800" cy="127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sz="4400" dirty="0"/>
              <a:t>Filtración</a:t>
            </a:r>
          </a:p>
          <a:p>
            <a:r>
              <a:rPr sz="4400" dirty="0"/>
              <a:t>Purificación </a:t>
            </a:r>
          </a:p>
          <a:p>
            <a:r>
              <a:rPr sz="4400" dirty="0"/>
              <a:t>Suavización </a:t>
            </a:r>
          </a:p>
          <a:p>
            <a:r>
              <a:rPr sz="4400" dirty="0"/>
              <a:t>Pulido </a:t>
            </a:r>
          </a:p>
          <a:p>
            <a:r>
              <a:rPr sz="4400" dirty="0"/>
              <a:t>Desinfección</a:t>
            </a:r>
          </a:p>
          <a:p>
            <a:r>
              <a:rPr sz="4400" dirty="0"/>
              <a:t>Bombeo</a:t>
            </a:r>
            <a:r>
              <a:rPr sz="3200" dirty="0"/>
              <a:t> </a:t>
            </a:r>
          </a:p>
        </p:txBody>
      </p:sp>
      <p:pic>
        <p:nvPicPr>
          <p:cNvPr id="137" name="Captura de pantalla 2017-05-01 a la(s) 21.05.50.png" descr="Captura de pantalla 2017-05-01 a la(s) 21.05.5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16344" y="3220268"/>
            <a:ext cx="3847939" cy="4882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57314" y="311693"/>
            <a:ext cx="1715221" cy="1396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lación de Clientes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dirty="0"/>
              <a:t>Relación de Clientes  </a:t>
            </a:r>
          </a:p>
        </p:txBody>
      </p:sp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64900" y="254000"/>
            <a:ext cx="1293335" cy="10531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Captura de pantalla 2017-05-02 a la(s) 09.10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3" y="3519310"/>
            <a:ext cx="3422718" cy="2210505"/>
          </a:xfrm>
          <a:prstGeom prst="rect">
            <a:avLst/>
          </a:prstGeom>
        </p:spPr>
      </p:pic>
      <p:pic>
        <p:nvPicPr>
          <p:cNvPr id="3" name="Picture 2" descr="Captura de pantalla 2017-05-02 a la(s) 09.10.2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7273933"/>
            <a:ext cx="3230033" cy="853035"/>
          </a:xfrm>
          <a:prstGeom prst="rect">
            <a:avLst/>
          </a:prstGeom>
        </p:spPr>
      </p:pic>
      <p:pic>
        <p:nvPicPr>
          <p:cNvPr id="5" name="Picture 4" descr="Captura de pantalla 2017-05-02 a la(s) 09.08.1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8" y="4501993"/>
            <a:ext cx="3469217" cy="1227823"/>
          </a:xfrm>
          <a:prstGeom prst="rect">
            <a:avLst/>
          </a:prstGeom>
        </p:spPr>
      </p:pic>
      <p:pic>
        <p:nvPicPr>
          <p:cNvPr id="6" name="Picture 5" descr="Captura de pantalla 2017-05-02 a la(s) 09.09.4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017" y="6646351"/>
            <a:ext cx="3543300" cy="2108200"/>
          </a:xfrm>
          <a:prstGeom prst="rect">
            <a:avLst/>
          </a:prstGeom>
        </p:spPr>
      </p:pic>
      <p:pic>
        <p:nvPicPr>
          <p:cNvPr id="7" name="Picture 6" descr="Captura de pantalla 2017-05-02 a la(s) 09.12.15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17" y="3723216"/>
            <a:ext cx="29591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0694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lación de Clientes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dirty="0"/>
              <a:t>Relación de Clientes  </a:t>
            </a:r>
          </a:p>
        </p:txBody>
      </p:sp>
      <p:pic>
        <p:nvPicPr>
          <p:cNvPr id="140" name="Captura de pantalla 2017-05-01 a la(s) 21.24.48.png" descr="Captura de pantalla 2017-05-01 a la(s) 21.24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9381" y="1452424"/>
            <a:ext cx="11315701" cy="7950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64900" y="254000"/>
            <a:ext cx="1293335" cy="10531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lación de Clientes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361153" cy="102918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Relación de Clientes</a:t>
            </a:r>
          </a:p>
        </p:txBody>
      </p:sp>
      <p:pic>
        <p:nvPicPr>
          <p:cNvPr id="143" name="Captura de pantalla 2017-05-01 a la(s) 21.25.03.png" descr="Captura de pantalla 2017-05-01 a la(s) 21.25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6225" y="1568442"/>
            <a:ext cx="11188701" cy="788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Captura de pantalla 2017-05-01 a la(s) 12.04.56.png" descr="Captura de pantalla 2017-05-01 a la(s) 12.04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3972" y="171696"/>
            <a:ext cx="1598263" cy="13015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e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714</TotalTime>
  <Words>158</Words>
  <Application>Microsoft Macintosh PowerPoint</Application>
  <PresentationFormat>Custom</PresentationFormat>
  <Paragraphs>40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Genesis</vt:lpstr>
      <vt:lpstr>PowerPoint Presentation</vt:lpstr>
      <vt:lpstr>La calidad y experiencia de nuestro trabajo nos respalda    </vt:lpstr>
      <vt:lpstr>La calidad y experiencia de nuestro trabajo nos respalda    </vt:lpstr>
      <vt:lpstr>SISTEMAS DE TRATAMIENTO PARA AGUA DE ALTA PUREZA    </vt:lpstr>
      <vt:lpstr>Sistemas Modernos </vt:lpstr>
      <vt:lpstr>PowerPoint Presentation</vt:lpstr>
      <vt:lpstr>Relación de Clientes  </vt:lpstr>
      <vt:lpstr>Relación de Clientes  </vt:lpstr>
      <vt:lpstr>Relación de Clientes</vt:lpstr>
      <vt:lpstr>PowerPoint Presentation</vt:lpstr>
      <vt:lpstr>PowerPoint Presentation</vt:lpstr>
      <vt:lpstr>Relación de Obra en Ejecución </vt:lpstr>
      <vt:lpstr>Relación de Obras Ejecutadas </vt:lpstr>
      <vt:lpstr>Relación de Obras Ejecutadas </vt:lpstr>
      <vt:lpstr>Relación de Obras Ejecutadas </vt:lpstr>
      <vt:lpstr>Relación de Obras Ejecutadas Planta Potabilizadora </vt:lpstr>
      <vt:lpstr>Relación de Obras Ejecutadas  Sistemas de Pulido de Agua Alta Pureza</vt:lpstr>
      <vt:lpstr>Relación de Obras Ejecutadas Planta de tratamiento de Aguas Residuales  </vt:lpstr>
      <vt:lpstr>Estamos Comprometidos  El Agua Limpia es Vida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RICARDO RAFAEL HERNANDEZ ALCANTARA</cp:lastModifiedBy>
  <cp:revision>7</cp:revision>
  <dcterms:modified xsi:type="dcterms:W3CDTF">2017-05-16T04:01:54Z</dcterms:modified>
</cp:coreProperties>
</file>